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>
        <p:scale>
          <a:sx n="75" d="100"/>
          <a:sy n="75" d="100"/>
        </p:scale>
        <p:origin x="-1704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594073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jazyk 1. 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VY_32_INOVACE_18_Souhlásky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tvrdé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Jílková Radka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67980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116632"/>
            <a:ext cx="8928992" cy="1470025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Souhlásky</a:t>
            </a:r>
            <a:endParaRPr lang="cs-CZ" sz="7200" dirty="0">
              <a:solidFill>
                <a:schemeClr val="accent1">
                  <a:lumMod val="75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0"/>
            <a:ext cx="9144000" cy="6858000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Souhlásky</a:t>
            </a:r>
          </a:p>
          <a:p>
            <a:r>
              <a:rPr lang="cs-CZ" sz="7200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tvrdé</a:t>
            </a:r>
          </a:p>
          <a:p>
            <a:endParaRPr lang="cs-CZ" sz="7200" dirty="0">
              <a:solidFill>
                <a:schemeClr val="tx2">
                  <a:lumMod val="75000"/>
                </a:schemeClr>
              </a:solidFill>
              <a:latin typeface="Arial Rounded MT Bold" pitchFamily="34" charset="0"/>
            </a:endParaRPr>
          </a:p>
          <a:p>
            <a:endParaRPr lang="cs-CZ" sz="7200" dirty="0" smtClean="0">
              <a:solidFill>
                <a:schemeClr val="tx2">
                  <a:lumMod val="75000"/>
                </a:schemeClr>
              </a:solidFill>
              <a:latin typeface="Arial Rounded MT Bold" pitchFamily="34" charset="0"/>
            </a:endParaRPr>
          </a:p>
          <a:p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Mgr. Radka Jílková, </a:t>
            </a:r>
            <a:r>
              <a:rPr lang="cs-CZ" sz="4300" dirty="0" smtClean="0">
                <a:solidFill>
                  <a:schemeClr val="tx2">
                    <a:lumMod val="75000"/>
                  </a:schemeClr>
                </a:solidFill>
                <a:latin typeface="Arial Rounded MT Bold" pitchFamily="34" charset="0"/>
              </a:rPr>
              <a:t>2.ZŠ Dobříš</a:t>
            </a:r>
          </a:p>
          <a:p>
            <a:endParaRPr lang="cs-CZ" sz="7200" dirty="0">
              <a:solidFill>
                <a:schemeClr val="tx2">
                  <a:lumMod val="75000"/>
                </a:schemeClr>
              </a:solidFill>
              <a:latin typeface="Arial Rounded MT Bold" pitchFamily="34" charset="0"/>
            </a:endParaRPr>
          </a:p>
          <a:p>
            <a:endParaRPr lang="cs-CZ" sz="7200" dirty="0" smtClean="0">
              <a:solidFill>
                <a:schemeClr val="tx2">
                  <a:lumMod val="75000"/>
                </a:schemeClr>
              </a:solidFill>
              <a:latin typeface="Arial Rounded MT Bold" pitchFamily="34" charset="0"/>
            </a:endParaRPr>
          </a:p>
          <a:p>
            <a:endParaRPr lang="cs-CZ" sz="7200" dirty="0" smtClean="0">
              <a:solidFill>
                <a:schemeClr val="tx2">
                  <a:lumMod val="75000"/>
                </a:schemeClr>
              </a:solidFill>
              <a:latin typeface="Arial Rounded MT Bold" pitchFamily="34" charset="0"/>
            </a:endParaRPr>
          </a:p>
          <a:p>
            <a:endParaRPr lang="cs-CZ" sz="7200" dirty="0">
              <a:solidFill>
                <a:schemeClr val="tx2">
                  <a:lumMod val="75000"/>
                </a:schemeClr>
              </a:solidFill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5473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-243238"/>
            <a:ext cx="9144000" cy="7101237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</a:t>
            </a:r>
            <a:r>
              <a:rPr lang="cs-CZ" sz="7200" dirty="0" smtClean="0"/>
              <a:t>                                                                         </a:t>
            </a:r>
          </a:p>
          <a:p>
            <a:pPr marL="0" indent="0">
              <a:buNone/>
            </a:pPr>
            <a:endParaRPr lang="cs-CZ" sz="72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7025006" y="2630117"/>
            <a:ext cx="1656184" cy="15121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T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3759831" y="5013176"/>
            <a:ext cx="1656184" cy="15121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N</a:t>
            </a:r>
            <a:endParaRPr lang="cs-CZ" sz="6000" dirty="0"/>
          </a:p>
        </p:txBody>
      </p:sp>
      <p:sp>
        <p:nvSpPr>
          <p:cNvPr id="6" name="Zaoblený obdélník 5"/>
          <p:cNvSpPr/>
          <p:nvPr/>
        </p:nvSpPr>
        <p:spPr>
          <a:xfrm>
            <a:off x="3759831" y="2630117"/>
            <a:ext cx="1656184" cy="15121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D</a:t>
            </a:r>
            <a:endParaRPr lang="cs-CZ" sz="6000" dirty="0"/>
          </a:p>
        </p:txBody>
      </p:sp>
      <p:sp>
        <p:nvSpPr>
          <p:cNvPr id="7" name="Zaoblený obdélník 6"/>
          <p:cNvSpPr/>
          <p:nvPr/>
        </p:nvSpPr>
        <p:spPr>
          <a:xfrm>
            <a:off x="590193" y="2630117"/>
            <a:ext cx="1656184" cy="15121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R</a:t>
            </a:r>
            <a:endParaRPr lang="cs-CZ" sz="6000" dirty="0"/>
          </a:p>
        </p:txBody>
      </p:sp>
      <p:sp>
        <p:nvSpPr>
          <p:cNvPr id="8" name="Zaoblený obdélník 7"/>
          <p:cNvSpPr/>
          <p:nvPr/>
        </p:nvSpPr>
        <p:spPr>
          <a:xfrm>
            <a:off x="7025006" y="474305"/>
            <a:ext cx="1656184" cy="15121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K</a:t>
            </a:r>
            <a:endParaRPr lang="cs-CZ" sz="6000" dirty="0"/>
          </a:p>
        </p:txBody>
      </p:sp>
      <p:sp>
        <p:nvSpPr>
          <p:cNvPr id="9" name="Zaoblený obdélník 8"/>
          <p:cNvSpPr/>
          <p:nvPr/>
        </p:nvSpPr>
        <p:spPr>
          <a:xfrm>
            <a:off x="539552" y="474305"/>
            <a:ext cx="1656184" cy="15121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H</a:t>
            </a:r>
            <a:endParaRPr lang="cs-CZ" sz="6000" dirty="0"/>
          </a:p>
        </p:txBody>
      </p:sp>
      <p:sp>
        <p:nvSpPr>
          <p:cNvPr id="10" name="Zaoblený obdélník 9"/>
          <p:cNvSpPr/>
          <p:nvPr/>
        </p:nvSpPr>
        <p:spPr>
          <a:xfrm>
            <a:off x="3759831" y="474305"/>
            <a:ext cx="1656184" cy="15121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CH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165421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-3120"/>
            <a:ext cx="9144000" cy="6858000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000" dirty="0" smtClean="0"/>
              <a:t>HY – HÝ                 Hynek ,nohy ,hýbat ,rohy </a:t>
            </a:r>
          </a:p>
          <a:p>
            <a:pPr marL="0" indent="0">
              <a:buNone/>
            </a:pPr>
            <a:r>
              <a:rPr lang="cs-CZ" sz="4000" dirty="0" smtClean="0"/>
              <a:t>CHY - CHÝ             chýše ,chytat ,ořechy</a:t>
            </a:r>
          </a:p>
          <a:p>
            <a:pPr marL="0" indent="0">
              <a:buNone/>
            </a:pPr>
            <a:r>
              <a:rPr lang="cs-CZ" sz="4000" dirty="0" smtClean="0"/>
              <a:t>KY – KÝ                  kytka ,kývat ,hrušky ,šišky</a:t>
            </a:r>
          </a:p>
          <a:p>
            <a:pPr marL="0" indent="0">
              <a:buNone/>
            </a:pPr>
            <a:r>
              <a:rPr lang="cs-CZ" sz="4000" dirty="0" smtClean="0"/>
              <a:t>RY – RÝ                  ryba ,rýč ,strýc ,rýha ,rýže</a:t>
            </a:r>
          </a:p>
          <a:p>
            <a:pPr marL="0" indent="0">
              <a:buNone/>
            </a:pPr>
            <a:r>
              <a:rPr lang="cs-CZ" sz="4000" dirty="0" smtClean="0"/>
              <a:t>DY – DÝ                 hrady ,dýmka ,dýchat </a:t>
            </a:r>
          </a:p>
          <a:p>
            <a:pPr marL="0" indent="0">
              <a:buNone/>
            </a:pPr>
            <a:r>
              <a:rPr lang="cs-CZ" sz="4000" dirty="0" smtClean="0"/>
              <a:t>TY – TÝ                  tykadlo ,týden ,tyč ,pruty</a:t>
            </a:r>
          </a:p>
          <a:p>
            <a:pPr marL="0" indent="0">
              <a:buNone/>
            </a:pPr>
            <a:r>
              <a:rPr lang="cs-CZ" sz="4000" dirty="0" smtClean="0"/>
              <a:t>NY – NÝ                 banány , kaštany ,pyšný                       </a:t>
            </a:r>
          </a:p>
        </p:txBody>
      </p:sp>
      <p:sp>
        <p:nvSpPr>
          <p:cNvPr id="20" name="Šipka doprava 19"/>
          <p:cNvSpPr/>
          <p:nvPr/>
        </p:nvSpPr>
        <p:spPr>
          <a:xfrm>
            <a:off x="2541991" y="1484784"/>
            <a:ext cx="792088" cy="504056"/>
          </a:xfrm>
          <a:prstGeom prst="rightArrow">
            <a:avLst>
              <a:gd name="adj1" fmla="val 54319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>
            <a:off x="2590298" y="3645024"/>
            <a:ext cx="792088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>
            <a:off x="2577168" y="2924944"/>
            <a:ext cx="792088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2590298" y="4365104"/>
            <a:ext cx="792088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prava 23"/>
          <p:cNvSpPr/>
          <p:nvPr/>
        </p:nvSpPr>
        <p:spPr>
          <a:xfrm>
            <a:off x="2590298" y="5085184"/>
            <a:ext cx="792088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prava 24"/>
          <p:cNvSpPr/>
          <p:nvPr/>
        </p:nvSpPr>
        <p:spPr>
          <a:xfrm>
            <a:off x="2560804" y="2204864"/>
            <a:ext cx="792088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prava 25"/>
          <p:cNvSpPr/>
          <p:nvPr/>
        </p:nvSpPr>
        <p:spPr>
          <a:xfrm>
            <a:off x="2541991" y="764704"/>
            <a:ext cx="792088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348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000" dirty="0" smtClean="0"/>
              <a:t>Petr se dívá do zahra</a:t>
            </a:r>
            <a:r>
              <a:rPr lang="cs-CZ" sz="4000" dirty="0" smtClean="0">
                <a:solidFill>
                  <a:srgbClr val="FF0000"/>
                </a:solidFill>
              </a:rPr>
              <a:t>dy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r>
              <a:rPr lang="cs-CZ" sz="4000" dirty="0" smtClean="0"/>
              <a:t>Namaluj kru</a:t>
            </a:r>
            <a:r>
              <a:rPr lang="cs-CZ" sz="4000" dirty="0" smtClean="0">
                <a:solidFill>
                  <a:srgbClr val="FF0000"/>
                </a:solidFill>
              </a:rPr>
              <a:t>hy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r>
              <a:rPr lang="cs-CZ" sz="4000" dirty="0" smtClean="0"/>
              <a:t>Jelen má paro</a:t>
            </a:r>
            <a:r>
              <a:rPr lang="cs-CZ" sz="4000" dirty="0" smtClean="0">
                <a:solidFill>
                  <a:srgbClr val="FF0000"/>
                </a:solidFill>
              </a:rPr>
              <a:t>hy</a:t>
            </a:r>
            <a:r>
              <a:rPr lang="cs-CZ" sz="4000" dirty="0"/>
              <a:t> </a:t>
            </a:r>
            <a:r>
              <a:rPr lang="cs-CZ" sz="4000" dirty="0" smtClean="0"/>
              <a:t>a kráva ro</a:t>
            </a:r>
            <a:r>
              <a:rPr lang="cs-CZ" sz="4000" dirty="0" smtClean="0">
                <a:solidFill>
                  <a:srgbClr val="FF0000"/>
                </a:solidFill>
              </a:rPr>
              <a:t>hy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r>
              <a:rPr lang="cs-CZ" sz="4000" dirty="0" smtClean="0"/>
              <a:t>Mám těžké kuf</a:t>
            </a:r>
            <a:r>
              <a:rPr lang="cs-CZ" sz="4000" dirty="0" smtClean="0">
                <a:solidFill>
                  <a:srgbClr val="FF0000"/>
                </a:solidFill>
              </a:rPr>
              <a:t>ry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r>
              <a:rPr lang="cs-CZ" sz="4000" dirty="0" smtClean="0"/>
              <a:t>Na louce kvetou modré zvon</a:t>
            </a:r>
            <a:r>
              <a:rPr lang="cs-CZ" sz="4000" dirty="0" smtClean="0">
                <a:solidFill>
                  <a:srgbClr val="FF0000"/>
                </a:solidFill>
              </a:rPr>
              <a:t>k</a:t>
            </a:r>
            <a:r>
              <a:rPr lang="cs-CZ" sz="4000" dirty="0">
                <a:solidFill>
                  <a:srgbClr val="FF0000"/>
                </a:solidFill>
              </a:rPr>
              <a:t>y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Ry</a:t>
            </a:r>
            <a:r>
              <a:rPr lang="cs-CZ" sz="4000" dirty="0" smtClean="0"/>
              <a:t>bář </a:t>
            </a:r>
            <a:r>
              <a:rPr lang="cs-CZ" sz="4000" dirty="0" smtClean="0">
                <a:solidFill>
                  <a:srgbClr val="FF0000"/>
                </a:solidFill>
              </a:rPr>
              <a:t>chy</a:t>
            </a:r>
            <a:r>
              <a:rPr lang="cs-CZ" sz="4000" dirty="0" smtClean="0"/>
              <a:t>tal kap</a:t>
            </a:r>
            <a:r>
              <a:rPr lang="cs-CZ" sz="4000" dirty="0" smtClean="0">
                <a:solidFill>
                  <a:srgbClr val="FF0000"/>
                </a:solidFill>
              </a:rPr>
              <a:t>ry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r>
              <a:rPr lang="cs-CZ" sz="4000" dirty="0" smtClean="0"/>
              <a:t>Maminka upekla kakaové rolá</a:t>
            </a:r>
            <a:r>
              <a:rPr lang="cs-CZ" sz="4000" dirty="0" smtClean="0">
                <a:solidFill>
                  <a:srgbClr val="FF0000"/>
                </a:solidFill>
              </a:rPr>
              <a:t>dy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r>
              <a:rPr lang="cs-CZ" sz="4000" dirty="0" smtClean="0"/>
              <a:t>Dej si hrač</a:t>
            </a:r>
            <a:r>
              <a:rPr lang="cs-CZ" sz="4000" dirty="0" smtClean="0">
                <a:solidFill>
                  <a:srgbClr val="FF0000"/>
                </a:solidFill>
              </a:rPr>
              <a:t>ky</a:t>
            </a:r>
            <a:r>
              <a:rPr lang="cs-CZ" sz="4000" dirty="0" smtClean="0"/>
              <a:t> do bed</a:t>
            </a:r>
            <a:r>
              <a:rPr lang="cs-CZ" sz="4000" dirty="0" smtClean="0">
                <a:solidFill>
                  <a:srgbClr val="FF0000"/>
                </a:solidFill>
              </a:rPr>
              <a:t>ny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627784" y="174080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Z</a:t>
            </a:r>
            <a:r>
              <a:rPr lang="cs-CZ" sz="2800" dirty="0" smtClean="0"/>
              <a:t>důvodňuj psaní  y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33623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96199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156</Words>
  <Application>Microsoft Office PowerPoint</Application>
  <PresentationFormat>Předvádění na obrazovce (4:3)</PresentationFormat>
  <Paragraphs>45</Paragraphs>
  <Slides>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Souhlásky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Souhlásky</dc:title>
  <dc:creator>OEM</dc:creator>
  <cp:lastModifiedBy>OEM</cp:lastModifiedBy>
  <cp:revision>16</cp:revision>
  <dcterms:created xsi:type="dcterms:W3CDTF">2011-08-11T20:14:52Z</dcterms:created>
  <dcterms:modified xsi:type="dcterms:W3CDTF">2011-11-29T19:24:48Z</dcterms:modified>
</cp:coreProperties>
</file>