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2" r:id="rId6"/>
    <p:sldId id="263" r:id="rId7"/>
    <p:sldId id="259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0766F-25D2-4C27-965B-21E3AFE76AE6}" type="datetimeFigureOut">
              <a:rPr lang="cs-CZ" smtClean="0"/>
              <a:t>31. 10. 2013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86D23-6266-4275-B550-CE138248F4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2391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0766F-25D2-4C27-965B-21E3AFE76AE6}" type="datetimeFigureOut">
              <a:rPr lang="cs-CZ" smtClean="0"/>
              <a:t>31. 10. 2013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86D23-6266-4275-B550-CE138248F4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7822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0766F-25D2-4C27-965B-21E3AFE76AE6}" type="datetimeFigureOut">
              <a:rPr lang="cs-CZ" smtClean="0"/>
              <a:t>31. 10. 2013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86D23-6266-4275-B550-CE138248F4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04054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0766F-25D2-4C27-965B-21E3AFE76AE6}" type="datetimeFigureOut">
              <a:rPr lang="cs-CZ" smtClean="0"/>
              <a:t>31. 10. 2013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86D23-6266-4275-B550-CE138248F4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0784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0766F-25D2-4C27-965B-21E3AFE76AE6}" type="datetimeFigureOut">
              <a:rPr lang="cs-CZ" smtClean="0"/>
              <a:t>31. 10. 2013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86D23-6266-4275-B550-CE138248F4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24817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0766F-25D2-4C27-965B-21E3AFE76AE6}" type="datetimeFigureOut">
              <a:rPr lang="cs-CZ" smtClean="0"/>
              <a:t>31. 10. 2013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86D23-6266-4275-B550-CE138248F4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13654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0766F-25D2-4C27-965B-21E3AFE76AE6}" type="datetimeFigureOut">
              <a:rPr lang="cs-CZ" smtClean="0"/>
              <a:t>31. 10. 2013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86D23-6266-4275-B550-CE138248F4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21324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0766F-25D2-4C27-965B-21E3AFE76AE6}" type="datetimeFigureOut">
              <a:rPr lang="cs-CZ" smtClean="0"/>
              <a:t>31. 10. 2013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86D23-6266-4275-B550-CE138248F4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0378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0766F-25D2-4C27-965B-21E3AFE76AE6}" type="datetimeFigureOut">
              <a:rPr lang="cs-CZ" smtClean="0"/>
              <a:t>31. 10. 2013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86D23-6266-4275-B550-CE138248F4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5597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0766F-25D2-4C27-965B-21E3AFE76AE6}" type="datetimeFigureOut">
              <a:rPr lang="cs-CZ" smtClean="0"/>
              <a:t>31. 10. 2013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86D23-6266-4275-B550-CE138248F4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49286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0766F-25D2-4C27-965B-21E3AFE76AE6}" type="datetimeFigureOut">
              <a:rPr lang="cs-CZ" smtClean="0"/>
              <a:t>31. 10. 2013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86D23-6266-4275-B550-CE138248F4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3442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F0766F-25D2-4C27-965B-21E3AFE76AE6}" type="datetimeFigureOut">
              <a:rPr lang="cs-CZ" smtClean="0"/>
              <a:t>31. 10. 2013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F86D23-6266-4275-B550-CE138248F4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92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84676251"/>
              </p:ext>
            </p:extLst>
          </p:nvPr>
        </p:nvGraphicFramePr>
        <p:xfrm>
          <a:off x="1616075" y="122238"/>
          <a:ext cx="5851525" cy="6553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Dokument" r:id="rId3" imgW="5902889" imgH="6630598" progId="Word.Document.12">
                  <p:embed/>
                </p:oleObj>
              </mc:Choice>
              <mc:Fallback>
                <p:oleObj name="Dokument" r:id="rId3" imgW="5902889" imgH="663059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6075" y="122238"/>
                        <a:ext cx="5851525" cy="65532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17959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HOLOGENIDY</a:t>
            </a:r>
            <a:br>
              <a:rPr lang="cs-CZ" sz="6000" b="1" dirty="0" smtClean="0"/>
            </a:br>
            <a:r>
              <a:rPr lang="cs-CZ" sz="6000" b="1" dirty="0" smtClean="0"/>
              <a:t>/</a:t>
            </a:r>
            <a:r>
              <a:rPr lang="cs-CZ" sz="5300" b="1" dirty="0" smtClean="0"/>
              <a:t>po výkladu si zapiš do sešitu/</a:t>
            </a:r>
            <a:endParaRPr lang="cs-CZ" sz="53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>
            <a:normAutofit/>
          </a:bodyPr>
          <a:lstStyle/>
          <a:p>
            <a:r>
              <a:rPr lang="cs-CZ" sz="5400" dirty="0"/>
              <a:t>h</a:t>
            </a:r>
            <a:r>
              <a:rPr lang="cs-CZ" sz="5400" dirty="0" smtClean="0"/>
              <a:t>ospodářsky </a:t>
            </a:r>
            <a:r>
              <a:rPr lang="cs-CZ" sz="5400" dirty="0" smtClean="0"/>
              <a:t>významné nerosty</a:t>
            </a:r>
          </a:p>
          <a:p>
            <a:r>
              <a:rPr lang="cs-CZ" sz="5400" dirty="0"/>
              <a:t>s</a:t>
            </a:r>
            <a:r>
              <a:rPr lang="cs-CZ" sz="5400" dirty="0" smtClean="0"/>
              <a:t>loučeniny </a:t>
            </a:r>
            <a:r>
              <a:rPr lang="cs-CZ" sz="5400" dirty="0" smtClean="0"/>
              <a:t>halových prvků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3522230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2160240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/>
              <a:t>Vyhledej </a:t>
            </a:r>
            <a:r>
              <a:rPr lang="cs-CZ" sz="2800" b="1" dirty="0" smtClean="0"/>
              <a:t>údaje o nerostech v učebnici /str.26– 27/, přidej svoje znalosti z běžného života i ze školy a zapiš do sešitu.</a:t>
            </a:r>
            <a:r>
              <a:rPr lang="cs-CZ" sz="2800" b="1" i="1" dirty="0" smtClean="0"/>
              <a:t> </a:t>
            </a:r>
            <a:r>
              <a:rPr lang="cs-CZ" sz="2800" i="1" dirty="0" smtClean="0"/>
              <a:t>/Žáci mohou zapisovat pomocí programu </a:t>
            </a:r>
            <a:r>
              <a:rPr lang="cs-CZ" sz="2800" i="1" dirty="0" err="1" smtClean="0"/>
              <a:t>ActivInspire</a:t>
            </a:r>
            <a:r>
              <a:rPr lang="cs-CZ" sz="2800" i="1" dirty="0" smtClean="0"/>
              <a:t>/.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7052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/>
              <a:t>SŮL KAMENNÁ</a:t>
            </a:r>
            <a:endParaRPr lang="cs-CZ" sz="4800" b="1" dirty="0" smtClean="0"/>
          </a:p>
          <a:p>
            <a:pPr marL="0" indent="0">
              <a:buNone/>
            </a:pPr>
            <a:r>
              <a:rPr lang="cs-CZ" b="1" dirty="0" smtClean="0"/>
              <a:t>CHEM. ZNAČKA:</a:t>
            </a:r>
          </a:p>
          <a:p>
            <a:pPr marL="0" indent="0">
              <a:buNone/>
            </a:pPr>
            <a:r>
              <a:rPr lang="cs-CZ" b="1" dirty="0" smtClean="0"/>
              <a:t>FYZIKÁLNÍ A CHEMICKÉ VLASTNOSTI:</a:t>
            </a:r>
          </a:p>
          <a:p>
            <a:pPr marL="0" indent="0">
              <a:buNone/>
            </a:pPr>
            <a:r>
              <a:rPr lang="cs-CZ" b="1" dirty="0" smtClean="0"/>
              <a:t>POUŽITÍ:</a:t>
            </a:r>
          </a:p>
          <a:p>
            <a:pPr marL="0" indent="0">
              <a:buNone/>
            </a:pPr>
            <a:r>
              <a:rPr lang="cs-CZ" b="1" dirty="0" smtClean="0"/>
              <a:t>ZPŮSOBY </a:t>
            </a:r>
            <a:r>
              <a:rPr lang="cs-CZ" b="1" dirty="0" smtClean="0"/>
              <a:t>ZÍSKÁVÁNÍ SOLI: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501115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400" b="1" dirty="0" smtClean="0"/>
              <a:t>SŮL KAMENNÁ</a:t>
            </a:r>
          </a:p>
          <a:p>
            <a:pPr marL="0" indent="0">
              <a:buNone/>
            </a:pPr>
            <a:r>
              <a:rPr lang="cs-CZ" b="1" dirty="0" smtClean="0"/>
              <a:t>CHEM. ZNAČKA: </a:t>
            </a:r>
            <a:r>
              <a:rPr lang="cs-CZ" dirty="0" err="1" smtClean="0">
                <a:solidFill>
                  <a:srgbClr val="FF0000"/>
                </a:solidFill>
              </a:rPr>
              <a:t>NaCl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FYZIKÁLNÍ A CHEMICKÉ VLASTNOSTI: </a:t>
            </a:r>
            <a:r>
              <a:rPr lang="cs-CZ" dirty="0" smtClean="0">
                <a:solidFill>
                  <a:srgbClr val="FF0000"/>
                </a:solidFill>
              </a:rPr>
              <a:t>t =2, čirá, šedá barva, rozpustná ve vodě</a:t>
            </a:r>
          </a:p>
          <a:p>
            <a:pPr marL="0" indent="0">
              <a:buNone/>
            </a:pPr>
            <a:r>
              <a:rPr lang="cs-CZ" b="1" dirty="0" smtClean="0"/>
              <a:t>POUŽITÍ: </a:t>
            </a:r>
            <a:r>
              <a:rPr lang="cs-CZ" dirty="0" smtClean="0">
                <a:solidFill>
                  <a:srgbClr val="FF0000"/>
                </a:solidFill>
              </a:rPr>
              <a:t>konzervace </a:t>
            </a:r>
            <a:r>
              <a:rPr lang="cs-CZ" dirty="0" smtClean="0">
                <a:solidFill>
                  <a:srgbClr val="FF0000"/>
                </a:solidFill>
              </a:rPr>
              <a:t>potravin (v </a:t>
            </a:r>
            <a:r>
              <a:rPr lang="cs-CZ" dirty="0" smtClean="0">
                <a:solidFill>
                  <a:srgbClr val="FF0000"/>
                </a:solidFill>
              </a:rPr>
              <a:t>tvrdých </a:t>
            </a:r>
            <a:r>
              <a:rPr lang="cs-CZ" dirty="0" err="1" smtClean="0">
                <a:solidFill>
                  <a:srgbClr val="FF0000"/>
                </a:solidFill>
              </a:rPr>
              <a:t>salá</a:t>
            </a:r>
            <a:r>
              <a:rPr lang="cs-CZ" dirty="0" smtClean="0">
                <a:solidFill>
                  <a:srgbClr val="FF0000"/>
                </a:solidFill>
              </a:rPr>
              <a:t>-mech </a:t>
            </a:r>
            <a:r>
              <a:rPr lang="cs-CZ" dirty="0" smtClean="0">
                <a:solidFill>
                  <a:srgbClr val="FF0000"/>
                </a:solidFill>
              </a:rPr>
              <a:t>kolem 5% </a:t>
            </a:r>
            <a:r>
              <a:rPr lang="cs-CZ" dirty="0" smtClean="0">
                <a:solidFill>
                  <a:srgbClr val="FF0000"/>
                </a:solidFill>
              </a:rPr>
              <a:t>soli), </a:t>
            </a:r>
            <a:r>
              <a:rPr lang="cs-CZ" dirty="0" smtClean="0">
                <a:solidFill>
                  <a:srgbClr val="FF0000"/>
                </a:solidFill>
              </a:rPr>
              <a:t>výroba Na, Cl, solení silnic, léčebné účely</a:t>
            </a:r>
          </a:p>
          <a:p>
            <a:pPr marL="0" indent="0">
              <a:buNone/>
            </a:pPr>
            <a:r>
              <a:rPr lang="cs-CZ" b="1" dirty="0" smtClean="0"/>
              <a:t>ZPŮSOBY ZÍSKÁVÁNÍ SOLI: </a:t>
            </a:r>
            <a:r>
              <a:rPr lang="cs-CZ" dirty="0" smtClean="0">
                <a:solidFill>
                  <a:srgbClr val="FF0000"/>
                </a:solidFill>
              </a:rPr>
              <a:t>odpařováním mořské vody, dobýváním v dolech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36904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060848"/>
          </a:xfrm>
        </p:spPr>
        <p:txBody>
          <a:bodyPr>
            <a:normAutofit fontScale="90000"/>
          </a:bodyPr>
          <a:lstStyle/>
          <a:p>
            <a:r>
              <a:rPr lang="cs-CZ" sz="6700" b="1" dirty="0" smtClean="0"/>
              <a:t>HÁDANKA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i="1" dirty="0" smtClean="0"/>
              <a:t>/žáci pracují do sešitu, na tabuli mohou použít program </a:t>
            </a:r>
            <a:r>
              <a:rPr lang="cs-CZ" i="1" dirty="0" err="1" smtClean="0"/>
              <a:t>ActivInspire</a:t>
            </a:r>
            <a:r>
              <a:rPr lang="cs-CZ" i="1" dirty="0" smtClean="0"/>
              <a:t>/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35612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/>
              <a:t>Do kuchyňské soli se přidává jod. Vzpomeň si na probíranou látku v biologii člověka a napiš, </a:t>
            </a:r>
            <a:r>
              <a:rPr lang="cs-CZ" sz="4000" b="1" dirty="0" smtClean="0"/>
              <a:t>proč: </a:t>
            </a:r>
            <a:r>
              <a:rPr lang="cs-CZ" sz="4000" dirty="0" smtClean="0"/>
              <a:t>………………………………………………………….................</a:t>
            </a:r>
            <a:endParaRPr lang="cs-CZ" sz="4000" dirty="0" smtClean="0"/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837601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Do kuchyňské soli se přidává jod. Vzpomeň si na probíranou látku v biologii člověka a napiš, </a:t>
            </a:r>
            <a:r>
              <a:rPr lang="cs-CZ" dirty="0" smtClean="0"/>
              <a:t>proč………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ŘEŠENÍ: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Jod je důležitý pro správnou funkci naší štítné žlázy.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94570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sz="4800" b="1" dirty="0" smtClean="0"/>
              <a:t>FLUORIT</a:t>
            </a:r>
          </a:p>
          <a:p>
            <a:pPr marL="0" indent="0">
              <a:buNone/>
            </a:pPr>
            <a:r>
              <a:rPr lang="cs-CZ" b="1" dirty="0" smtClean="0"/>
              <a:t>CHEM. ZNAČKA: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FYZIKÁLNÍ VLASTNOSTI: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POUŽITÍ: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ZVLÁŠTNOST:</a:t>
            </a:r>
          </a:p>
        </p:txBody>
      </p:sp>
      <p:pic>
        <p:nvPicPr>
          <p:cNvPr id="2050" name="Picture 2" descr="http://upload.wikimedia.org/wikipedia/commons/0/0d/3192M-fluorite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852936"/>
            <a:ext cx="4186182" cy="3672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93414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4400" b="1" dirty="0" smtClean="0"/>
              <a:t>FLUORIT</a:t>
            </a:r>
          </a:p>
          <a:p>
            <a:pPr marL="0" indent="0">
              <a:buNone/>
            </a:pPr>
            <a:r>
              <a:rPr lang="cs-CZ" b="1" dirty="0" smtClean="0"/>
              <a:t>CHEM. ZNAČKA: </a:t>
            </a:r>
            <a:r>
              <a:rPr lang="cs-CZ" dirty="0" smtClean="0">
                <a:solidFill>
                  <a:srgbClr val="FF0000"/>
                </a:solidFill>
              </a:rPr>
              <a:t>CaF</a:t>
            </a:r>
            <a:r>
              <a:rPr lang="cs-CZ" baseline="-25000" dirty="0" smtClean="0">
                <a:solidFill>
                  <a:srgbClr val="FF0000"/>
                </a:solidFill>
              </a:rPr>
              <a:t>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FYZIKÁLNÍ VLASTNOSTI: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t </a:t>
            </a:r>
            <a:r>
              <a:rPr lang="cs-CZ" sz="3500" dirty="0" smtClean="0">
                <a:solidFill>
                  <a:srgbClr val="FF0000"/>
                </a:solidFill>
              </a:rPr>
              <a:t>= 4, zbarvený /čirý, žlutý, fialkový, zelený/</a:t>
            </a:r>
            <a:endParaRPr lang="cs-CZ" sz="35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POUŽITÍ: </a:t>
            </a:r>
            <a:r>
              <a:rPr lang="cs-CZ" dirty="0" smtClean="0">
                <a:solidFill>
                  <a:srgbClr val="FF0000"/>
                </a:solidFill>
              </a:rPr>
              <a:t>krystaly se brousí jako drahokamy, použití ve sklářském průmyslu, ke snižování teploty tání ve vysokých pecích, výroba kyseliny fluorovodíkové, k leptání skla a čoček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ZVLÁŠTNOST: </a:t>
            </a:r>
            <a:r>
              <a:rPr lang="cs-CZ" dirty="0" smtClean="0">
                <a:solidFill>
                  <a:srgbClr val="FF0000"/>
                </a:solidFill>
              </a:rPr>
              <a:t>minerál mnoha barev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92243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učebnice:</a:t>
            </a:r>
          </a:p>
          <a:p>
            <a:pPr marL="0" indent="0">
              <a:buNone/>
            </a:pPr>
            <a:r>
              <a:rPr lang="cs-CZ" sz="2600" dirty="0" smtClean="0"/>
              <a:t>ŠVECOVÁ, Milada a Dobroslav MATĚJKA. </a:t>
            </a:r>
            <a:r>
              <a:rPr lang="cs-CZ" sz="2600" i="1" dirty="0" smtClean="0"/>
              <a:t>Přírodopis 9: učebnice : pro základní školy a víceletá gymnázia</a:t>
            </a:r>
            <a:r>
              <a:rPr lang="cs-CZ" sz="2600" dirty="0" smtClean="0"/>
              <a:t>. 1. vyd. Plzeň: Fraus, 2007, 128 s. ISBN 978-807-2385-874</a:t>
            </a:r>
          </a:p>
          <a:p>
            <a:pPr marL="0" indent="0">
              <a:buNone/>
            </a:pPr>
            <a:r>
              <a:rPr lang="cs-CZ" b="1" dirty="0" smtClean="0"/>
              <a:t>obrázky:</a:t>
            </a:r>
          </a:p>
          <a:p>
            <a:pPr marL="0" indent="0">
              <a:buNone/>
            </a:pPr>
            <a:r>
              <a:rPr lang="cs-CZ" sz="2600" dirty="0" smtClean="0">
                <a:effectLst/>
              </a:rPr>
              <a:t>WIKIPEDIE: fluorit. </a:t>
            </a:r>
            <a:r>
              <a:rPr lang="cs-CZ" sz="2600" i="1" dirty="0" smtClean="0">
                <a:effectLst/>
              </a:rPr>
              <a:t>Wikipedie: fluorit</a:t>
            </a:r>
            <a:r>
              <a:rPr lang="cs-CZ" sz="2600" dirty="0" smtClean="0">
                <a:effectLst/>
              </a:rPr>
              <a:t> [online]. 2013 [cit. 2013-10-03]. Dostupné z: http://upload.wikimedia.org/wikipedia/commons/0/0d/3192M-fluorite1.jpg 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97311656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303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Dokument</vt:lpstr>
      <vt:lpstr>Prezentace aplikace PowerPoint</vt:lpstr>
      <vt:lpstr>HOLOGENIDY /po výkladu si zapiš do sešitu/</vt:lpstr>
      <vt:lpstr>Vyhledej údaje o nerostech v učebnici /str.26– 27/, přidej svoje znalosti z běžného života i ze školy a zapiš do sešitu. /Žáci mohou zapisovat pomocí programu ActivInspire/.</vt:lpstr>
      <vt:lpstr>ŘEŠENÍ</vt:lpstr>
      <vt:lpstr>HÁDANKA /žáci pracují do sešitu, na tabuli mohou použít program ActivInspire/</vt:lpstr>
      <vt:lpstr>ŘEŠENÍ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Jitka Kopalová</cp:lastModifiedBy>
  <cp:revision>12</cp:revision>
  <dcterms:created xsi:type="dcterms:W3CDTF">2013-10-03T13:56:36Z</dcterms:created>
  <dcterms:modified xsi:type="dcterms:W3CDTF">2013-10-31T12:31:45Z</dcterms:modified>
</cp:coreProperties>
</file>