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8" r:id="rId3"/>
    <p:sldId id="257" r:id="rId4"/>
    <p:sldId id="258" r:id="rId5"/>
    <p:sldId id="260" r:id="rId6"/>
    <p:sldId id="261" r:id="rId7"/>
    <p:sldId id="265" r:id="rId8"/>
    <p:sldId id="266" r:id="rId9"/>
    <p:sldId id="263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90DF0E-B45E-44EB-8445-496E2454190F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3F7860-E4C6-4505-896D-5F3A85F305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36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F7860-E4C6-4505-896D-5F3A85F3053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673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01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764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26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254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45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391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50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871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832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1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313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2009F-B3EE-45E2-B362-6B2A7A18FAE6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32A8F-4EF2-4B70-B41D-1638DED1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657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4853561"/>
              </p:ext>
            </p:extLst>
          </p:nvPr>
        </p:nvGraphicFramePr>
        <p:xfrm>
          <a:off x="1609725" y="122238"/>
          <a:ext cx="5827713" cy="656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kument" r:id="rId3" imgW="5902889" imgH="6663771" progId="Word.Document.12">
                  <p:embed/>
                </p:oleObj>
              </mc:Choice>
              <mc:Fallback>
                <p:oleObj name="Dokument" r:id="rId3" imgW="5902889" imgH="666377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122238"/>
                        <a:ext cx="5827713" cy="656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8752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b="1" dirty="0" smtClean="0"/>
              <a:t>OXIDY – </a:t>
            </a:r>
            <a:r>
              <a:rPr lang="cs-CZ" sz="4900" b="1" dirty="0" smtClean="0"/>
              <a:t>sloučeniny prvků s kyslíkem v různém poměru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u="sng" dirty="0"/>
              <a:t>OXIDY- železné rudy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4400" b="1" dirty="0"/>
              <a:t>sloučeniny ŽELEZA s kyslíkem </a:t>
            </a:r>
            <a:r>
              <a:rPr lang="cs-CZ" b="1" dirty="0"/>
              <a:t/>
            </a:r>
            <a:br>
              <a:rPr lang="cs-CZ" b="1" dirty="0"/>
            </a:br>
            <a:r>
              <a:rPr lang="cs-CZ" i="1" dirty="0"/>
              <a:t>/Doplň údaje o oxidech z učebnice, zapiš do sešitu. Žáci mohou na tabuli použít program </a:t>
            </a:r>
            <a:r>
              <a:rPr lang="cs-CZ" i="1" dirty="0" err="1"/>
              <a:t>ActivInspire</a:t>
            </a:r>
            <a:r>
              <a:rPr lang="cs-CZ" i="1" dirty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460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 </a:t>
            </a:r>
          </a:p>
          <a:p>
            <a:pPr marL="0" indent="0" algn="ctr">
              <a:buNone/>
            </a:pPr>
            <a:r>
              <a:rPr lang="cs-CZ" sz="5200" b="1" u="sng" dirty="0" smtClean="0"/>
              <a:t>MAGNETIT</a:t>
            </a:r>
          </a:p>
          <a:p>
            <a:pPr marL="0" indent="0">
              <a:buNone/>
            </a:pPr>
            <a:r>
              <a:rPr lang="cs-CZ" sz="3900" b="1" dirty="0" smtClean="0"/>
              <a:t>CHEM.ZNAČKA:</a:t>
            </a:r>
          </a:p>
          <a:p>
            <a:pPr marL="0" indent="0">
              <a:buNone/>
            </a:pPr>
            <a:r>
              <a:rPr lang="cs-CZ" sz="3900" b="1" dirty="0" smtClean="0"/>
              <a:t>FYZIKÁLNÍ VLASTNOSTI:</a:t>
            </a:r>
          </a:p>
          <a:p>
            <a:pPr marL="0" indent="0">
              <a:buNone/>
            </a:pPr>
            <a:r>
              <a:rPr lang="cs-CZ" sz="3900" dirty="0" smtClean="0"/>
              <a:t>            </a:t>
            </a:r>
            <a:r>
              <a:rPr lang="cs-CZ" sz="3900" b="1" dirty="0" smtClean="0"/>
              <a:t>Barva:</a:t>
            </a:r>
          </a:p>
          <a:p>
            <a:pPr marL="0" indent="0">
              <a:buNone/>
            </a:pPr>
            <a:r>
              <a:rPr lang="cs-CZ" sz="3900" b="1" dirty="0" smtClean="0"/>
              <a:t>            Hustota:</a:t>
            </a:r>
          </a:p>
          <a:p>
            <a:pPr marL="0" indent="0">
              <a:buNone/>
            </a:pPr>
            <a:r>
              <a:rPr lang="cs-CZ" sz="3900" b="1" dirty="0" smtClean="0"/>
              <a:t>POUŽITÍ :</a:t>
            </a:r>
          </a:p>
          <a:p>
            <a:pPr marL="0" indent="0">
              <a:buNone/>
            </a:pPr>
            <a:r>
              <a:rPr lang="cs-CZ" sz="3900" b="1" dirty="0" smtClean="0"/>
              <a:t>ZAJÍMAVOST: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321" y="3717032"/>
            <a:ext cx="3901257" cy="257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14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ŘEŠENÍ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200" b="1" u="sng" dirty="0" smtClean="0"/>
              <a:t>MAGNETIT</a:t>
            </a:r>
          </a:p>
          <a:p>
            <a:pPr marL="0" indent="0">
              <a:buNone/>
            </a:pPr>
            <a:r>
              <a:rPr lang="cs-CZ" sz="3900" b="1" dirty="0" smtClean="0"/>
              <a:t>CHEM.ZNAČKA: </a:t>
            </a:r>
            <a:r>
              <a:rPr lang="cs-CZ" sz="3900" dirty="0" smtClean="0">
                <a:solidFill>
                  <a:srgbClr val="FF0000"/>
                </a:solidFill>
              </a:rPr>
              <a:t>Fe</a:t>
            </a:r>
            <a:r>
              <a:rPr lang="cs-CZ" sz="3900" baseline="-25000" dirty="0" smtClean="0">
                <a:solidFill>
                  <a:srgbClr val="FF0000"/>
                </a:solidFill>
              </a:rPr>
              <a:t>3</a:t>
            </a:r>
            <a:r>
              <a:rPr lang="cs-CZ" sz="3900" dirty="0" smtClean="0">
                <a:solidFill>
                  <a:srgbClr val="FF0000"/>
                </a:solidFill>
              </a:rPr>
              <a:t>O</a:t>
            </a:r>
            <a:r>
              <a:rPr lang="cs-CZ" sz="3900" baseline="-25000" dirty="0" smtClean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cs-CZ" sz="3900" b="1" dirty="0" smtClean="0"/>
              <a:t>FYZIKÁLNÍ VLASTNOSTI:</a:t>
            </a:r>
          </a:p>
          <a:p>
            <a:pPr marL="0" indent="0">
              <a:buNone/>
            </a:pPr>
            <a:r>
              <a:rPr lang="cs-CZ" sz="3900" dirty="0" smtClean="0"/>
              <a:t>            </a:t>
            </a:r>
            <a:r>
              <a:rPr lang="cs-CZ" sz="3900" b="1" dirty="0" smtClean="0"/>
              <a:t>Barva: </a:t>
            </a:r>
            <a:r>
              <a:rPr lang="cs-CZ" sz="3900" dirty="0" smtClean="0">
                <a:solidFill>
                  <a:srgbClr val="FF0000"/>
                </a:solidFill>
              </a:rPr>
              <a:t>černá</a:t>
            </a:r>
          </a:p>
          <a:p>
            <a:pPr marL="0" indent="0">
              <a:buNone/>
            </a:pPr>
            <a:r>
              <a:rPr lang="cs-CZ" sz="3900" dirty="0" smtClean="0"/>
              <a:t>            </a:t>
            </a:r>
            <a:r>
              <a:rPr lang="cs-CZ" sz="3900" b="1" dirty="0" smtClean="0"/>
              <a:t>Hustota: </a:t>
            </a:r>
            <a:r>
              <a:rPr lang="cs-CZ" sz="3900" dirty="0" smtClean="0">
                <a:solidFill>
                  <a:srgbClr val="FF0000"/>
                </a:solidFill>
              </a:rPr>
              <a:t>5g/cm</a:t>
            </a:r>
            <a:r>
              <a:rPr lang="cs-CZ" sz="3900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sz="3900" b="1" dirty="0" smtClean="0"/>
              <a:t>POUŽITÍ : </a:t>
            </a:r>
            <a:r>
              <a:rPr lang="cs-CZ" sz="3900" dirty="0" smtClean="0">
                <a:solidFill>
                  <a:srgbClr val="FF0000"/>
                </a:solidFill>
              </a:rPr>
              <a:t>železná ruda</a:t>
            </a:r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b="1" dirty="0" smtClean="0"/>
              <a:t>ZAJÍMAVOST: </a:t>
            </a:r>
            <a:r>
              <a:rPr lang="cs-CZ" sz="3900" dirty="0" smtClean="0">
                <a:solidFill>
                  <a:srgbClr val="FF0000"/>
                </a:solidFill>
              </a:rPr>
              <a:t>silně magnetický</a:t>
            </a:r>
          </a:p>
          <a:p>
            <a:endParaRPr lang="cs-CZ" sz="3900" dirty="0"/>
          </a:p>
        </p:txBody>
      </p:sp>
    </p:spTree>
    <p:extLst>
      <p:ext uri="{BB962C8B-B14F-4D97-AF65-F5344CB8AC3E}">
        <p14:creationId xmlns:p14="http://schemas.microsoft.com/office/powerpoint/2010/main" val="186193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200" b="1" u="sng" dirty="0" smtClean="0"/>
              <a:t>HEMATIT(KREVEL)</a:t>
            </a:r>
          </a:p>
          <a:p>
            <a:pPr marL="0" indent="0">
              <a:buNone/>
            </a:pPr>
            <a:r>
              <a:rPr lang="cs-CZ" sz="3900" b="1" dirty="0" smtClean="0"/>
              <a:t>CHEM.ZNAČKA:</a:t>
            </a:r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b="1" dirty="0" smtClean="0"/>
              <a:t>FYZIKÁLNÍ VLASTNOSTI:</a:t>
            </a:r>
          </a:p>
          <a:p>
            <a:pPr marL="0" indent="0">
              <a:buNone/>
            </a:pPr>
            <a:r>
              <a:rPr lang="cs-CZ" sz="3900" dirty="0" smtClean="0"/>
              <a:t>            </a:t>
            </a:r>
            <a:r>
              <a:rPr lang="cs-CZ" sz="3900" b="1" dirty="0" smtClean="0"/>
              <a:t>Barva:</a:t>
            </a:r>
          </a:p>
          <a:p>
            <a:pPr marL="0" indent="0">
              <a:buNone/>
            </a:pPr>
            <a:r>
              <a:rPr lang="cs-CZ" sz="3900" b="1" dirty="0" smtClean="0"/>
              <a:t>            Hustota:</a:t>
            </a:r>
          </a:p>
          <a:p>
            <a:pPr marL="0" indent="0">
              <a:buNone/>
            </a:pPr>
            <a:r>
              <a:rPr lang="cs-CZ" sz="3900" b="1" dirty="0" smtClean="0"/>
              <a:t>POUŽITÍ :</a:t>
            </a:r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b="1" dirty="0" smtClean="0"/>
              <a:t>ZAJÍMAVOST: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37454"/>
            <a:ext cx="3848396" cy="2886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362" y="1257742"/>
            <a:ext cx="3628848" cy="2479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095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728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5400" b="1" u="sng" dirty="0" smtClean="0"/>
              <a:t>HEMATIT (KREVEL)</a:t>
            </a:r>
          </a:p>
          <a:p>
            <a:pPr marL="0" indent="0">
              <a:buNone/>
            </a:pPr>
            <a:r>
              <a:rPr lang="cs-CZ" sz="4200" b="1" dirty="0" smtClean="0"/>
              <a:t>CHEM.ZNAČKA:  </a:t>
            </a:r>
            <a:r>
              <a:rPr lang="cs-CZ" sz="4200" b="1" dirty="0" smtClean="0">
                <a:solidFill>
                  <a:srgbClr val="FF0000"/>
                </a:solidFill>
              </a:rPr>
              <a:t>Fe</a:t>
            </a:r>
            <a:r>
              <a:rPr lang="cs-CZ" sz="4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200" b="1" dirty="0" smtClean="0">
                <a:solidFill>
                  <a:srgbClr val="FF0000"/>
                </a:solidFill>
              </a:rPr>
              <a:t>O</a:t>
            </a:r>
            <a:r>
              <a:rPr lang="cs-CZ" sz="4200" b="1" baseline="-25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sz="4200" b="1" dirty="0" smtClean="0"/>
              <a:t>FYZIKÁLNÍ VLASTNOSTI:</a:t>
            </a:r>
          </a:p>
          <a:p>
            <a:pPr marL="0" indent="0">
              <a:buNone/>
            </a:pPr>
            <a:r>
              <a:rPr lang="cs-CZ" sz="4200" dirty="0" smtClean="0"/>
              <a:t>           </a:t>
            </a:r>
            <a:r>
              <a:rPr lang="cs-CZ" sz="4200" b="1" dirty="0" smtClean="0"/>
              <a:t>Barva: </a:t>
            </a:r>
            <a:r>
              <a:rPr lang="cs-CZ" sz="4200" b="1" dirty="0" smtClean="0">
                <a:solidFill>
                  <a:srgbClr val="FF0000"/>
                </a:solidFill>
              </a:rPr>
              <a:t>ocelově šedá s kovovým   leskem, tmavočervená</a:t>
            </a:r>
          </a:p>
          <a:p>
            <a:pPr marL="0" indent="0">
              <a:buNone/>
            </a:pPr>
            <a:r>
              <a:rPr lang="cs-CZ" sz="4200" b="1" dirty="0" smtClean="0"/>
              <a:t>           Hustota: </a:t>
            </a:r>
            <a:r>
              <a:rPr lang="cs-CZ" sz="4200" b="1" dirty="0" smtClean="0">
                <a:solidFill>
                  <a:srgbClr val="FF0000"/>
                </a:solidFill>
              </a:rPr>
              <a:t>5,2 g/cm</a:t>
            </a:r>
            <a:r>
              <a:rPr lang="cs-CZ" sz="4200" b="1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sz="4200" b="1" dirty="0" smtClean="0"/>
              <a:t>POUŽITÍ </a:t>
            </a:r>
            <a:r>
              <a:rPr lang="cs-CZ" sz="4200" b="1" dirty="0" smtClean="0">
                <a:solidFill>
                  <a:srgbClr val="FF0000"/>
                </a:solidFill>
              </a:rPr>
              <a:t>: železná ruda, drahý kámen</a:t>
            </a:r>
          </a:p>
          <a:p>
            <a:pPr marL="0" indent="0">
              <a:buNone/>
            </a:pPr>
            <a:r>
              <a:rPr lang="cs-CZ" sz="4200" b="1" dirty="0" smtClean="0"/>
              <a:t>ZAJÍMAVOST: </a:t>
            </a:r>
            <a:r>
              <a:rPr lang="cs-CZ" sz="4200" b="1" dirty="0" smtClean="0">
                <a:solidFill>
                  <a:srgbClr val="FF0000"/>
                </a:solidFill>
              </a:rPr>
              <a:t>jeho zbarvení připomíná zaschlou krev, proto někdy název krevel</a:t>
            </a:r>
          </a:p>
          <a:p>
            <a:endParaRPr lang="cs-CZ" sz="4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6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456" y="44624"/>
            <a:ext cx="8229600" cy="648072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400" b="1" u="sng" dirty="0" smtClean="0"/>
              <a:t>LIMONIT</a:t>
            </a:r>
          </a:p>
          <a:p>
            <a:pPr marL="0" indent="0">
              <a:buNone/>
            </a:pPr>
            <a:r>
              <a:rPr lang="cs-CZ" sz="3900" b="1" dirty="0"/>
              <a:t>CHEM.ZNAČKA:</a:t>
            </a:r>
          </a:p>
          <a:p>
            <a:pPr marL="0" indent="0">
              <a:buNone/>
            </a:pPr>
            <a:endParaRPr lang="cs-CZ" sz="3900" dirty="0"/>
          </a:p>
          <a:p>
            <a:pPr marL="0" indent="0">
              <a:buNone/>
            </a:pPr>
            <a:r>
              <a:rPr lang="cs-CZ" sz="3900" b="1" dirty="0"/>
              <a:t>FYZIKÁLNÍ VLASTNOSTI:</a:t>
            </a:r>
          </a:p>
          <a:p>
            <a:pPr marL="0" indent="0">
              <a:buNone/>
            </a:pPr>
            <a:r>
              <a:rPr lang="cs-CZ" sz="3900" dirty="0"/>
              <a:t>            </a:t>
            </a:r>
            <a:r>
              <a:rPr lang="cs-CZ" sz="3900" b="1" dirty="0"/>
              <a:t>Barva:</a:t>
            </a:r>
          </a:p>
          <a:p>
            <a:pPr marL="0" indent="0">
              <a:buNone/>
            </a:pPr>
            <a:r>
              <a:rPr lang="cs-CZ" sz="3900" b="1" dirty="0"/>
              <a:t>            Hustota:</a:t>
            </a:r>
          </a:p>
          <a:p>
            <a:pPr marL="0" indent="0">
              <a:buNone/>
            </a:pPr>
            <a:r>
              <a:rPr lang="cs-CZ" sz="3900" b="1" dirty="0"/>
              <a:t>POUŽITÍ :</a:t>
            </a:r>
          </a:p>
          <a:p>
            <a:pPr marL="0" indent="0">
              <a:buNone/>
            </a:pPr>
            <a:endParaRPr lang="cs-CZ" sz="3900" dirty="0"/>
          </a:p>
          <a:p>
            <a:pPr marL="0" indent="0">
              <a:buNone/>
            </a:pPr>
            <a:r>
              <a:rPr lang="cs-CZ" sz="3900" b="1" dirty="0"/>
              <a:t>ZAJÍMAVOST:</a:t>
            </a:r>
          </a:p>
          <a:p>
            <a:endParaRPr lang="cs-CZ" sz="39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4"/>
            <a:ext cx="342900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92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66936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ŘEŠENÍ</a:t>
            </a:r>
          </a:p>
          <a:p>
            <a:pPr marL="0" indent="0" algn="ctr">
              <a:buNone/>
            </a:pPr>
            <a:r>
              <a:rPr lang="cs-CZ" sz="5400" b="1" u="sng" dirty="0" smtClean="0"/>
              <a:t>LIMONIT</a:t>
            </a:r>
          </a:p>
          <a:p>
            <a:pPr marL="0" indent="0">
              <a:buNone/>
            </a:pPr>
            <a:r>
              <a:rPr lang="cs-CZ" sz="4200" b="1" dirty="0" smtClean="0"/>
              <a:t>CHEM.ZNAČKA: </a:t>
            </a:r>
            <a:r>
              <a:rPr lang="cs-CZ" sz="4200" b="1" dirty="0" smtClean="0">
                <a:solidFill>
                  <a:srgbClr val="FF0000"/>
                </a:solidFill>
              </a:rPr>
              <a:t>Fe</a:t>
            </a:r>
            <a:r>
              <a:rPr lang="cs-CZ" sz="4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200" b="1" dirty="0" smtClean="0">
                <a:solidFill>
                  <a:srgbClr val="FF0000"/>
                </a:solidFill>
              </a:rPr>
              <a:t>O</a:t>
            </a:r>
            <a:r>
              <a:rPr lang="cs-CZ" sz="4200" b="1" baseline="-25000" dirty="0" smtClean="0">
                <a:solidFill>
                  <a:srgbClr val="FF0000"/>
                </a:solidFill>
              </a:rPr>
              <a:t>3 </a:t>
            </a:r>
            <a:r>
              <a:rPr lang="cs-CZ" sz="4200" b="1" dirty="0" smtClean="0">
                <a:solidFill>
                  <a:srgbClr val="FF0000"/>
                </a:solidFill>
              </a:rPr>
              <a:t> </a:t>
            </a:r>
            <a:r>
              <a:rPr lang="cs-CZ" sz="4200" b="1" baseline="30000" dirty="0" smtClean="0">
                <a:solidFill>
                  <a:srgbClr val="FF0000"/>
                </a:solidFill>
              </a:rPr>
              <a:t>.</a:t>
            </a:r>
            <a:r>
              <a:rPr lang="cs-CZ" sz="4200" b="1" dirty="0" smtClean="0">
                <a:solidFill>
                  <a:srgbClr val="FF0000"/>
                </a:solidFill>
              </a:rPr>
              <a:t>  nH</a:t>
            </a:r>
            <a:r>
              <a:rPr lang="cs-CZ" sz="4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200" b="1" dirty="0" smtClean="0">
                <a:solidFill>
                  <a:srgbClr val="FF0000"/>
                </a:solidFill>
              </a:rPr>
              <a:t>O</a:t>
            </a:r>
            <a:endParaRPr lang="cs-CZ" sz="4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200" baseline="30000" dirty="0"/>
          </a:p>
          <a:p>
            <a:pPr marL="0" indent="0">
              <a:buNone/>
            </a:pPr>
            <a:r>
              <a:rPr lang="cs-CZ" sz="4200" b="1" dirty="0"/>
              <a:t>FYZIKÁLNÍ VLASTNOSTI:</a:t>
            </a:r>
          </a:p>
          <a:p>
            <a:pPr marL="0" indent="0">
              <a:buNone/>
            </a:pPr>
            <a:r>
              <a:rPr lang="cs-CZ" sz="4200" dirty="0"/>
              <a:t>            </a:t>
            </a:r>
            <a:r>
              <a:rPr lang="cs-CZ" sz="4200" b="1" dirty="0"/>
              <a:t>Barva</a:t>
            </a:r>
            <a:r>
              <a:rPr lang="cs-CZ" sz="4200" b="1" dirty="0" smtClean="0"/>
              <a:t>: </a:t>
            </a:r>
            <a:r>
              <a:rPr lang="cs-CZ" sz="4200" b="1" dirty="0" smtClean="0">
                <a:solidFill>
                  <a:srgbClr val="FF0000"/>
                </a:solidFill>
              </a:rPr>
              <a:t>žlutá až hnědá</a:t>
            </a:r>
            <a:endParaRPr lang="cs-CZ" sz="4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200" b="1" dirty="0"/>
              <a:t>            Hustota</a:t>
            </a:r>
            <a:r>
              <a:rPr lang="cs-CZ" sz="4200" b="1" dirty="0" smtClean="0"/>
              <a:t>: </a:t>
            </a:r>
            <a:r>
              <a:rPr lang="cs-CZ" sz="4200" b="1" dirty="0" smtClean="0">
                <a:solidFill>
                  <a:srgbClr val="FF0000"/>
                </a:solidFill>
              </a:rPr>
              <a:t>2,7 – 4,3g/cm </a:t>
            </a:r>
            <a:r>
              <a:rPr lang="cs-CZ" sz="4200" b="1" baseline="30000" dirty="0" smtClean="0">
                <a:solidFill>
                  <a:srgbClr val="FF0000"/>
                </a:solidFill>
              </a:rPr>
              <a:t>3</a:t>
            </a:r>
            <a:endParaRPr lang="cs-CZ" sz="4200" b="1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200" b="1" dirty="0"/>
              <a:t>POUŽITÍ </a:t>
            </a:r>
            <a:r>
              <a:rPr lang="cs-CZ" sz="4200" b="1" dirty="0" smtClean="0"/>
              <a:t>: </a:t>
            </a:r>
            <a:r>
              <a:rPr lang="cs-CZ" sz="4200" b="1" dirty="0" smtClean="0">
                <a:solidFill>
                  <a:srgbClr val="FF0000"/>
                </a:solidFill>
              </a:rPr>
              <a:t>železná ruda</a:t>
            </a:r>
            <a:endParaRPr lang="cs-CZ" sz="4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200" dirty="0"/>
          </a:p>
          <a:p>
            <a:pPr marL="0" indent="0">
              <a:buNone/>
            </a:pPr>
            <a:r>
              <a:rPr lang="cs-CZ" sz="4200" b="1" dirty="0" smtClean="0"/>
              <a:t>ZAJÍMAVOST: </a:t>
            </a:r>
            <a:r>
              <a:rPr lang="cs-CZ" sz="4200" b="1" dirty="0" smtClean="0">
                <a:solidFill>
                  <a:srgbClr val="FF0000"/>
                </a:solidFill>
              </a:rPr>
              <a:t>amorfní, vzniká hydratací hematitu</a:t>
            </a:r>
            <a:endParaRPr lang="cs-CZ" sz="42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66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DOPLŇ SPRÁVNÉ SLOVO.</a:t>
            </a:r>
            <a:br>
              <a:rPr lang="cs-CZ" b="1" dirty="0" smtClean="0"/>
            </a:br>
            <a:r>
              <a:rPr lang="cs-CZ" sz="4000" i="1" dirty="0" smtClean="0"/>
              <a:t>/</a:t>
            </a:r>
            <a:r>
              <a:rPr lang="cs-CZ" sz="3600" i="1" dirty="0" smtClean="0"/>
              <a:t>Žáci doplňují do cvičného sešitu, na tabuli mohou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/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/>
              <a:t>R</a:t>
            </a:r>
            <a:r>
              <a:rPr lang="cs-CZ" sz="4000" b="1" dirty="0" smtClean="0"/>
              <a:t>udy jsou nerostné suroviny, jejichž zpracováním se získávají …………..</a:t>
            </a:r>
          </a:p>
          <a:p>
            <a:pPr marL="0" indent="0">
              <a:buNone/>
              <a:defRPr/>
            </a:pPr>
            <a:r>
              <a:rPr lang="cs-CZ" sz="4000" b="1" dirty="0"/>
              <a:t>J</a:t>
            </a:r>
            <a:r>
              <a:rPr lang="cs-CZ" sz="4000" b="1" dirty="0" smtClean="0"/>
              <a:t>estliže přiblížím magnet  k  magnetitu, magnet se   ………………</a:t>
            </a:r>
          </a:p>
          <a:p>
            <a:pPr marL="0" indent="0">
              <a:buNone/>
              <a:defRPr/>
            </a:pPr>
            <a:r>
              <a:rPr lang="cs-CZ" sz="4000" b="1" dirty="0"/>
              <a:t>M</a:t>
            </a:r>
            <a:r>
              <a:rPr lang="cs-CZ" sz="4000" b="1" dirty="0" smtClean="0"/>
              <a:t>agnetit používali mořeplavci jako……………….k určování světových stran. 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1460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/>
              <a:t>R</a:t>
            </a:r>
            <a:r>
              <a:rPr lang="cs-CZ" sz="4000" b="1" dirty="0" smtClean="0"/>
              <a:t>udy jsou nerostné suroviny, jejichž zpracováním se získávají </a:t>
            </a:r>
            <a:r>
              <a:rPr lang="cs-CZ" sz="4000" b="1" dirty="0" smtClean="0">
                <a:solidFill>
                  <a:srgbClr val="FF0000"/>
                </a:solidFill>
              </a:rPr>
              <a:t>kovy.</a:t>
            </a:r>
          </a:p>
          <a:p>
            <a:pPr marL="0" indent="0">
              <a:buNone/>
              <a:defRPr/>
            </a:pPr>
            <a:r>
              <a:rPr lang="cs-CZ" sz="4000" b="1" dirty="0"/>
              <a:t>J</a:t>
            </a:r>
            <a:r>
              <a:rPr lang="cs-CZ" sz="4000" b="1" dirty="0" smtClean="0"/>
              <a:t>estliže přiblížím magnet  k  magnetitu, magnet se  </a:t>
            </a:r>
            <a:r>
              <a:rPr lang="cs-CZ" sz="4000" b="1" dirty="0" smtClean="0">
                <a:solidFill>
                  <a:srgbClr val="FF0000"/>
                </a:solidFill>
              </a:rPr>
              <a:t>přichytí.</a:t>
            </a:r>
          </a:p>
          <a:p>
            <a:pPr marL="0" indent="0">
              <a:buNone/>
              <a:defRPr/>
            </a:pPr>
            <a:r>
              <a:rPr lang="cs-CZ" sz="4000" b="1" dirty="0"/>
              <a:t>M</a:t>
            </a:r>
            <a:r>
              <a:rPr lang="cs-CZ" sz="4000" b="1" dirty="0" smtClean="0"/>
              <a:t>agnetit používali mořeplavci jako </a:t>
            </a:r>
            <a:r>
              <a:rPr lang="cs-CZ" sz="4000" b="1" dirty="0" smtClean="0">
                <a:solidFill>
                  <a:srgbClr val="FF0000"/>
                </a:solidFill>
              </a:rPr>
              <a:t>kompas </a:t>
            </a:r>
            <a:r>
              <a:rPr lang="cs-CZ" sz="4000" b="1" dirty="0" smtClean="0"/>
              <a:t>k určování světových stran. </a:t>
            </a:r>
          </a:p>
          <a:p>
            <a:endParaRPr lang="cs-CZ" sz="40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9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/>
              <a:t>u</a:t>
            </a:r>
            <a:r>
              <a:rPr lang="cs-CZ" b="1" dirty="0" smtClean="0">
                <a:effectLst/>
              </a:rPr>
              <a:t>čebnice: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ŠVECOVÁ, Milada a Dobroslav MATĚJKA. </a:t>
            </a:r>
            <a:r>
              <a:rPr lang="cs-CZ" i="1" dirty="0" smtClean="0">
                <a:effectLst/>
              </a:rPr>
              <a:t>Přírodopis 9: učebnice : pro základní školy a víceletá gymnázia</a:t>
            </a:r>
            <a:r>
              <a:rPr lang="cs-CZ" dirty="0" smtClean="0">
                <a:effectLst/>
              </a:rPr>
              <a:t>. 1. vyd. Plzeň: Fraus, 2007, 128 s. ISBN 978-807-2385-874.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>
                <a:effectLst/>
              </a:rPr>
              <a:t>brázky: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magnetit. </a:t>
            </a:r>
            <a:r>
              <a:rPr lang="cs-CZ" i="1" dirty="0" smtClean="0">
                <a:effectLst/>
              </a:rPr>
              <a:t>Wikipedie: magnetit</a:t>
            </a:r>
            <a:r>
              <a:rPr lang="cs-CZ" dirty="0" smtClean="0">
                <a:effectLst/>
              </a:rPr>
              <a:t> [online]. 2013 [cit. 2013-11-02]. Dostupné z: http://cs.wikipedia.org/wiki/Magnetit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hematit. </a:t>
            </a:r>
            <a:r>
              <a:rPr lang="cs-CZ" i="1" dirty="0" smtClean="0">
                <a:effectLst/>
              </a:rPr>
              <a:t>Wikipedie: hematit</a:t>
            </a:r>
            <a:r>
              <a:rPr lang="cs-CZ" dirty="0" smtClean="0">
                <a:effectLst/>
              </a:rPr>
              <a:t> [online]. 2013 [cit. 2013-11-02]. Dostupné z: http://cs.wikipedia.org/wiki/Hematit </a:t>
            </a:r>
          </a:p>
          <a:p>
            <a:pPr marL="0" indent="0">
              <a:buNone/>
            </a:pPr>
            <a:r>
              <a:rPr lang="nl-NL" dirty="0" smtClean="0">
                <a:effectLst/>
              </a:rPr>
              <a:t>Wikipedie: hematit. </a:t>
            </a:r>
            <a:r>
              <a:rPr lang="nl-NL" i="1" dirty="0" smtClean="0">
                <a:effectLst/>
              </a:rPr>
              <a:t>Wikipedie: hematit</a:t>
            </a:r>
            <a:r>
              <a:rPr lang="nl-NL" dirty="0" smtClean="0">
                <a:effectLst/>
              </a:rPr>
              <a:t> [online]. 2013 [cit. 2013-11-02]. Dostupné z: http://cs.wikipedia.org/wiki/Soubor:Hematite.bear.660pix.jpg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/>
              <a:t>Wikipedie: limonit. </a:t>
            </a:r>
            <a:r>
              <a:rPr lang="cs-CZ" i="1" dirty="0"/>
              <a:t>Wikipedie: limonit</a:t>
            </a:r>
            <a:r>
              <a:rPr lang="cs-CZ" dirty="0"/>
              <a:t> [online]. 2013 [cit. 2013-11-02]. Dostupné z: http://</a:t>
            </a:r>
            <a:r>
              <a:rPr lang="cs-CZ" dirty="0" smtClean="0"/>
              <a:t>commons.wikimedia.org/wiki/File:LimoniteUSGOV.jpg?uselang=cs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52636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359</Words>
  <Application>Microsoft Office PowerPoint</Application>
  <PresentationFormat>Předvádění na obrazovce (4:3)</PresentationFormat>
  <Paragraphs>73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OXIDY – sloučeniny prvků s kyslíkem v různém poměru</vt:lpstr>
      <vt:lpstr>Prezentace aplikace PowerPoint</vt:lpstr>
      <vt:lpstr>ŘEŠENÍ</vt:lpstr>
      <vt:lpstr>Prezentace aplikace PowerPoint</vt:lpstr>
      <vt:lpstr>ŘEŠENÍ</vt:lpstr>
      <vt:lpstr>Prezentace aplikace PowerPoint</vt:lpstr>
      <vt:lpstr>Prezentace aplikace PowerPoint</vt:lpstr>
      <vt:lpstr>DOPLŇ SPRÁVNÉ SLOVO. /Žáci doplňují do cvičného sešitu, na tabuli mohou použít program ActivInspire/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24</cp:revision>
  <dcterms:created xsi:type="dcterms:W3CDTF">2013-11-02T14:25:01Z</dcterms:created>
  <dcterms:modified xsi:type="dcterms:W3CDTF">2013-12-11T12:15:58Z</dcterms:modified>
</cp:coreProperties>
</file>