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70" r:id="rId2"/>
    <p:sldId id="271" r:id="rId3"/>
    <p:sldId id="294" r:id="rId4"/>
    <p:sldId id="285" r:id="rId5"/>
    <p:sldId id="293" r:id="rId6"/>
    <p:sldId id="286" r:id="rId7"/>
    <p:sldId id="292" r:id="rId8"/>
    <p:sldId id="295" r:id="rId9"/>
    <p:sldId id="310" r:id="rId10"/>
    <p:sldId id="304" r:id="rId11"/>
    <p:sldId id="309" r:id="rId12"/>
    <p:sldId id="288" r:id="rId13"/>
    <p:sldId id="296" r:id="rId14"/>
    <p:sldId id="297" r:id="rId15"/>
    <p:sldId id="298" r:id="rId16"/>
    <p:sldId id="308" r:id="rId17"/>
    <p:sldId id="305" r:id="rId18"/>
    <p:sldId id="307" r:id="rId19"/>
    <p:sldId id="277" r:id="rId20"/>
    <p:sldId id="299" r:id="rId21"/>
    <p:sldId id="289" r:id="rId22"/>
    <p:sldId id="290" r:id="rId23"/>
    <p:sldId id="301" r:id="rId24"/>
    <p:sldId id="272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60"/>
  </p:normalViewPr>
  <p:slideViewPr>
    <p:cSldViewPr showGuides="1">
      <p:cViewPr>
        <p:scale>
          <a:sx n="60" d="100"/>
          <a:sy n="60" d="100"/>
        </p:scale>
        <p:origin x="-798" y="-936"/>
      </p:cViewPr>
      <p:guideLst>
        <p:guide orient="horz" pos="1842"/>
        <p:guide pos="283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1A5B04-9488-40B0-81FA-F502F3943311}" type="datetimeFigureOut">
              <a:rPr lang="cs-CZ" smtClean="0"/>
              <a:pPr/>
              <a:t>11.12.2013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30663C-F2E5-490C-9DBF-0E3B122034D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4161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11.12.2013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914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11.12.2013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4085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11.12.2013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9944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11.12.2013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3339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11.12.2013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2512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11.12.2013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547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11.12.2013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0889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11.12.2013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7720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11.12.2013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1425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11.12.2013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9624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11.12.2013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0160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BDF83-BDC5-4546-974D-4290C4CC3AFE}" type="datetimeFigureOut">
              <a:rPr lang="cs-CZ" smtClean="0"/>
              <a:pPr/>
              <a:t>11.12.2013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728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gif"/><Relationship Id="rId4" Type="http://schemas.microsoft.com/office/2007/relationships/hdphoto" Target="../media/hdphoto2.wdp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747395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Podnadpis 2"/>
          <p:cNvSpPr txBox="1">
            <a:spLocks/>
          </p:cNvSpPr>
          <p:nvPr/>
        </p:nvSpPr>
        <p:spPr bwMode="auto">
          <a:xfrm>
            <a:off x="179512" y="1988840"/>
            <a:ext cx="8856984" cy="4772178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 školy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ZŠ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Bor, okres Tachov, příspěvková organizace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Autor: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Mgr. Irena Šeneková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Vytvořeno dne</a:t>
            </a:r>
            <a:r>
              <a:rPr lang="cs-CZ" sz="240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cs-CZ" sz="240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4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7.12.2013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VY_32_INOVACE_7A_AJ7_06_Past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  			    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ontinuous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Číslo </a:t>
            </a: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projektu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   CZ.1.07/1.4.00/21.3534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Vzdělávací oblast: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Angličtina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Téma: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   </a:t>
            </a:r>
            <a:r>
              <a:rPr lang="cs-CZ" sz="2400" dirty="0" smtClean="0"/>
              <a:t>Past </a:t>
            </a:r>
            <a:r>
              <a:rPr lang="cs-CZ" sz="2400" dirty="0"/>
              <a:t>c</a:t>
            </a:r>
            <a:r>
              <a:rPr lang="cs-CZ" sz="2400" dirty="0" smtClean="0"/>
              <a:t>ontinuous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Ročník: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ročník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Klíčová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slova:        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past continuous</a:t>
            </a:r>
            <a:endParaRPr lang="cs-CZ" sz="2400" cap="all" dirty="0">
              <a:ln w="0"/>
              <a:solidFill>
                <a:schemeClr val="tx2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81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ovéPole 1"/>
          <p:cNvSpPr txBox="1">
            <a:spLocks noChangeArrowheads="1"/>
          </p:cNvSpPr>
          <p:nvPr/>
        </p:nvSpPr>
        <p:spPr bwMode="auto">
          <a:xfrm>
            <a:off x="683568" y="1412776"/>
            <a:ext cx="7561212" cy="2283702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cs-CZ" sz="32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Anotace</a:t>
            </a:r>
          </a:p>
          <a:p>
            <a:pPr>
              <a:defRPr/>
            </a:pPr>
            <a:endParaRPr lang="cs-CZ" sz="2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b="1" dirty="0" smtClean="0"/>
              <a:t>Minulý průběhový čas ( past continuous )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Vysvětlení použití této vazby na příkladech</a:t>
            </a:r>
          </a:p>
          <a:p>
            <a:pPr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Věty na procvičení  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63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1106" y="1556792"/>
            <a:ext cx="750179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Minulý průběhový čas</a:t>
            </a:r>
          </a:p>
          <a:p>
            <a:pPr algn="ctr"/>
            <a:endParaRPr lang="cs-CZ" sz="5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( past continuous )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4653136"/>
            <a:ext cx="8820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Hojně se používá i v běžném </a:t>
            </a:r>
            <a:r>
              <a:rPr lang="cs-CZ" sz="2400" b="1" dirty="0"/>
              <a:t>hovoru</a:t>
            </a:r>
            <a:r>
              <a:rPr lang="cs-CZ" sz="2400" dirty="0"/>
              <a:t>, ale nejčastěji se s ním setkáte ve </a:t>
            </a:r>
            <a:r>
              <a:rPr lang="cs-CZ" sz="2400" b="1" dirty="0"/>
              <a:t>vypravování </a:t>
            </a:r>
            <a:r>
              <a:rPr lang="cs-CZ" sz="2400" dirty="0"/>
              <a:t>dějů a příběhů v minulosti. 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47323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5736" y="1556792"/>
            <a:ext cx="52565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dirty="0"/>
          </a:p>
          <a:p>
            <a:r>
              <a:rPr lang="cs-CZ" sz="2000" dirty="0" smtClean="0"/>
              <a:t>tvoří se </a:t>
            </a:r>
            <a:r>
              <a:rPr lang="cs-CZ" sz="2000" dirty="0"/>
              <a:t>stejně, jako všechny průběhové </a:t>
            </a:r>
            <a:r>
              <a:rPr lang="cs-CZ" sz="2000" dirty="0" smtClean="0"/>
              <a:t>časy</a:t>
            </a:r>
          </a:p>
          <a:p>
            <a:r>
              <a:rPr lang="cs-CZ" sz="2000" dirty="0" smtClean="0"/>
              <a:t> </a:t>
            </a:r>
            <a:endParaRPr lang="cs-CZ" sz="2000" dirty="0"/>
          </a:p>
        </p:txBody>
      </p:sp>
      <p:sp>
        <p:nvSpPr>
          <p:cNvPr id="3" name="Obdélník 2"/>
          <p:cNvSpPr/>
          <p:nvPr/>
        </p:nvSpPr>
        <p:spPr>
          <a:xfrm>
            <a:off x="2915816" y="476672"/>
            <a:ext cx="27599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Tvoření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9772" y="3358733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was / were     +     - ing</a:t>
            </a:r>
            <a:endParaRPr lang="cs-CZ" sz="3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4437112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Dá se odvodit od přítomného průběhového: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55776" y="522920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am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31840" y="5229200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waiting.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11760" y="522920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44008" y="5229200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was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1560" y="2505670"/>
            <a:ext cx="85324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pomoci slovesa </a:t>
            </a:r>
            <a:r>
              <a:rPr lang="cs-CZ" sz="2000" b="1" dirty="0">
                <a:solidFill>
                  <a:srgbClr val="FF0000"/>
                </a:solidFill>
              </a:rPr>
              <a:t>BÝT</a:t>
            </a:r>
            <a:r>
              <a:rPr lang="cs-CZ" sz="2000" dirty="0"/>
              <a:t> (v </a:t>
            </a:r>
            <a:r>
              <a:rPr lang="cs-CZ" sz="2000" b="1" dirty="0"/>
              <a:t>minulém</a:t>
            </a:r>
            <a:r>
              <a:rPr lang="cs-CZ" sz="2000" dirty="0"/>
              <a:t> čase) </a:t>
            </a:r>
            <a:r>
              <a:rPr lang="cs-CZ" sz="2000" dirty="0" smtClean="0"/>
              <a:t>a </a:t>
            </a:r>
            <a:r>
              <a:rPr lang="cs-CZ" sz="2000" dirty="0"/>
              <a:t>významového slovesa s koncovkou </a:t>
            </a:r>
            <a:r>
              <a:rPr lang="cs-CZ" sz="2000" b="1" dirty="0">
                <a:solidFill>
                  <a:srgbClr val="FF0000"/>
                </a:solidFill>
              </a:rPr>
              <a:t>-ING</a:t>
            </a:r>
            <a:r>
              <a:rPr lang="cs-CZ" sz="2000" dirty="0"/>
              <a:t>: </a:t>
            </a:r>
          </a:p>
          <a:p>
            <a:endParaRPr lang="cs-CZ" sz="2000" dirty="0"/>
          </a:p>
          <a:p>
            <a:endParaRPr lang="cs-CZ" sz="2000" dirty="0"/>
          </a:p>
        </p:txBody>
      </p:sp>
      <p:sp>
        <p:nvSpPr>
          <p:cNvPr id="13" name="Šrafovaná šipka doprava 12"/>
          <p:cNvSpPr/>
          <p:nvPr/>
        </p:nvSpPr>
        <p:spPr>
          <a:xfrm>
            <a:off x="179512" y="2572455"/>
            <a:ext cx="432048" cy="208473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15" name="Přímá spojnice se šipkou 14"/>
          <p:cNvCxnSpPr/>
          <p:nvPr/>
        </p:nvCxnSpPr>
        <p:spPr>
          <a:xfrm>
            <a:off x="3635896" y="2924175"/>
            <a:ext cx="0" cy="43455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6738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.01897 L -0.2283 -0.00208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24" y="-10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6" grpId="1"/>
      <p:bldP spid="7" grpId="0"/>
      <p:bldP spid="8" grpId="0"/>
      <p:bldP spid="9" grpId="0"/>
      <p:bldP spid="9" grpId="1"/>
      <p:bldP spid="12" grpId="0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548081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 </a:t>
            </a:r>
            <a:r>
              <a:rPr lang="cs-CZ" sz="3200" dirty="0" smtClean="0"/>
              <a:t>  Podobá se </a:t>
            </a:r>
            <a:r>
              <a:rPr lang="cs-CZ" sz="3200" dirty="0"/>
              <a:t>použití ostatních </a:t>
            </a:r>
            <a:r>
              <a:rPr lang="cs-CZ" sz="3200" dirty="0" smtClean="0"/>
              <a:t>průběhových časů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9512" y="4437112"/>
            <a:ext cx="88569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       zdůrazňuje </a:t>
            </a:r>
            <a:r>
              <a:rPr lang="cs-CZ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průběh či trvání děje</a:t>
            </a:r>
            <a:r>
              <a:rPr lang="cs-CZ" sz="3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</a:p>
          <a:p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63688" y="3114839"/>
            <a:ext cx="511256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tedy i tento </a:t>
            </a:r>
            <a:r>
              <a:rPr lang="cs-CZ" sz="3200" b="1" dirty="0">
                <a:solidFill>
                  <a:prstClr val="black"/>
                </a:solidFill>
              </a:rPr>
              <a:t>průběhový čas</a:t>
            </a:r>
          </a:p>
          <a:p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3495887" y="279831"/>
            <a:ext cx="208422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all" spc="0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Použití</a:t>
            </a:r>
          </a:p>
        </p:txBody>
      </p:sp>
    </p:spTree>
    <p:extLst>
      <p:ext uri="{BB962C8B-B14F-4D97-AF65-F5344CB8AC3E}">
        <p14:creationId xmlns:p14="http://schemas.microsoft.com/office/powerpoint/2010/main" val="3687223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6" grpId="1"/>
      <p:bldP spid="7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572487"/>
            <a:ext cx="89644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Toto </a:t>
            </a:r>
            <a:r>
              <a:rPr lang="cs-CZ" sz="2000" dirty="0"/>
              <a:t>je snad nejčastější způsob použití tohoto času. Říkáme, že nějaký děj </a:t>
            </a:r>
            <a:r>
              <a:rPr lang="cs-CZ" sz="2000" b="1" dirty="0"/>
              <a:t>zrovna probíhal</a:t>
            </a:r>
            <a:r>
              <a:rPr lang="cs-CZ" sz="2000" dirty="0"/>
              <a:t> v určitý okamžik v minulosti. Onen okamžik může být určen nějakým konkrétním </a:t>
            </a:r>
            <a:r>
              <a:rPr lang="cs-CZ" sz="2000" b="1" dirty="0">
                <a:solidFill>
                  <a:srgbClr val="FF0000"/>
                </a:solidFill>
              </a:rPr>
              <a:t>časovým určením</a:t>
            </a:r>
            <a:r>
              <a:rPr lang="cs-CZ" sz="2000" dirty="0"/>
              <a:t>, nebo jiným </a:t>
            </a:r>
            <a:r>
              <a:rPr lang="cs-CZ" sz="2000" b="1" dirty="0">
                <a:solidFill>
                  <a:schemeClr val="accent1">
                    <a:lumMod val="75000"/>
                  </a:schemeClr>
                </a:solidFill>
              </a:rPr>
              <a:t>dějem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.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79512" y="5325015"/>
            <a:ext cx="8784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 smtClean="0"/>
              <a:t>to </a:t>
            </a:r>
            <a:r>
              <a:rPr lang="cs-CZ" sz="2400" dirty="0"/>
              <a:t>znamená, že když bylo </a:t>
            </a:r>
            <a:r>
              <a:rPr lang="cs-CZ" sz="2400" b="1" dirty="0">
                <a:solidFill>
                  <a:srgbClr val="FF0000"/>
                </a:solidFill>
              </a:rPr>
              <a:t>pět hodin</a:t>
            </a:r>
            <a:r>
              <a:rPr lang="cs-CZ" sz="2400" dirty="0"/>
              <a:t>, </a:t>
            </a:r>
            <a:r>
              <a:rPr lang="cs-CZ" sz="2400" b="1" dirty="0"/>
              <a:t>děj právě probíhal. </a:t>
            </a:r>
            <a:br>
              <a:rPr lang="cs-CZ" sz="2400" b="1" dirty="0"/>
            </a:br>
            <a:endParaRPr lang="cs-CZ" sz="2400" b="1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755576" y="4149080"/>
            <a:ext cx="7056784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4500563" y="4149080"/>
            <a:ext cx="0" cy="504056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3851920" y="4941168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5 o‘clock</a:t>
            </a:r>
            <a:endParaRPr lang="cs-CZ" sz="2400" b="1" dirty="0"/>
          </a:p>
        </p:txBody>
      </p:sp>
      <p:pic>
        <p:nvPicPr>
          <p:cNvPr id="1026" name="Picture 2" descr="C:\Users\Uživatel\AppData\Local\Microsoft\Windows\Temporary Internet Files\Content.IE5\D94D35PN\MC90035886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392" y="2959973"/>
            <a:ext cx="1812341" cy="1100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2483768" y="1844824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At five o'clock </a:t>
            </a:r>
            <a:r>
              <a:rPr lang="cs-CZ" sz="2400" b="1" dirty="0"/>
              <a:t>I was watching TV</a:t>
            </a:r>
            <a:r>
              <a:rPr lang="cs-CZ" sz="2400" dirty="0"/>
              <a:t>.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7236296" y="4401108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time</a:t>
            </a:r>
            <a:endParaRPr lang="cs-CZ" sz="2000" b="1" dirty="0"/>
          </a:p>
        </p:txBody>
      </p:sp>
      <p:cxnSp>
        <p:nvCxnSpPr>
          <p:cNvPr id="16" name="Přímá spojnice se šipkou 15"/>
          <p:cNvCxnSpPr/>
          <p:nvPr/>
        </p:nvCxnSpPr>
        <p:spPr>
          <a:xfrm>
            <a:off x="3594392" y="2852936"/>
            <a:ext cx="1812341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323528" y="0"/>
            <a:ext cx="396044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800" b="1" dirty="0">
                <a:solidFill>
                  <a:srgbClr val="4F81BD">
                    <a:lumMod val="75000"/>
                  </a:srgbClr>
                </a:solidFill>
              </a:rPr>
              <a:t>Co se právě dělo, když...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41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9" grpId="0"/>
      <p:bldP spid="10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49731"/>
            <a:ext cx="7128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Zde probíhá děj v okamžiku, který je určen </a:t>
            </a:r>
            <a:r>
              <a:rPr lang="cs-CZ" sz="2400" b="1" dirty="0" smtClean="0">
                <a:solidFill>
                  <a:srgbClr val="FF0000"/>
                </a:solidFill>
              </a:rPr>
              <a:t>jiným </a:t>
            </a:r>
            <a:r>
              <a:rPr lang="cs-CZ" sz="2400" b="1" dirty="0">
                <a:solidFill>
                  <a:srgbClr val="FF0000"/>
                </a:solidFill>
              </a:rPr>
              <a:t>dějem</a:t>
            </a:r>
            <a:r>
              <a:rPr lang="cs-CZ" sz="2400" dirty="0"/>
              <a:t>. </a:t>
            </a:r>
            <a:br>
              <a:rPr lang="cs-CZ" sz="2400" dirty="0"/>
            </a:b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5325015"/>
            <a:ext cx="8784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 smtClean="0"/>
              <a:t>Zde </a:t>
            </a:r>
            <a:r>
              <a:rPr lang="cs-CZ" sz="2400" dirty="0"/>
              <a:t>říkáme, že děj probíhal právě v ten okamžik, </a:t>
            </a:r>
            <a:r>
              <a:rPr lang="cs-CZ" sz="2400" b="1" dirty="0"/>
              <a:t>kdy on dorazil</a:t>
            </a:r>
            <a:r>
              <a:rPr lang="cs-CZ" sz="2400" dirty="0"/>
              <a:t>. Čas zde tedy určuje </a:t>
            </a: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jiný děj. </a:t>
            </a:r>
            <a:r>
              <a:rPr lang="cs-CZ" sz="2400" dirty="0"/>
              <a:t/>
            </a:r>
            <a:br>
              <a:rPr lang="cs-CZ" sz="2400" dirty="0"/>
            </a:br>
            <a:endParaRPr lang="cs-CZ" sz="2400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755576" y="3861048"/>
            <a:ext cx="7056784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4572000" y="3861048"/>
            <a:ext cx="0" cy="504056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026" name="Picture 2" descr="C:\Users\Uživatel\AppData\Local\Microsoft\Windows\Temporary Internet Files\Content.IE5\D94D35PN\MC90035886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7624" y="2420888"/>
            <a:ext cx="2286493" cy="1388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835696" y="1268760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When </a:t>
            </a:r>
            <a:r>
              <a:rPr lang="cs-CZ" sz="2400" dirty="0"/>
              <a:t>he arrived, </a:t>
            </a:r>
            <a:r>
              <a:rPr lang="cs-CZ" sz="2400" b="1" dirty="0"/>
              <a:t>I was watching TV</a:t>
            </a:r>
            <a:r>
              <a:rPr lang="cs-CZ" sz="2400" dirty="0"/>
              <a:t>. 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7236296" y="3933056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time</a:t>
            </a:r>
            <a:endParaRPr lang="cs-CZ" sz="2000" b="1" dirty="0"/>
          </a:p>
        </p:txBody>
      </p:sp>
      <p:cxnSp>
        <p:nvCxnSpPr>
          <p:cNvPr id="16" name="Přímá spojnice se šipkou 15"/>
          <p:cNvCxnSpPr/>
          <p:nvPr/>
        </p:nvCxnSpPr>
        <p:spPr>
          <a:xfrm>
            <a:off x="3594392" y="2204864"/>
            <a:ext cx="2269725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2051" name="Picture 3" descr="C:\Users\Uživatel\AppData\Local\Microsoft\Windows\Temporary Internet Files\Content.IE5\5GQAHH4T\MM910001129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026" y="4005064"/>
            <a:ext cx="940966" cy="108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 rot="1683047">
            <a:off x="4479672" y="4365104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He arrived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074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  <p:bldP spid="10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188640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What was she doing at ………… ?</a:t>
            </a:r>
            <a:endParaRPr lang="cs-CZ" sz="28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18" t="25894" r="13591" b="58386"/>
          <a:stretch/>
        </p:blipFill>
        <p:spPr>
          <a:xfrm rot="10800000">
            <a:off x="2071670" y="980728"/>
            <a:ext cx="2143140" cy="218210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38" t="43682" r="41111" b="41646"/>
          <a:stretch/>
        </p:blipFill>
        <p:spPr>
          <a:xfrm rot="10800000">
            <a:off x="6572263" y="980728"/>
            <a:ext cx="2305003" cy="23150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12" t="25895" r="41139" b="58526"/>
          <a:stretch/>
        </p:blipFill>
        <p:spPr>
          <a:xfrm rot="10800000">
            <a:off x="2000232" y="4143380"/>
            <a:ext cx="2286016" cy="248772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80" t="26036" r="68493" b="57824"/>
          <a:stretch/>
        </p:blipFill>
        <p:spPr>
          <a:xfrm rot="10800000">
            <a:off x="6572264" y="4071942"/>
            <a:ext cx="2286016" cy="2503733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57158" y="1242940"/>
            <a:ext cx="17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9 o‘clock am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88024" y="1239143"/>
            <a:ext cx="2002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12 o‘clock am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51520" y="4354305"/>
            <a:ext cx="18915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 o‘clock pm</a:t>
            </a:r>
          </a:p>
          <a:p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932040" y="4357694"/>
            <a:ext cx="18585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 o‘clock pm</a:t>
            </a:r>
          </a:p>
          <a:p>
            <a:endParaRPr lang="cs-CZ" sz="2000" dirty="0"/>
          </a:p>
        </p:txBody>
      </p:sp>
      <p:sp>
        <p:nvSpPr>
          <p:cNvPr id="2" name="TextovéPole 1">
            <a:hlinkClick r:id="rId3" action="ppaction://hlinksldjump"/>
          </p:cNvPr>
          <p:cNvSpPr txBox="1"/>
          <p:nvPr/>
        </p:nvSpPr>
        <p:spPr>
          <a:xfrm>
            <a:off x="7884368" y="188640"/>
            <a:ext cx="973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KEY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535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0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18" t="25894" r="13591" b="58386"/>
          <a:stretch/>
        </p:blipFill>
        <p:spPr>
          <a:xfrm rot="10800000">
            <a:off x="2071670" y="980728"/>
            <a:ext cx="2143140" cy="218210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38" t="43682" r="41111" b="41646"/>
          <a:stretch/>
        </p:blipFill>
        <p:spPr>
          <a:xfrm rot="10800000">
            <a:off x="6572263" y="980728"/>
            <a:ext cx="2305003" cy="231502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12" t="25895" r="41139" b="58526"/>
          <a:stretch/>
        </p:blipFill>
        <p:spPr>
          <a:xfrm rot="10800000">
            <a:off x="2000232" y="4143380"/>
            <a:ext cx="2286016" cy="248772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80" t="26036" r="68493" b="57824"/>
          <a:stretch/>
        </p:blipFill>
        <p:spPr>
          <a:xfrm rot="10800000">
            <a:off x="6572264" y="4071942"/>
            <a:ext cx="2286016" cy="2503733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57158" y="1242940"/>
            <a:ext cx="178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9 o‘clock am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88024" y="1239143"/>
            <a:ext cx="2002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12 o‘clock am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51520" y="4354305"/>
            <a:ext cx="18915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 o‘clock pm</a:t>
            </a:r>
          </a:p>
          <a:p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932040" y="4357694"/>
            <a:ext cx="18585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 o‘clock pm</a:t>
            </a:r>
          </a:p>
          <a:p>
            <a:endParaRPr lang="cs-CZ" sz="2000" dirty="0"/>
          </a:p>
        </p:txBody>
      </p:sp>
      <p:sp>
        <p:nvSpPr>
          <p:cNvPr id="2" name="TextovéPole 1">
            <a:hlinkClick r:id="rId3" action="ppaction://hlinksldjump"/>
          </p:cNvPr>
          <p:cNvSpPr txBox="1"/>
          <p:nvPr/>
        </p:nvSpPr>
        <p:spPr>
          <a:xfrm>
            <a:off x="7884368" y="188640"/>
            <a:ext cx="973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KEY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476672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She</a:t>
            </a:r>
            <a:r>
              <a:rPr lang="cs-CZ" dirty="0"/>
              <a:t> </a:t>
            </a:r>
            <a:r>
              <a:rPr lang="cs-CZ" b="1" dirty="0" err="1"/>
              <a:t>was</a:t>
            </a:r>
            <a:r>
              <a:rPr lang="cs-CZ" dirty="0"/>
              <a:t> </a:t>
            </a:r>
            <a:r>
              <a:rPr lang="cs-CZ" b="1" dirty="0" err="1"/>
              <a:t>vacuuming</a:t>
            </a:r>
            <a:r>
              <a:rPr lang="cs-CZ" dirty="0"/>
              <a:t> / </a:t>
            </a:r>
            <a:r>
              <a:rPr lang="cs-CZ" dirty="0" err="1"/>
              <a:t>hoovering</a:t>
            </a:r>
            <a:r>
              <a:rPr lang="cs-CZ" dirty="0"/>
              <a:t>/ </a:t>
            </a:r>
            <a:r>
              <a:rPr lang="cs-CZ" dirty="0" err="1"/>
              <a:t>the</a:t>
            </a:r>
            <a:r>
              <a:rPr lang="cs-CZ"/>
              <a:t> </a:t>
            </a:r>
            <a:r>
              <a:rPr lang="cs-CZ" smtClean="0"/>
              <a:t>house.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185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476672"/>
            <a:ext cx="62646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400" dirty="0"/>
              <a:t>She </a:t>
            </a:r>
            <a:r>
              <a:rPr lang="cs-CZ" sz="2400" b="1" dirty="0"/>
              <a:t>was</a:t>
            </a:r>
            <a:r>
              <a:rPr lang="cs-CZ" sz="2400" dirty="0"/>
              <a:t> </a:t>
            </a:r>
            <a:r>
              <a:rPr lang="cs-CZ" sz="2400" b="1" dirty="0"/>
              <a:t>vacuuming</a:t>
            </a:r>
            <a:r>
              <a:rPr lang="cs-CZ" sz="2400" dirty="0"/>
              <a:t> / hoovering/ the house.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She  </a:t>
            </a:r>
            <a:r>
              <a:rPr lang="cs-CZ" sz="2400" b="1" dirty="0" smtClean="0"/>
              <a:t>was</a:t>
            </a:r>
            <a:r>
              <a:rPr lang="cs-CZ" sz="2400" dirty="0" smtClean="0"/>
              <a:t> </a:t>
            </a:r>
            <a:r>
              <a:rPr lang="cs-CZ" sz="2400" b="1" dirty="0" smtClean="0"/>
              <a:t>cooking</a:t>
            </a:r>
            <a:r>
              <a:rPr lang="cs-CZ" sz="2400" dirty="0" smtClean="0"/>
              <a:t> </a:t>
            </a:r>
            <a:r>
              <a:rPr lang="cs-CZ" sz="2400" dirty="0"/>
              <a:t>lunch</a:t>
            </a:r>
            <a:r>
              <a:rPr lang="cs-CZ" sz="2400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/>
              <a:t>She </a:t>
            </a:r>
            <a:r>
              <a:rPr lang="cs-CZ" sz="2400" b="1" dirty="0"/>
              <a:t>was cleaning</a:t>
            </a:r>
            <a:r>
              <a:rPr lang="cs-CZ" sz="2400" dirty="0"/>
              <a:t> the </a:t>
            </a:r>
            <a:r>
              <a:rPr lang="cs-CZ" sz="2400" dirty="0" smtClean="0"/>
              <a:t>windows.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She</a:t>
            </a:r>
            <a:r>
              <a:rPr lang="cs-CZ" sz="2400" b="1" dirty="0" smtClean="0"/>
              <a:t> was taking</a:t>
            </a:r>
            <a:r>
              <a:rPr lang="cs-CZ" sz="2400" dirty="0" smtClean="0"/>
              <a:t> </a:t>
            </a:r>
            <a:r>
              <a:rPr lang="cs-CZ" sz="2400" dirty="0"/>
              <a:t>the rubbish out.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0368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4016" y="1988840"/>
            <a:ext cx="9036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What </a:t>
            </a:r>
            <a:r>
              <a:rPr lang="cs-CZ" sz="3600" b="1" dirty="0"/>
              <a:t>were you doing </a:t>
            </a:r>
            <a:r>
              <a:rPr lang="cs-CZ" sz="3600" dirty="0"/>
              <a:t>at  7 o‘clock last night?</a:t>
            </a:r>
          </a:p>
          <a:p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199335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279" y="182443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9552" y="692696"/>
            <a:ext cx="82809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Otázku a zápor tvoříme stejně, jako kdybychom ve větě měli pouze sloveso </a:t>
            </a:r>
            <a:r>
              <a:rPr lang="cs-CZ" sz="2000" dirty="0" smtClean="0"/>
              <a:t>			</a:t>
            </a:r>
            <a:r>
              <a:rPr lang="cs-CZ" sz="2000" b="1" dirty="0" smtClean="0"/>
              <a:t>WAS/WERE</a:t>
            </a:r>
            <a:r>
              <a:rPr lang="cs-CZ" sz="2000" dirty="0"/>
              <a:t>: </a:t>
            </a:r>
          </a:p>
          <a:p>
            <a:endParaRPr lang="cs-CZ" sz="2000" dirty="0" smtClean="0"/>
          </a:p>
          <a:p>
            <a:r>
              <a:rPr lang="cs-CZ" sz="2000" dirty="0" smtClean="0"/>
              <a:t> 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39552" y="2492896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Stejně tak tomu bude v </a:t>
            </a:r>
            <a:r>
              <a:rPr lang="cs-CZ" sz="2400" b="1" dirty="0"/>
              <a:t>minulém průběhovém </a:t>
            </a:r>
            <a:r>
              <a:rPr lang="cs-CZ" sz="2400" dirty="0"/>
              <a:t>čase slovesa WAIT:</a:t>
            </a:r>
          </a:p>
          <a:p>
            <a:endParaRPr lang="cs-CZ" sz="2400" dirty="0"/>
          </a:p>
          <a:p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1560" y="3717032"/>
            <a:ext cx="20342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He was waiting. 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220072" y="3717032"/>
            <a:ext cx="2592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</a:t>
            </a:r>
            <a:r>
              <a:rPr lang="cs-CZ" sz="2000" dirty="0"/>
              <a:t>He </a:t>
            </a:r>
            <a:r>
              <a:rPr lang="cs-CZ" sz="2000" b="1" dirty="0"/>
              <a:t>wasn't</a:t>
            </a:r>
            <a:r>
              <a:rPr lang="cs-CZ" sz="2000" dirty="0"/>
              <a:t> waiting. </a:t>
            </a:r>
          </a:p>
          <a:p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771800" y="3212976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6">
                    <a:lumMod val="75000"/>
                  </a:schemeClr>
                </a:solidFill>
              </a:rPr>
              <a:t>question</a:t>
            </a:r>
            <a:endParaRPr lang="cs-CZ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148064" y="3212976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6">
                    <a:lumMod val="75000"/>
                  </a:schemeClr>
                </a:solidFill>
              </a:rPr>
              <a:t>answer</a:t>
            </a:r>
            <a:endParaRPr lang="cs-CZ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292080" y="4149080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Yes, he </a:t>
            </a:r>
            <a:r>
              <a:rPr lang="cs-CZ" sz="2000" b="1" dirty="0" smtClean="0"/>
              <a:t>was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292080" y="4581128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No, he </a:t>
            </a:r>
            <a:r>
              <a:rPr lang="cs-CZ" sz="2000" b="1" dirty="0" smtClean="0"/>
              <a:t>wasn‘t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699792" y="5229200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Were</a:t>
            </a:r>
            <a:r>
              <a:rPr lang="cs-CZ" sz="2000" dirty="0" smtClean="0"/>
              <a:t> they waiting?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292080" y="5733256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Yes, they </a:t>
            </a:r>
            <a:r>
              <a:rPr lang="cs-CZ" sz="2000" b="1" dirty="0" smtClean="0"/>
              <a:t>were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292080" y="6237312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No, they </a:t>
            </a:r>
            <a:r>
              <a:rPr lang="cs-CZ" sz="2000" b="1" dirty="0" smtClean="0"/>
              <a:t>weren‘t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771800" y="3717032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Was </a:t>
            </a:r>
            <a:r>
              <a:rPr lang="cs-CZ" sz="2000" dirty="0"/>
              <a:t>he waiting?</a:t>
            </a:r>
          </a:p>
          <a:p>
            <a:endParaRPr lang="cs-CZ" sz="2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3707904" y="1700808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Was</a:t>
            </a:r>
            <a:r>
              <a:rPr lang="cs-CZ" sz="2400" dirty="0"/>
              <a:t> he at home?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827584" y="1700808"/>
            <a:ext cx="28803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He was at home. 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364550" y="170095"/>
            <a:ext cx="523342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Past continuous   - </a:t>
            </a:r>
            <a:r>
              <a:rPr lang="cs-CZ" sz="2800" b="1" cap="all" spc="0" dirty="0" smtClean="0">
                <a:ln w="0"/>
                <a:solidFill>
                  <a:schemeClr val="accent6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questions</a:t>
            </a:r>
            <a:endParaRPr lang="cs-CZ" sz="2800" b="1" cap="all" spc="0" dirty="0">
              <a:ln w="0"/>
              <a:solidFill>
                <a:schemeClr val="accent6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336196" y="1732746"/>
            <a:ext cx="2807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He </a:t>
            </a:r>
            <a:r>
              <a:rPr lang="cs-CZ" sz="2400" b="1" dirty="0"/>
              <a:t>wasn't</a:t>
            </a:r>
            <a:r>
              <a:rPr lang="cs-CZ" sz="2400" dirty="0"/>
              <a:t> at home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5292080" y="5229200"/>
            <a:ext cx="33843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They </a:t>
            </a:r>
            <a:r>
              <a:rPr lang="cs-CZ" sz="2000" b="1" dirty="0" smtClean="0"/>
              <a:t>weren‘t</a:t>
            </a:r>
            <a:r>
              <a:rPr lang="cs-CZ" sz="2000" dirty="0" smtClean="0"/>
              <a:t> waiting.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77056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" grpId="0"/>
      <p:bldP spid="3" grpId="0"/>
      <p:bldP spid="4" grpId="0"/>
      <p:bldP spid="12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38" t="43682" r="41111" b="41646"/>
          <a:stretch/>
        </p:blipFill>
        <p:spPr>
          <a:xfrm rot="10800000">
            <a:off x="417425" y="2135114"/>
            <a:ext cx="4514614" cy="4534245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476672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What</a:t>
            </a:r>
            <a:r>
              <a:rPr lang="cs-CZ" sz="2400" dirty="0"/>
              <a:t> </a:t>
            </a:r>
            <a:r>
              <a:rPr lang="cs-CZ" sz="2400" dirty="0" smtClean="0"/>
              <a:t>was she doing at 12 o‘clock?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89765" y="1340768"/>
            <a:ext cx="41542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She was cooking.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9516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12" t="25895" r="41139" b="58526"/>
          <a:stretch/>
        </p:blipFill>
        <p:spPr>
          <a:xfrm rot="10800000">
            <a:off x="485067" y="2085203"/>
            <a:ext cx="4662996" cy="4440141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67544" y="478252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What  ………………………………… at 3 o‘clock pm?</a:t>
            </a:r>
            <a:endParaRPr lang="cs-CZ" sz="2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485071" y="1340768"/>
            <a:ext cx="2934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She …………………….. 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30990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18" t="25894" r="13591" b="58386"/>
          <a:stretch/>
        </p:blipFill>
        <p:spPr>
          <a:xfrm rot="10800000">
            <a:off x="899592" y="2204863"/>
            <a:ext cx="4392488" cy="447235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755576" y="447055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……………………………………………………… ?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1196752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……………………………………………………… 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259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80" t="26036" r="68493" b="57824"/>
          <a:stretch/>
        </p:blipFill>
        <p:spPr>
          <a:xfrm rot="10800000">
            <a:off x="661419" y="1937076"/>
            <a:ext cx="4270620" cy="4677348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7" y="404664"/>
            <a:ext cx="5184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………………………………………….. ?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7" y="1124744"/>
            <a:ext cx="4608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…………………………………………………….. 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040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aj nov.jpg"/>
          <p:cNvPicPr>
            <a:picLocks noChangeAspect="1"/>
          </p:cNvPicPr>
          <p:nvPr/>
        </p:nvPicPr>
        <p:blipFill>
          <a:blip r:embed="rId2"/>
          <a:srcRect l="15686" t="26041" r="19975" b="40625"/>
          <a:stretch>
            <a:fillRect/>
          </a:stretch>
        </p:blipFill>
        <p:spPr>
          <a:xfrm rot="10800000">
            <a:off x="899593" y="1412775"/>
            <a:ext cx="7392070" cy="525658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71472" y="116632"/>
            <a:ext cx="8072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What </a:t>
            </a:r>
            <a:r>
              <a:rPr lang="cs-CZ" sz="2400" b="1" dirty="0" smtClean="0"/>
              <a:t>were they doing </a:t>
            </a:r>
            <a:r>
              <a:rPr lang="cs-CZ" sz="2400" dirty="0" smtClean="0"/>
              <a:t>at eleven </a:t>
            </a:r>
            <a:r>
              <a:rPr lang="cs-CZ" sz="2400" dirty="0"/>
              <a:t> </a:t>
            </a:r>
            <a:r>
              <a:rPr lang="cs-CZ" sz="2400" dirty="0" smtClean="0"/>
              <a:t>o‘clock last night?</a:t>
            </a:r>
            <a:endParaRPr lang="cs-CZ" sz="2400" dirty="0"/>
          </a:p>
        </p:txBody>
      </p:sp>
      <p:sp>
        <p:nvSpPr>
          <p:cNvPr id="4" name="Elipsa 3"/>
          <p:cNvSpPr/>
          <p:nvPr/>
        </p:nvSpPr>
        <p:spPr>
          <a:xfrm>
            <a:off x="4214810" y="2786058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5" name="Elipsa 4"/>
          <p:cNvSpPr/>
          <p:nvPr/>
        </p:nvSpPr>
        <p:spPr>
          <a:xfrm>
            <a:off x="1785918" y="3857628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2</a:t>
            </a:r>
            <a:endParaRPr lang="cs-CZ" sz="2000" dirty="0"/>
          </a:p>
        </p:txBody>
      </p:sp>
      <p:sp>
        <p:nvSpPr>
          <p:cNvPr id="6" name="Elipsa 5"/>
          <p:cNvSpPr/>
          <p:nvPr/>
        </p:nvSpPr>
        <p:spPr>
          <a:xfrm>
            <a:off x="5857884" y="3714752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7" name="Elipsa 6"/>
          <p:cNvSpPr/>
          <p:nvPr/>
        </p:nvSpPr>
        <p:spPr>
          <a:xfrm>
            <a:off x="642910" y="785794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8" name="Elipsa 7"/>
          <p:cNvSpPr/>
          <p:nvPr/>
        </p:nvSpPr>
        <p:spPr>
          <a:xfrm>
            <a:off x="3571868" y="785794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</a:t>
            </a:r>
            <a:endParaRPr lang="cs-CZ" sz="2400" dirty="0"/>
          </a:p>
        </p:txBody>
      </p:sp>
      <p:sp>
        <p:nvSpPr>
          <p:cNvPr id="9" name="Elipsa 8"/>
          <p:cNvSpPr/>
          <p:nvPr/>
        </p:nvSpPr>
        <p:spPr>
          <a:xfrm>
            <a:off x="6286512" y="714356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214414" y="724634"/>
            <a:ext cx="2071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Kate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143372" y="714356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Richard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929454" y="652626"/>
            <a:ext cx="1500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Greg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aj nov.jp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5686" t="26041" r="19975" b="40625"/>
          <a:stretch>
            <a:fillRect/>
          </a:stretch>
        </p:blipFill>
        <p:spPr>
          <a:xfrm rot="10800000">
            <a:off x="955989" y="1601416"/>
            <a:ext cx="7392070" cy="525658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71472" y="116632"/>
            <a:ext cx="8072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Make questions :</a:t>
            </a:r>
          </a:p>
        </p:txBody>
      </p:sp>
      <p:sp>
        <p:nvSpPr>
          <p:cNvPr id="4" name="Elipsa 3"/>
          <p:cNvSpPr/>
          <p:nvPr/>
        </p:nvSpPr>
        <p:spPr>
          <a:xfrm>
            <a:off x="4214810" y="2786058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5" name="Elipsa 4"/>
          <p:cNvSpPr/>
          <p:nvPr/>
        </p:nvSpPr>
        <p:spPr>
          <a:xfrm>
            <a:off x="1785918" y="3857628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2</a:t>
            </a:r>
            <a:endParaRPr lang="cs-CZ" sz="2000" dirty="0"/>
          </a:p>
        </p:txBody>
      </p:sp>
      <p:sp>
        <p:nvSpPr>
          <p:cNvPr id="6" name="Elipsa 5"/>
          <p:cNvSpPr/>
          <p:nvPr/>
        </p:nvSpPr>
        <p:spPr>
          <a:xfrm>
            <a:off x="5857884" y="3714752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7" name="Elipsa 6"/>
          <p:cNvSpPr/>
          <p:nvPr/>
        </p:nvSpPr>
        <p:spPr>
          <a:xfrm>
            <a:off x="642910" y="1183083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8" name="Elipsa 7"/>
          <p:cNvSpPr/>
          <p:nvPr/>
        </p:nvSpPr>
        <p:spPr>
          <a:xfrm>
            <a:off x="3571868" y="1127024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</a:t>
            </a:r>
            <a:endParaRPr lang="cs-CZ" sz="2400" dirty="0"/>
          </a:p>
        </p:txBody>
      </p:sp>
      <p:sp>
        <p:nvSpPr>
          <p:cNvPr id="9" name="Elipsa 8"/>
          <p:cNvSpPr/>
          <p:nvPr/>
        </p:nvSpPr>
        <p:spPr>
          <a:xfrm>
            <a:off x="6286512" y="1127024"/>
            <a:ext cx="285752" cy="2857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214414" y="1095127"/>
            <a:ext cx="2071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Kate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143372" y="1095127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Richard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929454" y="1095127"/>
            <a:ext cx="1500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Greg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450388" y="578297"/>
            <a:ext cx="58579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was </a:t>
            </a:r>
            <a:r>
              <a:rPr lang="cs-CZ" sz="2400" b="1" dirty="0"/>
              <a:t>Kate doing </a:t>
            </a:r>
            <a:r>
              <a:rPr lang="cs-CZ" sz="2400" dirty="0"/>
              <a:t>at eleven  o‘clock last night?</a:t>
            </a:r>
          </a:p>
          <a:p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5536" y="578297"/>
            <a:ext cx="1198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What…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92287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živatel\AppData\Local\Microsoft\Windows\Temporary Internet Files\Content.IE5\9MW98P3U\MC90005400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418661"/>
            <a:ext cx="1728192" cy="244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836712"/>
            <a:ext cx="6624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What were you doing at ………….............. ?</a:t>
            </a:r>
            <a:endParaRPr lang="cs-CZ" sz="2800" b="1" dirty="0"/>
          </a:p>
        </p:txBody>
      </p:sp>
      <p:pic>
        <p:nvPicPr>
          <p:cNvPr id="4100" name="Picture 4" descr="C:\Users\Uživatel\AppData\Local\Microsoft\Windows\Temporary Internet Files\Content.IE5\ZN8HDXI6\MC9004300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276872"/>
            <a:ext cx="2123728" cy="1898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živatel\AppData\Local\Microsoft\Windows\Temporary Internet Files\Content.IE5\ZN8HDXI6\MC90036084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3162" y="116632"/>
            <a:ext cx="1921326" cy="199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2204864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</a:t>
            </a:r>
            <a:r>
              <a:rPr lang="cs-CZ" sz="2800" b="1" dirty="0" smtClean="0"/>
              <a:t>was </a:t>
            </a:r>
            <a:r>
              <a:rPr lang="cs-CZ" sz="2800" dirty="0" smtClean="0"/>
              <a:t>………………………………………..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24071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916260"/>
            <a:ext cx="2088232" cy="200791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696" y="3509519"/>
            <a:ext cx="2058923" cy="2079721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11560" y="1105580"/>
            <a:ext cx="5256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What were they doing at ……..?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284984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They </a:t>
            </a:r>
            <a:r>
              <a:rPr lang="cs-CZ" sz="2800" b="1" dirty="0" smtClean="0"/>
              <a:t>were</a:t>
            </a:r>
            <a:r>
              <a:rPr lang="cs-CZ" sz="2800" dirty="0" smtClean="0"/>
              <a:t>……….. ?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35696" y="4077072"/>
            <a:ext cx="21602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Yes, they ……</a:t>
            </a:r>
          </a:p>
          <a:p>
            <a:endParaRPr lang="cs-CZ" sz="2800" dirty="0" smtClean="0"/>
          </a:p>
          <a:p>
            <a:r>
              <a:rPr lang="cs-CZ" sz="2800" dirty="0" smtClean="0"/>
              <a:t>No, they…..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83518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50" y="3290628"/>
            <a:ext cx="1575978" cy="1591898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395536" y="764704"/>
            <a:ext cx="84249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Doplňte do následujících vět správné sloveso dle obrázků. Používejte </a:t>
            </a:r>
            <a:r>
              <a:rPr lang="cs-CZ" dirty="0" smtClean="0"/>
              <a:t>minulý </a:t>
            </a:r>
            <a:r>
              <a:rPr lang="cs-CZ" dirty="0"/>
              <a:t>průběhový čas.</a:t>
            </a:r>
            <a:br>
              <a:rPr lang="cs-CZ" dirty="0"/>
            </a:b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51920" y="2965594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My sister………………………….. a shower.</a:t>
            </a:r>
            <a:endParaRPr lang="cs-CZ" sz="20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955" y="1628800"/>
            <a:ext cx="1656184" cy="165618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851920" y="4293096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They……………………….. football.</a:t>
            </a:r>
            <a:endParaRPr lang="cs-CZ" sz="2000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789" y="5072464"/>
            <a:ext cx="1866516" cy="17124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3851920" y="5877272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My father …………………………….  his car.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981305" y="44624"/>
            <a:ext cx="69831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What </a:t>
            </a:r>
            <a:r>
              <a:rPr lang="cs-CZ" sz="2400" b="1" dirty="0" smtClean="0"/>
              <a:t>are they doing </a:t>
            </a:r>
            <a:r>
              <a:rPr lang="cs-CZ" sz="2400" dirty="0" smtClean="0"/>
              <a:t>at 4 o‘clock yesterday</a:t>
            </a:r>
            <a:r>
              <a:rPr lang="cs-CZ" sz="2400" dirty="0"/>
              <a:t>?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004048" y="2780928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was having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608004" y="4086577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were playing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096413" y="5733256"/>
            <a:ext cx="1779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was cleaning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7760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/>
      <p:bldP spid="12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94" y="188640"/>
            <a:ext cx="1869706" cy="1763874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843808" y="724634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My brother ………………………….. .</a:t>
            </a:r>
            <a:endParaRPr lang="cs-CZ" sz="20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81" y="2492896"/>
            <a:ext cx="1947098" cy="187220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57284"/>
            <a:ext cx="1768060" cy="176806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059832" y="5117122"/>
            <a:ext cx="31683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He …………………………….. .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43808" y="3100898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They …………………………... in </a:t>
            </a:r>
            <a:r>
              <a:rPr lang="cs-CZ" sz="2000" dirty="0"/>
              <a:t>T</a:t>
            </a:r>
            <a:r>
              <a:rPr lang="cs-CZ" sz="2000" dirty="0" smtClean="0"/>
              <a:t>esco.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83968" y="580618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was swimming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07904" y="2924944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were shopping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779912" y="5013176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was driving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479317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910461"/>
            <a:ext cx="8496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Někdy </a:t>
            </a:r>
            <a:r>
              <a:rPr lang="cs-CZ" sz="2000" dirty="0"/>
              <a:t>je nutné použít průběhový čas tehdy, kdy mluvíme o nějakém </a:t>
            </a:r>
            <a:r>
              <a:rPr lang="cs-CZ" sz="2000" b="1" dirty="0"/>
              <a:t>nedokonavém </a:t>
            </a:r>
            <a:r>
              <a:rPr lang="cs-CZ" sz="2000" dirty="0"/>
              <a:t>ději. Tedy říkáme jen co jsme dělali, nikoliv co jsme </a:t>
            </a:r>
            <a:r>
              <a:rPr lang="cs-CZ" sz="2000" dirty="0" smtClean="0"/>
              <a:t>UDĚLALI.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2958043"/>
            <a:ext cx="5112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</a:t>
            </a:r>
            <a:r>
              <a:rPr lang="cs-CZ" sz="2400" dirty="0"/>
              <a:t>Yesterday </a:t>
            </a:r>
            <a:r>
              <a:rPr lang="cs-CZ" sz="2400" b="1" dirty="0" smtClean="0"/>
              <a:t>  </a:t>
            </a:r>
            <a:r>
              <a:rPr lang="cs-CZ" sz="2400" b="1" dirty="0"/>
              <a:t>I was repairing </a:t>
            </a:r>
            <a:r>
              <a:rPr lang="cs-CZ" sz="2400" dirty="0"/>
              <a:t>my bicycle.</a:t>
            </a:r>
            <a:br>
              <a:rPr lang="cs-CZ" sz="2400" dirty="0"/>
            </a:b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2820048" y="332656"/>
            <a:ext cx="350390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Nedokonavé děje</a:t>
            </a:r>
            <a:endParaRPr lang="cs-CZ" sz="32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4398203"/>
            <a:ext cx="41044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Yesterday </a:t>
            </a:r>
            <a:r>
              <a:rPr lang="cs-CZ" sz="2400" b="1" dirty="0"/>
              <a:t>I repaired </a:t>
            </a:r>
            <a:r>
              <a:rPr lang="cs-CZ" sz="2400" dirty="0"/>
              <a:t>my bicycle.</a:t>
            </a:r>
            <a:br>
              <a:rPr lang="cs-CZ" sz="2400" dirty="0"/>
            </a:b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80112" y="2967335"/>
            <a:ext cx="3563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Včera jsem opravoval kolo.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580112" y="4407495"/>
            <a:ext cx="3563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Včera jsem opravil kolo.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7544" y="1815207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Compare: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91166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8" grpId="0"/>
      <p:bldP spid="9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ovéPole 1"/>
          <p:cNvSpPr txBox="1">
            <a:spLocks noChangeArrowheads="1"/>
          </p:cNvSpPr>
          <p:nvPr/>
        </p:nvSpPr>
        <p:spPr bwMode="auto">
          <a:xfrm>
            <a:off x="539750" y="549275"/>
            <a:ext cx="21367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400" dirty="0" smtClean="0">
                <a:solidFill>
                  <a:schemeClr val="accent1"/>
                </a:solidFill>
                <a:cs typeface="Arial" charset="0"/>
              </a:rPr>
              <a:t>Použité zdroje</a:t>
            </a:r>
          </a:p>
          <a:p>
            <a:pPr eaLnBrk="1" hangingPunct="1"/>
            <a:endParaRPr lang="cs-CZ" sz="2400" b="1" dirty="0">
              <a:cs typeface="Arial" charset="0"/>
            </a:endParaRPr>
          </a:p>
        </p:txBody>
      </p:sp>
      <p:sp>
        <p:nvSpPr>
          <p:cNvPr id="9219" name="TextovéPole 3"/>
          <p:cNvSpPr txBox="1">
            <a:spLocks noChangeArrowheads="1"/>
          </p:cNvSpPr>
          <p:nvPr/>
        </p:nvSpPr>
        <p:spPr bwMode="auto">
          <a:xfrm>
            <a:off x="611188" y="1268413"/>
            <a:ext cx="6985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2400" dirty="0"/>
          </a:p>
          <a:p>
            <a:pPr eaLnBrk="1" hangingPunct="1"/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323528" y="1934830"/>
            <a:ext cx="792125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MURPHY, Raymond. </a:t>
            </a:r>
            <a:r>
              <a:rPr lang="en-US" i="1" dirty="0"/>
              <a:t>English Grammar in Use</a:t>
            </a:r>
            <a:r>
              <a:rPr lang="en-US" dirty="0"/>
              <a:t>. Singapore: Cambridge University Press, 2004, ISBN 978 0521 755481.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HUTCHINSON</a:t>
            </a:r>
            <a:r>
              <a:rPr lang="cs-CZ" dirty="0"/>
              <a:t>, Tom; EDWARDS, Lynda. </a:t>
            </a:r>
            <a:r>
              <a:rPr lang="cs-CZ" i="1" dirty="0"/>
              <a:t>Project 3</a:t>
            </a:r>
            <a:r>
              <a:rPr lang="cs-CZ" dirty="0"/>
              <a:t>. Oxford: Oxford University Press, 2008, ISBN 978-0-19-476416-2.</a:t>
            </a:r>
            <a:r>
              <a:rPr lang="cs-CZ" dirty="0" smtClean="0"/>
              <a:t> </a:t>
            </a:r>
          </a:p>
          <a:p>
            <a:endParaRPr lang="cs-CZ" dirty="0">
              <a:solidFill>
                <a:schemeClr val="accent1"/>
              </a:solidFill>
            </a:endParaRP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3645024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VOTRUBOVÁ, Dana; MAREŠOVÁ, Kateřina; ŠEVČÍKOVÁ, Vladěna. </a:t>
            </a:r>
            <a:r>
              <a:rPr lang="cs-CZ" i="1" dirty="0"/>
              <a:t>Dokážeš to!</a:t>
            </a:r>
            <a:r>
              <a:rPr lang="cs-CZ" dirty="0"/>
              <a:t> Praha: Klett, nakladatelství s.r.o., 2010, ISBN 978-80-7397-034-5. 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4001" y="4509120"/>
            <a:ext cx="72843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VÍT, Marek. </a:t>
            </a:r>
            <a:r>
              <a:rPr lang="cs-CZ" i="1" dirty="0"/>
              <a:t>www,helpforenglish.cz</a:t>
            </a:r>
            <a:r>
              <a:rPr lang="cs-CZ" dirty="0"/>
              <a:t> [online]. [cit. 4.12.2013]. Dostupný na WWW: http://www.helpforenglish.cz/article/2009060704-cviceni-pritomny-prubehovy-cas-1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23529" y="964406"/>
            <a:ext cx="900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VÍT, Marek. </a:t>
            </a:r>
            <a:r>
              <a:rPr lang="cs-CZ" i="1" dirty="0"/>
              <a:t>Minulý průběhový čas(past continuous)</a:t>
            </a:r>
            <a:r>
              <a:rPr lang="cs-CZ" dirty="0"/>
              <a:t> [online]. [cit. 4.12.2013]. Dostupný na WWW: http://www.helpforenglish.cz/article/2006123001-minuly-prubehovy-cas-past-continuous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84001" y="5589240"/>
            <a:ext cx="68522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Obrázky : Galerie Microsoft Office – klipart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857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1759</TotalTime>
  <Words>725</Words>
  <Application>Microsoft Office PowerPoint</Application>
  <PresentationFormat>Předvádění na obrazovce (4:3)</PresentationFormat>
  <Paragraphs>150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Šeneková Irena</cp:lastModifiedBy>
  <cp:revision>168</cp:revision>
  <dcterms:created xsi:type="dcterms:W3CDTF">2013-05-17T18:40:15Z</dcterms:created>
  <dcterms:modified xsi:type="dcterms:W3CDTF">2013-12-11T12:54:32Z</dcterms:modified>
</cp:coreProperties>
</file>