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4" r:id="rId9"/>
    <p:sldId id="265" r:id="rId10"/>
    <p:sldId id="261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3E2BA4-988D-4642-B693-2A24F6CADA24}" type="datetimeFigureOut">
              <a:rPr lang="cs-CZ"/>
              <a:pPr>
                <a:defRPr/>
              </a:pPr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383EA7-80FD-4853-97F2-F93C85A0F0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B80E4A-3238-4F32-A7F0-E601427746F9}" type="datetimeFigureOut">
              <a:rPr lang="cs-CZ"/>
              <a:pPr>
                <a:defRPr/>
              </a:pPr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56AA8B-6682-40AE-A4B5-8D35ACBBC4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72AA64-B0E0-4D55-9EEC-D70A6F144A97}" type="datetimeFigureOut">
              <a:rPr lang="cs-CZ"/>
              <a:pPr>
                <a:defRPr/>
              </a:pPr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8DB9BB-155C-4A31-B804-CA0361852D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435F91-D6AD-4C6C-994E-93B2070AA297}" type="datetimeFigureOut">
              <a:rPr lang="cs-CZ"/>
              <a:pPr>
                <a:defRPr/>
              </a:pPr>
              <a:t>11.12.2013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6F4C90-8300-4303-84A6-5B9A1928F6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0E44B8-F139-4F9C-B202-16523DC2C528}" type="datetimeFigureOut">
              <a:rPr lang="cs-CZ"/>
              <a:pPr>
                <a:defRPr/>
              </a:pPr>
              <a:t>11.12.2013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45D858-1CEA-49A4-871A-AEE0364CEF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56F320-28DB-4CDA-ACFF-0B6174E05CC5}" type="datetimeFigureOut">
              <a:rPr lang="cs-CZ"/>
              <a:pPr>
                <a:defRPr/>
              </a:pPr>
              <a:t>11.12.2013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783B04-0683-4E93-A9AC-3E2F65A97B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1AA519-22A4-45FA-88F3-272EF56C3A93}" type="datetimeFigureOut">
              <a:rPr lang="cs-CZ"/>
              <a:pPr>
                <a:defRPr/>
              </a:pPr>
              <a:t>11.12.2013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502950-AE27-482C-86DB-7DD5B16277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83CDBF-3665-453B-9CC2-BD6CF34C5BC4}" type="datetimeFigureOut">
              <a:rPr lang="cs-CZ"/>
              <a:pPr>
                <a:defRPr/>
              </a:pPr>
              <a:t>11.12.2013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D569B6-3905-474C-969B-A210F2B298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03582C-944E-427B-8D3F-40DB8D6B1A42}" type="datetimeFigureOut">
              <a:rPr lang="cs-CZ"/>
              <a:pPr>
                <a:defRPr/>
              </a:pPr>
              <a:t>11.12.2013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BC0A4D-DE37-40FB-A097-3454A4431F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649D1F-0B39-48A2-A3D5-9344FE987E77}" type="datetimeFigureOut">
              <a:rPr lang="cs-CZ"/>
              <a:pPr>
                <a:defRPr/>
              </a:pPr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5E03ED-2DBB-4266-8C54-B2B95F01A0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B0D3B8-88AA-447B-8394-D1DE4FB2A041}" type="datetimeFigureOut">
              <a:rPr lang="cs-CZ"/>
              <a:pPr>
                <a:defRPr/>
              </a:pPr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9135A3-7A10-434F-A181-C394B9940E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526B574-FF50-471E-9CA7-E3E2E87D1186}" type="datetimeFigureOut">
              <a:rPr lang="cs-CZ"/>
              <a:pPr>
                <a:defRPr/>
              </a:pPr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9A133BF-ACC6-4EAE-AFB8-7A6DCEC428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151" name="Object 7"/>
          <p:cNvGraphicFramePr>
            <a:graphicFrameLocks noChangeAspect="1"/>
          </p:cNvGraphicFramePr>
          <p:nvPr/>
        </p:nvGraphicFramePr>
        <p:xfrm>
          <a:off x="1616075" y="122238"/>
          <a:ext cx="5851525" cy="6567487"/>
        </p:xfrm>
        <a:graphic>
          <a:graphicData uri="http://schemas.openxmlformats.org/presentationml/2006/ole">
            <p:oleObj spid="_x0000_s6151" name="Dokument" r:id="rId3" imgW="5902889" imgH="6641416" progId="">
              <p:embed/>
            </p:oleObj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idx="1"/>
          </p:nvPr>
        </p:nvSpPr>
        <p:spPr>
          <a:xfrm>
            <a:off x="250825" y="12700"/>
            <a:ext cx="8229600" cy="6824663"/>
          </a:xfrm>
        </p:spPr>
        <p:txBody>
          <a:bodyPr>
            <a:noAutofit/>
          </a:bodyPr>
          <a:lstStyle/>
          <a:p>
            <a:pPr marL="0" indent="0" algn="ctr">
              <a:buFont typeface="Arial" charset="0"/>
              <a:buNone/>
            </a:pPr>
            <a:r>
              <a:rPr lang="cs-CZ" sz="4400" b="1" u="sng" smtClean="0"/>
              <a:t>URANINIT</a:t>
            </a:r>
            <a:r>
              <a:rPr lang="cs-CZ" sz="4400" b="1" u="sng" smtClean="0">
                <a:latin typeface="Arial" charset="0"/>
              </a:rPr>
              <a:t> </a:t>
            </a:r>
            <a:r>
              <a:rPr lang="cs-CZ" sz="4400" b="1" u="sng" smtClean="0"/>
              <a:t>(SMOLINEC)</a:t>
            </a:r>
          </a:p>
          <a:p>
            <a:pPr marL="0" indent="0" algn="ctr">
              <a:buFont typeface="Arial" charset="0"/>
              <a:buNone/>
            </a:pPr>
            <a:r>
              <a:rPr lang="cs-CZ" sz="2800" i="1" smtClean="0"/>
              <a:t>/Doplň údaje o oxidech z učebnice, zapiš do sešitu. Žáci mohou na tabuli použít program ActivInspire/</a:t>
            </a:r>
            <a:endParaRPr lang="cs-CZ" sz="2800" b="1" u="sng" smtClean="0"/>
          </a:p>
          <a:p>
            <a:pPr marL="0" indent="0">
              <a:buFont typeface="Arial" charset="0"/>
              <a:buNone/>
            </a:pPr>
            <a:r>
              <a:rPr lang="cs-CZ" sz="4400" b="1" smtClean="0"/>
              <a:t>CHEM.ZNAČKA:</a:t>
            </a:r>
          </a:p>
          <a:p>
            <a:pPr marL="0" indent="0">
              <a:buFont typeface="Arial" charset="0"/>
              <a:buNone/>
            </a:pPr>
            <a:r>
              <a:rPr lang="cs-CZ" sz="4400" b="1" smtClean="0"/>
              <a:t>FYZIKÁLNÍ VLASTNOSTI:</a:t>
            </a:r>
          </a:p>
          <a:p>
            <a:pPr marL="0" indent="0">
              <a:buFont typeface="Arial" charset="0"/>
              <a:buNone/>
            </a:pPr>
            <a:r>
              <a:rPr lang="cs-CZ" sz="4400" smtClean="0"/>
              <a:t>            </a:t>
            </a:r>
            <a:r>
              <a:rPr lang="cs-CZ" sz="4400" b="1" smtClean="0"/>
              <a:t>Barva:</a:t>
            </a:r>
          </a:p>
          <a:p>
            <a:pPr marL="0" indent="0">
              <a:buFont typeface="Arial" charset="0"/>
              <a:buNone/>
            </a:pPr>
            <a:r>
              <a:rPr lang="cs-CZ" sz="4400" b="1" smtClean="0"/>
              <a:t>            Hustota:</a:t>
            </a:r>
          </a:p>
          <a:p>
            <a:pPr marL="0" indent="0">
              <a:buFont typeface="Arial" charset="0"/>
              <a:buNone/>
            </a:pPr>
            <a:r>
              <a:rPr lang="cs-CZ" sz="4400" b="1" smtClean="0"/>
              <a:t>POUŽITÍ :</a:t>
            </a:r>
          </a:p>
          <a:p>
            <a:pPr marL="0" indent="0">
              <a:buFont typeface="Arial" charset="0"/>
              <a:buNone/>
            </a:pPr>
            <a:r>
              <a:rPr lang="cs-CZ" sz="4400" b="1" smtClean="0"/>
              <a:t>ZAJÍMAVOST:</a:t>
            </a:r>
          </a:p>
          <a:p>
            <a:pPr marL="0" indent="0"/>
            <a:endParaRPr lang="cs-CZ" sz="2400" smtClean="0"/>
          </a:p>
        </p:txBody>
      </p:sp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35575" y="3427413"/>
            <a:ext cx="3908425" cy="3409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5888"/>
            <a:ext cx="8229600" cy="6742112"/>
          </a:xfrm>
        </p:spPr>
        <p:txBody>
          <a:bodyPr>
            <a:normAutofit/>
          </a:bodyPr>
          <a:lstStyle/>
          <a:p>
            <a:pPr marL="0" indent="0" algn="ctr">
              <a:lnSpc>
                <a:spcPct val="80000"/>
              </a:lnSpc>
              <a:buFont typeface="Arial" charset="0"/>
              <a:buNone/>
            </a:pPr>
            <a:r>
              <a:rPr lang="cs-CZ" sz="4400" b="1" smtClean="0">
                <a:solidFill>
                  <a:srgbClr val="FF0000"/>
                </a:solidFill>
              </a:rPr>
              <a:t>ŘEŠENÍ</a:t>
            </a:r>
          </a:p>
          <a:p>
            <a:pPr marL="0" indent="0" algn="ctr">
              <a:lnSpc>
                <a:spcPct val="80000"/>
              </a:lnSpc>
              <a:buFont typeface="Arial" charset="0"/>
              <a:buNone/>
            </a:pPr>
            <a:r>
              <a:rPr lang="cs-CZ" sz="4800" b="1" u="sng" smtClean="0">
                <a:solidFill>
                  <a:srgbClr val="000000"/>
                </a:solidFill>
              </a:rPr>
              <a:t>URANINIT</a:t>
            </a:r>
            <a:r>
              <a:rPr lang="cs-CZ" sz="4800" b="1" u="sng" smtClean="0">
                <a:solidFill>
                  <a:srgbClr val="000000"/>
                </a:solidFill>
                <a:latin typeface="Arial" charset="0"/>
              </a:rPr>
              <a:t> </a:t>
            </a:r>
            <a:r>
              <a:rPr lang="cs-CZ" sz="4800" b="1" u="sng" smtClean="0">
                <a:solidFill>
                  <a:srgbClr val="000000"/>
                </a:solidFill>
              </a:rPr>
              <a:t>(SMOLINEC)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4400" b="1" smtClean="0">
                <a:solidFill>
                  <a:srgbClr val="000000"/>
                </a:solidFill>
              </a:rPr>
              <a:t>CHEM.ZNAČKA: </a:t>
            </a:r>
            <a:r>
              <a:rPr lang="cs-CZ" sz="4400" b="1" smtClean="0">
                <a:solidFill>
                  <a:srgbClr val="FF0000"/>
                </a:solidFill>
              </a:rPr>
              <a:t>UO</a:t>
            </a:r>
            <a:r>
              <a:rPr lang="cs-CZ" sz="4400" b="1" baseline="-25000" smtClean="0">
                <a:solidFill>
                  <a:srgbClr val="FF0000"/>
                </a:solidFill>
              </a:rPr>
              <a:t>2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4400" b="1" smtClean="0">
                <a:solidFill>
                  <a:srgbClr val="000000"/>
                </a:solidFill>
              </a:rPr>
              <a:t>FYZIKÁLNÍ VLASTNOSTI: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4400" smtClean="0">
                <a:solidFill>
                  <a:srgbClr val="000000"/>
                </a:solidFill>
              </a:rPr>
              <a:t>            </a:t>
            </a:r>
            <a:r>
              <a:rPr lang="cs-CZ" sz="4400" b="1" smtClean="0">
                <a:solidFill>
                  <a:srgbClr val="000000"/>
                </a:solidFill>
              </a:rPr>
              <a:t>Barva: </a:t>
            </a:r>
            <a:r>
              <a:rPr lang="cs-CZ" sz="4400" b="1" smtClean="0">
                <a:solidFill>
                  <a:srgbClr val="FF0000"/>
                </a:solidFill>
              </a:rPr>
              <a:t>černá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4400" b="1" smtClean="0">
                <a:solidFill>
                  <a:srgbClr val="000000"/>
                </a:solidFill>
              </a:rPr>
              <a:t>            Hustota: </a:t>
            </a:r>
            <a:r>
              <a:rPr lang="cs-CZ" sz="4400" b="1" smtClean="0">
                <a:solidFill>
                  <a:srgbClr val="FF0000"/>
                </a:solidFill>
              </a:rPr>
              <a:t>7-10g/cm</a:t>
            </a:r>
            <a:r>
              <a:rPr lang="cs-CZ" sz="4400" b="1" baseline="30000" smtClean="0">
                <a:solidFill>
                  <a:srgbClr val="FF0000"/>
                </a:solidFill>
              </a:rPr>
              <a:t>3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4400" b="1" smtClean="0">
                <a:solidFill>
                  <a:srgbClr val="000000"/>
                </a:solidFill>
              </a:rPr>
              <a:t>POUŽITÍ : </a:t>
            </a:r>
            <a:r>
              <a:rPr lang="cs-CZ" sz="4400" b="1" smtClean="0">
                <a:solidFill>
                  <a:srgbClr val="FF0000"/>
                </a:solidFill>
              </a:rPr>
              <a:t>výroba uranu jako zdroje pro vojenské a energetické účely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4400" b="1" smtClean="0">
                <a:solidFill>
                  <a:srgbClr val="000000"/>
                </a:solidFill>
              </a:rPr>
              <a:t>ZAJÍMAVOST: </a:t>
            </a:r>
            <a:r>
              <a:rPr lang="cs-CZ" sz="4400" b="1" smtClean="0">
                <a:solidFill>
                  <a:srgbClr val="FF0000"/>
                </a:solidFill>
              </a:rPr>
              <a:t>název odvozen od smolného lesku</a:t>
            </a:r>
          </a:p>
          <a:p>
            <a:pPr marL="0" indent="0">
              <a:lnSpc>
                <a:spcPct val="80000"/>
              </a:lnSpc>
            </a:pPr>
            <a:endParaRPr lang="cs-CZ" sz="3000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288" y="188913"/>
            <a:ext cx="8229600" cy="6480175"/>
          </a:xfrm>
        </p:spPr>
        <p:txBody>
          <a:bodyPr>
            <a:normAutofit/>
          </a:bodyPr>
          <a:lstStyle/>
          <a:p>
            <a:pPr marL="0" indent="0" algn="ctr">
              <a:buFont typeface="Arial" charset="0"/>
              <a:buNone/>
            </a:pPr>
            <a:r>
              <a:rPr lang="cs-CZ" sz="4800" b="1" u="sng" smtClean="0">
                <a:solidFill>
                  <a:srgbClr val="000000"/>
                </a:solidFill>
              </a:rPr>
              <a:t>BAUXI</a:t>
            </a:r>
            <a:r>
              <a:rPr lang="cs-CZ" sz="4800" b="1" u="sng" smtClean="0">
                <a:solidFill>
                  <a:srgbClr val="000000"/>
                </a:solidFill>
                <a:latin typeface="Arial" charset="0"/>
              </a:rPr>
              <a:t>T</a:t>
            </a:r>
          </a:p>
          <a:p>
            <a:pPr marL="0" indent="0">
              <a:buFont typeface="Arial" charset="0"/>
              <a:buNone/>
            </a:pPr>
            <a:r>
              <a:rPr lang="cs-CZ" sz="4400" b="1" smtClean="0">
                <a:solidFill>
                  <a:srgbClr val="000000"/>
                </a:solidFill>
              </a:rPr>
              <a:t>CHEM.ZNAČKA:</a:t>
            </a:r>
          </a:p>
          <a:p>
            <a:pPr marL="0" indent="0">
              <a:buFont typeface="Arial" charset="0"/>
              <a:buNone/>
            </a:pPr>
            <a:r>
              <a:rPr lang="cs-CZ" sz="4400" b="1" smtClean="0">
                <a:solidFill>
                  <a:srgbClr val="000000"/>
                </a:solidFill>
              </a:rPr>
              <a:t>FYZIKÁLNÍ VLASTNOSTI:</a:t>
            </a:r>
          </a:p>
          <a:p>
            <a:pPr marL="0" indent="0">
              <a:buFont typeface="Arial" charset="0"/>
              <a:buNone/>
            </a:pPr>
            <a:r>
              <a:rPr lang="cs-CZ" sz="4400" smtClean="0">
                <a:solidFill>
                  <a:srgbClr val="000000"/>
                </a:solidFill>
              </a:rPr>
              <a:t>            </a:t>
            </a:r>
            <a:r>
              <a:rPr lang="cs-CZ" sz="4400" b="1" smtClean="0">
                <a:solidFill>
                  <a:srgbClr val="000000"/>
                </a:solidFill>
              </a:rPr>
              <a:t>Barva:</a:t>
            </a:r>
          </a:p>
          <a:p>
            <a:pPr marL="0" indent="0">
              <a:buFont typeface="Arial" charset="0"/>
              <a:buNone/>
            </a:pPr>
            <a:r>
              <a:rPr lang="cs-CZ" sz="4400" b="1" smtClean="0">
                <a:solidFill>
                  <a:srgbClr val="000000"/>
                </a:solidFill>
              </a:rPr>
              <a:t>            Hustota:</a:t>
            </a:r>
          </a:p>
          <a:p>
            <a:pPr marL="0" indent="0">
              <a:buFont typeface="Arial" charset="0"/>
              <a:buNone/>
            </a:pPr>
            <a:r>
              <a:rPr lang="cs-CZ" sz="4400" b="1" smtClean="0">
                <a:solidFill>
                  <a:srgbClr val="000000"/>
                </a:solidFill>
              </a:rPr>
              <a:t>POUŽITÍ :</a:t>
            </a:r>
          </a:p>
          <a:p>
            <a:pPr marL="0" indent="0">
              <a:buFont typeface="Arial" charset="0"/>
              <a:buNone/>
            </a:pPr>
            <a:r>
              <a:rPr lang="cs-CZ" sz="4400" b="1" smtClean="0">
                <a:solidFill>
                  <a:srgbClr val="000000"/>
                </a:solidFill>
              </a:rPr>
              <a:t>ZAJÍMAVOST:</a:t>
            </a:r>
          </a:p>
          <a:p>
            <a:pPr marL="0" indent="0"/>
            <a:endParaRPr lang="cs-CZ" smtClean="0"/>
          </a:p>
        </p:txBody>
      </p:sp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859338" y="3411538"/>
            <a:ext cx="4017962" cy="3425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850" y="0"/>
            <a:ext cx="8229600" cy="6858000"/>
          </a:xfrm>
        </p:spPr>
        <p:txBody>
          <a:bodyPr>
            <a:noAutofit/>
          </a:bodyPr>
          <a:lstStyle/>
          <a:p>
            <a:pPr marL="0" indent="0" algn="ctr">
              <a:buFont typeface="Arial" charset="0"/>
              <a:buNone/>
            </a:pPr>
            <a:r>
              <a:rPr lang="cs-CZ" sz="5400" smtClean="0">
                <a:solidFill>
                  <a:srgbClr val="FF0000"/>
                </a:solidFill>
              </a:rPr>
              <a:t>ŘEŠENÍ</a:t>
            </a:r>
          </a:p>
          <a:p>
            <a:pPr marL="0" indent="0" algn="ctr">
              <a:buFont typeface="Arial" charset="0"/>
              <a:buNone/>
            </a:pPr>
            <a:r>
              <a:rPr lang="cs-CZ" sz="4800" b="1" u="sng" smtClean="0">
                <a:solidFill>
                  <a:srgbClr val="000000"/>
                </a:solidFill>
              </a:rPr>
              <a:t>BAUXI</a:t>
            </a:r>
            <a:r>
              <a:rPr lang="cs-CZ" sz="4800" b="1" u="sng" smtClean="0">
                <a:solidFill>
                  <a:srgbClr val="000000"/>
                </a:solidFill>
                <a:latin typeface="Arial" charset="0"/>
              </a:rPr>
              <a:t>T</a:t>
            </a:r>
          </a:p>
          <a:p>
            <a:pPr marL="0" indent="0">
              <a:buFont typeface="Arial" charset="0"/>
              <a:buNone/>
            </a:pPr>
            <a:r>
              <a:rPr lang="cs-CZ" sz="3600" b="1" smtClean="0">
                <a:solidFill>
                  <a:srgbClr val="000000"/>
                </a:solidFill>
              </a:rPr>
              <a:t>CHEM.ZNAČKA: </a:t>
            </a:r>
            <a:r>
              <a:rPr lang="cs-CZ" sz="3600" b="1" smtClean="0">
                <a:solidFill>
                  <a:srgbClr val="FF0000"/>
                </a:solidFill>
              </a:rPr>
              <a:t>AL</a:t>
            </a:r>
            <a:r>
              <a:rPr lang="cs-CZ" sz="3600" b="1" baseline="-25000" smtClean="0">
                <a:solidFill>
                  <a:srgbClr val="FF0000"/>
                </a:solidFill>
              </a:rPr>
              <a:t>2</a:t>
            </a:r>
            <a:r>
              <a:rPr lang="cs-CZ" sz="3600" b="1" smtClean="0">
                <a:solidFill>
                  <a:srgbClr val="FF0000"/>
                </a:solidFill>
              </a:rPr>
              <a:t>O</a:t>
            </a:r>
            <a:r>
              <a:rPr lang="cs-CZ" sz="3600" b="1" baseline="-25000" smtClean="0">
                <a:solidFill>
                  <a:srgbClr val="FF0000"/>
                </a:solidFill>
              </a:rPr>
              <a:t>3 </a:t>
            </a:r>
            <a:r>
              <a:rPr lang="cs-CZ" sz="3600" b="1" baseline="30000" smtClean="0">
                <a:solidFill>
                  <a:srgbClr val="FF0000"/>
                </a:solidFill>
              </a:rPr>
              <a:t>.</a:t>
            </a:r>
            <a:r>
              <a:rPr lang="cs-CZ" sz="3600" b="1" smtClean="0">
                <a:solidFill>
                  <a:srgbClr val="FF0000"/>
                </a:solidFill>
              </a:rPr>
              <a:t> nH</a:t>
            </a:r>
            <a:r>
              <a:rPr lang="cs-CZ" sz="3600" b="1" baseline="-25000" smtClean="0">
                <a:solidFill>
                  <a:srgbClr val="FF0000"/>
                </a:solidFill>
              </a:rPr>
              <a:t>2</a:t>
            </a:r>
            <a:r>
              <a:rPr lang="cs-CZ" sz="3600" b="1" smtClean="0">
                <a:solidFill>
                  <a:srgbClr val="FF0000"/>
                </a:solidFill>
              </a:rPr>
              <a:t>O</a:t>
            </a:r>
          </a:p>
          <a:p>
            <a:pPr marL="0" indent="0">
              <a:buFont typeface="Arial" charset="0"/>
              <a:buNone/>
            </a:pPr>
            <a:r>
              <a:rPr lang="cs-CZ" sz="3600" b="1" smtClean="0">
                <a:solidFill>
                  <a:srgbClr val="000000"/>
                </a:solidFill>
              </a:rPr>
              <a:t>FYZIKÁLNÍ VLASTNOSTI: </a:t>
            </a:r>
          </a:p>
          <a:p>
            <a:pPr marL="0" indent="0">
              <a:buFont typeface="Arial" charset="0"/>
              <a:buNone/>
            </a:pPr>
            <a:r>
              <a:rPr lang="cs-CZ" sz="3600" smtClean="0">
                <a:solidFill>
                  <a:srgbClr val="000000"/>
                </a:solidFill>
              </a:rPr>
              <a:t>            </a:t>
            </a:r>
            <a:r>
              <a:rPr lang="cs-CZ" sz="3600" b="1" smtClean="0">
                <a:solidFill>
                  <a:srgbClr val="000000"/>
                </a:solidFill>
              </a:rPr>
              <a:t>Barva: </a:t>
            </a:r>
            <a:r>
              <a:rPr lang="cs-CZ" sz="3600" b="1" smtClean="0">
                <a:solidFill>
                  <a:srgbClr val="FF0000"/>
                </a:solidFill>
              </a:rPr>
              <a:t>červenohnědý</a:t>
            </a:r>
          </a:p>
          <a:p>
            <a:pPr marL="0" indent="0">
              <a:buFont typeface="Arial" charset="0"/>
              <a:buNone/>
            </a:pPr>
            <a:r>
              <a:rPr lang="cs-CZ" sz="3600" b="1" smtClean="0">
                <a:solidFill>
                  <a:srgbClr val="000000"/>
                </a:solidFill>
              </a:rPr>
              <a:t>            Hustota: </a:t>
            </a:r>
            <a:r>
              <a:rPr lang="cs-CZ" sz="3600" b="1" smtClean="0">
                <a:solidFill>
                  <a:srgbClr val="FF0000"/>
                </a:solidFill>
              </a:rPr>
              <a:t>2,5-3,5g/cm</a:t>
            </a:r>
            <a:r>
              <a:rPr lang="cs-CZ" sz="3600" b="1" baseline="30000" smtClean="0">
                <a:solidFill>
                  <a:srgbClr val="FF0000"/>
                </a:solidFill>
              </a:rPr>
              <a:t>3</a:t>
            </a:r>
          </a:p>
          <a:p>
            <a:pPr marL="0" indent="0">
              <a:buFont typeface="Arial" charset="0"/>
              <a:buNone/>
            </a:pPr>
            <a:r>
              <a:rPr lang="cs-CZ" sz="3600" b="1" smtClean="0">
                <a:solidFill>
                  <a:srgbClr val="000000"/>
                </a:solidFill>
              </a:rPr>
              <a:t>POUŽITÍ : </a:t>
            </a:r>
            <a:r>
              <a:rPr lang="cs-CZ" sz="3600" b="1" smtClean="0">
                <a:solidFill>
                  <a:srgbClr val="FF0000"/>
                </a:solidFill>
              </a:rPr>
              <a:t>hlavní surovina na výrobu hliníku</a:t>
            </a:r>
          </a:p>
          <a:p>
            <a:pPr marL="0" indent="0">
              <a:buFont typeface="Arial" charset="0"/>
              <a:buNone/>
            </a:pPr>
            <a:r>
              <a:rPr lang="cs-CZ" sz="3600" b="1" smtClean="0">
                <a:solidFill>
                  <a:srgbClr val="000000"/>
                </a:solidFill>
              </a:rPr>
              <a:t>ZAJÍMAVOST: </a:t>
            </a:r>
            <a:r>
              <a:rPr lang="cs-CZ" sz="3600" b="1" smtClean="0">
                <a:solidFill>
                  <a:srgbClr val="FF0000"/>
                </a:solidFill>
              </a:rPr>
              <a:t>velká ložiska v Maďarsku</a:t>
            </a:r>
          </a:p>
          <a:p>
            <a:pPr marL="0" indent="0"/>
            <a:endParaRPr lang="cs-CZ" sz="3600" smtClean="0">
              <a:solidFill>
                <a:srgbClr val="000000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sah 2"/>
          <p:cNvSpPr>
            <a:spLocks noGrp="1"/>
          </p:cNvSpPr>
          <p:nvPr>
            <p:ph idx="1"/>
          </p:nvPr>
        </p:nvSpPr>
        <p:spPr>
          <a:xfrm>
            <a:off x="457200" y="0"/>
            <a:ext cx="8229600" cy="6742113"/>
          </a:xfrm>
        </p:spPr>
        <p:txBody>
          <a:bodyPr/>
          <a:lstStyle/>
          <a:p>
            <a:pPr marL="0" indent="0" algn="ctr">
              <a:buFont typeface="Arial" charset="0"/>
              <a:buNone/>
            </a:pPr>
            <a:r>
              <a:rPr lang="cs-CZ" sz="4400" b="1" u="sng" smtClean="0"/>
              <a:t>KORUND</a:t>
            </a:r>
          </a:p>
          <a:p>
            <a:pPr marL="0" indent="0">
              <a:buFont typeface="Arial" charset="0"/>
              <a:buNone/>
            </a:pPr>
            <a:r>
              <a:rPr lang="cs-CZ" sz="4400" b="1" smtClean="0"/>
              <a:t>CHEM.ZNAČKA:</a:t>
            </a:r>
          </a:p>
          <a:p>
            <a:pPr marL="0" indent="0">
              <a:buFont typeface="Arial" charset="0"/>
              <a:buNone/>
            </a:pPr>
            <a:r>
              <a:rPr lang="cs-CZ" sz="4400" b="1" smtClean="0"/>
              <a:t>DRAHOKAMOVÉ ODRŮDY:</a:t>
            </a:r>
          </a:p>
          <a:p>
            <a:pPr marL="0" indent="0">
              <a:buFont typeface="Arial" charset="0"/>
              <a:buNone/>
            </a:pPr>
            <a:r>
              <a:rPr lang="cs-CZ" sz="4400" b="1" smtClean="0"/>
              <a:t>POUŽITÍ:</a:t>
            </a:r>
          </a:p>
        </p:txBody>
      </p:sp>
      <p:pic>
        <p:nvPicPr>
          <p:cNvPr id="1945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521325" y="3575050"/>
            <a:ext cx="3622675" cy="327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59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176338" y="3836988"/>
            <a:ext cx="3379787" cy="2981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0" name="TextovéPole 3"/>
          <p:cNvSpPr txBox="1">
            <a:spLocks noChangeArrowheads="1"/>
          </p:cNvSpPr>
          <p:nvPr/>
        </p:nvSpPr>
        <p:spPr bwMode="auto">
          <a:xfrm>
            <a:off x="2555875" y="3314700"/>
            <a:ext cx="4776788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safír                              </a:t>
            </a:r>
            <a:r>
              <a:rPr lang="cs-CZ">
                <a:latin typeface="Calibri" pitchFamily="34" charset="0"/>
              </a:rPr>
              <a:t>  </a:t>
            </a:r>
            <a:r>
              <a:rPr lang="cs-CZ" sz="2800" b="1">
                <a:latin typeface="Calibri" pitchFamily="34" charset="0"/>
              </a:rPr>
              <a:t>rubín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Zástupný symbol pro obsah 2"/>
          <p:cNvSpPr>
            <a:spLocks noGrp="1"/>
          </p:cNvSpPr>
          <p:nvPr>
            <p:ph idx="1"/>
          </p:nvPr>
        </p:nvSpPr>
        <p:spPr>
          <a:xfrm>
            <a:off x="457200" y="0"/>
            <a:ext cx="8229600" cy="6858000"/>
          </a:xfrm>
        </p:spPr>
        <p:txBody>
          <a:bodyPr/>
          <a:lstStyle/>
          <a:p>
            <a:pPr marL="0" indent="0" algn="ctr">
              <a:buFont typeface="Arial" charset="0"/>
              <a:buNone/>
            </a:pPr>
            <a:r>
              <a:rPr lang="cs-CZ" sz="4000" b="1" smtClean="0">
                <a:solidFill>
                  <a:srgbClr val="FF0000"/>
                </a:solidFill>
              </a:rPr>
              <a:t>ŘEŠENÍ</a:t>
            </a:r>
          </a:p>
          <a:p>
            <a:pPr marL="0" indent="0" algn="ctr">
              <a:buFont typeface="Arial" charset="0"/>
              <a:buNone/>
            </a:pPr>
            <a:endParaRPr lang="cs-CZ" sz="4000" b="1" smtClean="0">
              <a:solidFill>
                <a:srgbClr val="FF0000"/>
              </a:solidFill>
            </a:endParaRPr>
          </a:p>
        </p:txBody>
      </p:sp>
      <p:sp>
        <p:nvSpPr>
          <p:cNvPr id="20482" name="Obdélník 4"/>
          <p:cNvSpPr>
            <a:spLocks noChangeArrowheads="1"/>
          </p:cNvSpPr>
          <p:nvPr/>
        </p:nvSpPr>
        <p:spPr bwMode="auto">
          <a:xfrm>
            <a:off x="250825" y="620713"/>
            <a:ext cx="8893175" cy="6051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20000"/>
              </a:spcBef>
            </a:pPr>
            <a:r>
              <a:rPr lang="cs-CZ" sz="4400" b="1" u="sng">
                <a:solidFill>
                  <a:srgbClr val="000000"/>
                </a:solidFill>
                <a:latin typeface="Calibri" pitchFamily="34" charset="0"/>
              </a:rPr>
              <a:t>KORUND</a:t>
            </a:r>
          </a:p>
          <a:p>
            <a:pPr>
              <a:spcBef>
                <a:spcPct val="20000"/>
              </a:spcBef>
            </a:pPr>
            <a:r>
              <a:rPr lang="cs-CZ" sz="4400" b="1">
                <a:solidFill>
                  <a:srgbClr val="000000"/>
                </a:solidFill>
                <a:latin typeface="Calibri" pitchFamily="34" charset="0"/>
              </a:rPr>
              <a:t>CHEM.ZNAČKA: </a:t>
            </a:r>
            <a:r>
              <a:rPr lang="cs-CZ" sz="4400" b="1">
                <a:solidFill>
                  <a:srgbClr val="FF0000"/>
                </a:solidFill>
                <a:latin typeface="Calibri" pitchFamily="34" charset="0"/>
              </a:rPr>
              <a:t>Al</a:t>
            </a:r>
            <a:r>
              <a:rPr lang="cs-CZ" sz="4400" b="1" baseline="-25000">
                <a:solidFill>
                  <a:srgbClr val="FF0000"/>
                </a:solidFill>
                <a:latin typeface="Calibri" pitchFamily="34" charset="0"/>
              </a:rPr>
              <a:t>2</a:t>
            </a:r>
            <a:r>
              <a:rPr lang="cs-CZ" sz="4400" b="1">
                <a:solidFill>
                  <a:srgbClr val="FF0000"/>
                </a:solidFill>
                <a:latin typeface="Calibri" pitchFamily="34" charset="0"/>
              </a:rPr>
              <a:t>O</a:t>
            </a:r>
            <a:r>
              <a:rPr lang="cs-CZ" sz="4400" b="1" baseline="-25000">
                <a:solidFill>
                  <a:srgbClr val="FF0000"/>
                </a:solidFill>
                <a:latin typeface="Calibri" pitchFamily="34" charset="0"/>
              </a:rPr>
              <a:t>3</a:t>
            </a:r>
          </a:p>
          <a:p>
            <a:pPr>
              <a:spcBef>
                <a:spcPct val="20000"/>
              </a:spcBef>
            </a:pPr>
            <a:r>
              <a:rPr lang="cs-CZ" sz="4400" b="1">
                <a:solidFill>
                  <a:srgbClr val="000000"/>
                </a:solidFill>
                <a:latin typeface="Calibri" pitchFamily="34" charset="0"/>
              </a:rPr>
              <a:t>DRAHOKAMOVÉ ODRŮDY: </a:t>
            </a:r>
            <a:r>
              <a:rPr lang="cs-CZ" sz="4400" b="1">
                <a:solidFill>
                  <a:srgbClr val="FF0000"/>
                </a:solidFill>
                <a:latin typeface="Calibri" pitchFamily="34" charset="0"/>
              </a:rPr>
              <a:t>safír, rubín</a:t>
            </a:r>
          </a:p>
          <a:p>
            <a:pPr>
              <a:spcBef>
                <a:spcPct val="20000"/>
              </a:spcBef>
            </a:pPr>
            <a:r>
              <a:rPr lang="cs-CZ" sz="4400" b="1">
                <a:solidFill>
                  <a:srgbClr val="000000"/>
                </a:solidFill>
                <a:latin typeface="Calibri" pitchFamily="34" charset="0"/>
              </a:rPr>
              <a:t>POUŽITÍ: </a:t>
            </a:r>
            <a:r>
              <a:rPr lang="cs-CZ" altLang="cs-CZ" sz="4400" b="1">
                <a:solidFill>
                  <a:srgbClr val="FF0000"/>
                </a:solidFill>
                <a:latin typeface="Calibri" pitchFamily="34" charset="0"/>
              </a:rPr>
              <a:t>ve šperkařství (safír, rubín), výroba ložisek do hodinek (korund), brusný materiál (smirek)</a:t>
            </a:r>
          </a:p>
          <a:p>
            <a:pPr>
              <a:spcBef>
                <a:spcPct val="20000"/>
              </a:spcBef>
            </a:pPr>
            <a:endParaRPr lang="cs-CZ" sz="4400" b="1">
              <a:solidFill>
                <a:srgbClr val="FF0000"/>
              </a:solidFill>
              <a:latin typeface="Calibri" pitchFamily="34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90762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u="sng" dirty="0" smtClean="0"/>
              <a:t>OPAKOVACÍ OTÁZKY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Zapiš do cvičného  sešitu.</a:t>
            </a:r>
            <a:br>
              <a:rPr lang="cs-CZ" dirty="0" smtClean="0"/>
            </a:br>
            <a:r>
              <a:rPr lang="cs-CZ" i="1" dirty="0" smtClean="0"/>
              <a:t>/Na tabuli mohou žáci použít program </a:t>
            </a:r>
            <a:r>
              <a:rPr lang="cs-CZ" i="1" dirty="0" err="1" smtClean="0"/>
              <a:t>ActivInspire</a:t>
            </a:r>
            <a:r>
              <a:rPr lang="cs-CZ" i="1" dirty="0" smtClean="0"/>
              <a:t>/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36838"/>
            <a:ext cx="8229600" cy="4221162"/>
          </a:xfrm>
        </p:spPr>
        <p:txBody>
          <a:bodyPr rtlCol="0">
            <a:normAutofit fontScale="92500"/>
          </a:bodyPr>
          <a:lstStyle/>
          <a:p>
            <a:pPr marL="742950" indent="-7429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4000" b="1" dirty="0" smtClean="0"/>
              <a:t>Jaký </a:t>
            </a:r>
            <a:r>
              <a:rPr lang="cs-CZ" sz="4000" b="1" dirty="0"/>
              <a:t>jiný název se používá pro </a:t>
            </a:r>
            <a:r>
              <a:rPr lang="cs-CZ" sz="4000" b="1" dirty="0" smtClean="0"/>
              <a:t>uraninit?</a:t>
            </a:r>
            <a:r>
              <a:rPr lang="es-ES" sz="4000" b="1" dirty="0" smtClean="0"/>
              <a:t> </a:t>
            </a:r>
            <a:endParaRPr lang="cs-CZ" sz="4000" b="1" dirty="0" smtClean="0"/>
          </a:p>
          <a:p>
            <a:pPr marL="742950" indent="-7429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4000" b="1" dirty="0" smtClean="0"/>
              <a:t>Které jaderné elektrárny v ČR znáš?</a:t>
            </a:r>
          </a:p>
          <a:p>
            <a:pPr marL="742950" indent="-7429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4000" b="1" dirty="0"/>
              <a:t>Z </a:t>
            </a:r>
            <a:r>
              <a:rPr lang="cs-CZ" sz="4000" b="1" dirty="0" smtClean="0"/>
              <a:t>jakého </a:t>
            </a:r>
            <a:r>
              <a:rPr lang="cs-CZ" sz="4000" b="1" dirty="0"/>
              <a:t>nerostu se získává hliník</a:t>
            </a:r>
            <a:r>
              <a:rPr lang="cs-CZ" sz="4000" b="1" dirty="0" smtClean="0"/>
              <a:t>?</a:t>
            </a:r>
            <a:r>
              <a:rPr lang="es-ES" sz="4000" b="1" dirty="0" smtClean="0"/>
              <a:t> </a:t>
            </a:r>
            <a:endParaRPr lang="cs-CZ" sz="4000" b="1" dirty="0" smtClean="0"/>
          </a:p>
          <a:p>
            <a:pPr marL="742950" indent="-7429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4000" b="1" dirty="0" smtClean="0"/>
              <a:t>K čemu se používá hliník?</a:t>
            </a:r>
          </a:p>
          <a:p>
            <a:pPr marL="742950" indent="-7429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4000" b="1" dirty="0" smtClean="0"/>
              <a:t>Jaké odrůdy má korund, kde se těží?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sz="4000" dirty="0" smtClean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FF0000"/>
                </a:solidFill>
              </a:rPr>
              <a:t>ŘEŠENÍ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1438"/>
            <a:ext cx="8229600" cy="5516562"/>
          </a:xfrm>
        </p:spPr>
        <p:txBody>
          <a:bodyPr>
            <a:normAutofit/>
          </a:bodyPr>
          <a:lstStyle/>
          <a:p>
            <a:pPr marL="514350" indent="-514350">
              <a:lnSpc>
                <a:spcPct val="90000"/>
              </a:lnSpc>
              <a:buFont typeface="Calibri" pitchFamily="34" charset="0"/>
              <a:buAutoNum type="arabicPeriod"/>
            </a:pPr>
            <a:r>
              <a:rPr lang="cs-CZ" sz="3600" b="1" smtClean="0">
                <a:solidFill>
                  <a:srgbClr val="FF0000"/>
                </a:solidFill>
              </a:rPr>
              <a:t>Smolinec</a:t>
            </a:r>
          </a:p>
          <a:p>
            <a:pPr marL="514350" indent="-514350">
              <a:lnSpc>
                <a:spcPct val="90000"/>
              </a:lnSpc>
              <a:buFont typeface="Calibri" pitchFamily="34" charset="0"/>
              <a:buAutoNum type="arabicPeriod"/>
            </a:pPr>
            <a:r>
              <a:rPr lang="cs-CZ" sz="3600" b="1" smtClean="0">
                <a:solidFill>
                  <a:srgbClr val="FF0000"/>
                </a:solidFill>
              </a:rPr>
              <a:t>Temelín, Dukovany</a:t>
            </a:r>
          </a:p>
          <a:p>
            <a:pPr marL="514350" indent="-514350">
              <a:lnSpc>
                <a:spcPct val="90000"/>
              </a:lnSpc>
              <a:buFont typeface="Calibri" pitchFamily="34" charset="0"/>
              <a:buAutoNum type="arabicPeriod"/>
            </a:pPr>
            <a:r>
              <a:rPr lang="cs-CZ" sz="3600" b="1" smtClean="0">
                <a:solidFill>
                  <a:srgbClr val="FF0000"/>
                </a:solidFill>
              </a:rPr>
              <a:t>Z bauxitu</a:t>
            </a:r>
          </a:p>
          <a:p>
            <a:pPr marL="514350" indent="-514350">
              <a:lnSpc>
                <a:spcPct val="90000"/>
              </a:lnSpc>
              <a:buFont typeface="Calibri" pitchFamily="34" charset="0"/>
              <a:buAutoNum type="arabicPeriod"/>
            </a:pPr>
            <a:r>
              <a:rPr lang="cs-CZ" sz="3600" b="1" smtClean="0">
                <a:solidFill>
                  <a:srgbClr val="FF0000"/>
                </a:solidFill>
              </a:rPr>
              <a:t>drobné mince, kuchyňské nádobí, alobal, hliníkové profily, ze kterých se vyrábějí např. okna, dveře, kompaktní disky (CD)</a:t>
            </a:r>
          </a:p>
          <a:p>
            <a:pPr marL="514350" indent="-514350">
              <a:lnSpc>
                <a:spcPct val="90000"/>
              </a:lnSpc>
              <a:buFont typeface="Calibri" pitchFamily="34" charset="0"/>
              <a:buAutoNum type="arabicPeriod"/>
            </a:pPr>
            <a:r>
              <a:rPr lang="cs-CZ" sz="3600" b="1" smtClean="0">
                <a:solidFill>
                  <a:srgbClr val="FF0000"/>
                </a:solidFill>
              </a:rPr>
              <a:t>Safír</a:t>
            </a:r>
            <a:r>
              <a:rPr lang="cs-CZ" sz="3600" b="1" smtClean="0">
                <a:solidFill>
                  <a:srgbClr val="FF0000"/>
                </a:solidFill>
                <a:latin typeface="Arial" charset="0"/>
              </a:rPr>
              <a:t> </a:t>
            </a:r>
            <a:r>
              <a:rPr lang="cs-CZ" sz="3600" b="1" smtClean="0">
                <a:solidFill>
                  <a:srgbClr val="FF0000"/>
                </a:solidFill>
              </a:rPr>
              <a:t>(naleziště na Jizerce), rubín - těžba na Urale, v Jakutsku(Rusko), na Srí Lance, v Indii</a:t>
            </a:r>
          </a:p>
          <a:p>
            <a:pPr marL="514350" indent="-514350">
              <a:lnSpc>
                <a:spcPct val="90000"/>
              </a:lnSpc>
              <a:buFont typeface="Arial" charset="0"/>
              <a:buNone/>
            </a:pPr>
            <a:endParaRPr lang="cs-CZ" sz="3600" b="1" smtClean="0">
              <a:solidFill>
                <a:srgbClr val="FF0000"/>
              </a:solidFill>
            </a:endParaRPr>
          </a:p>
          <a:p>
            <a:pPr marL="514350" indent="-514350">
              <a:lnSpc>
                <a:spcPct val="90000"/>
              </a:lnSpc>
              <a:buFont typeface="Calibri" pitchFamily="34" charset="0"/>
              <a:buAutoNum type="arabicPeriod"/>
            </a:pPr>
            <a:endParaRPr lang="cs-CZ" smtClean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ZDROJE: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70000" lnSpcReduction="20000"/>
          </a:bodyPr>
          <a:lstStyle/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b="1" dirty="0" smtClean="0"/>
              <a:t>učebnice: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/>
              <a:t>ŠVECOVÁ, Milada a Dobroslav MATĚJKA. </a:t>
            </a:r>
            <a:r>
              <a:rPr lang="cs-CZ" i="1" dirty="0" smtClean="0"/>
              <a:t>Přírodopis 9: učebnice : pro základní školy a víceletá gymnázia</a:t>
            </a:r>
            <a:r>
              <a:rPr lang="cs-CZ" dirty="0" smtClean="0"/>
              <a:t>. 1. vyd. Plzeň: Fraus, 2007, 128 s. ISBN 978-807-2385-874. 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b="1" dirty="0"/>
              <a:t>o</a:t>
            </a:r>
            <a:r>
              <a:rPr lang="cs-CZ" b="1" dirty="0" smtClean="0"/>
              <a:t>brázky: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/>
              <a:t>Wikipedie: uraninit. </a:t>
            </a:r>
            <a:r>
              <a:rPr lang="cs-CZ" i="1" dirty="0" smtClean="0"/>
              <a:t>Wikipedie: uraninit</a:t>
            </a:r>
            <a:r>
              <a:rPr lang="cs-CZ" dirty="0" smtClean="0"/>
              <a:t> [online]. 2013 [cit. 2013-11-02]. Dostupné z: http://cs.wikipedia.org/wiki/Uraninit   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err="1" smtClean="0"/>
              <a:t>Wikipedia</a:t>
            </a:r>
            <a:r>
              <a:rPr lang="cs-CZ" dirty="0" smtClean="0"/>
              <a:t>: </a:t>
            </a:r>
            <a:r>
              <a:rPr lang="cs-CZ" dirty="0" err="1" smtClean="0"/>
              <a:t>bauxid</a:t>
            </a:r>
            <a:r>
              <a:rPr lang="cs-CZ" dirty="0" smtClean="0"/>
              <a:t>. </a:t>
            </a:r>
            <a:r>
              <a:rPr lang="cs-CZ" i="1" dirty="0" err="1" smtClean="0"/>
              <a:t>Wikipedia</a:t>
            </a:r>
            <a:r>
              <a:rPr lang="cs-CZ" i="1" dirty="0" smtClean="0"/>
              <a:t>: </a:t>
            </a:r>
            <a:r>
              <a:rPr lang="cs-CZ" i="1" dirty="0" err="1" smtClean="0"/>
              <a:t>bauxid</a:t>
            </a:r>
            <a:r>
              <a:rPr lang="cs-CZ" dirty="0" smtClean="0"/>
              <a:t> [online]. 2013 [cit. 2013-11-02]. Dostupné z: http://sk.wikipedia.org/wiki/S%C3%BAbor:Bauxite.jpg 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/>
              <a:t>W</a:t>
            </a:r>
            <a:r>
              <a:rPr lang="cs-CZ" dirty="0" smtClean="0"/>
              <a:t>ikipedie: korund. </a:t>
            </a:r>
            <a:r>
              <a:rPr lang="cs-CZ" i="1" dirty="0" smtClean="0"/>
              <a:t>Wikipedie: korund</a:t>
            </a:r>
            <a:r>
              <a:rPr lang="cs-CZ" dirty="0" smtClean="0"/>
              <a:t> [online]. 2013 [cit. 2013-11-03]. Dostupné z: http://commons.wikimedia.org/wiki/File:Corundum-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/>
              <a:t>Wikipedie: korund. </a:t>
            </a:r>
            <a:r>
              <a:rPr lang="cs-CZ" i="1" dirty="0" smtClean="0"/>
              <a:t>Wikipedie: korund</a:t>
            </a:r>
            <a:r>
              <a:rPr lang="cs-CZ" dirty="0" smtClean="0"/>
              <a:t> [online]. 2013 [cit. 2013-11-03]. Dostupné z: http://commons.wikimedia.org/wiki/File:Corundum-251128.jpg?uselang=cs dtn14b.jpg 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129</TotalTime>
  <Words>267</Words>
  <Application>Microsoft Office PowerPoint</Application>
  <PresentationFormat>On-screen Show (4:3)</PresentationFormat>
  <Paragraphs>61</Paragraphs>
  <Slides>10</Slides>
  <Notes>0</Notes>
  <HiddenSlides>0</HiddenSlides>
  <MMClips>0</MMClips>
  <ScaleCrop>false</ScaleCrop>
  <HeadingPairs>
    <vt:vector size="8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4" baseType="lpstr">
      <vt:lpstr>Calibri</vt:lpstr>
      <vt:lpstr>Arial</vt:lpstr>
      <vt:lpstr>Motiv systému Office</vt:lpstr>
      <vt:lpstr>Dokument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OPAKOVACÍ OTÁZKY Zapiš do cvičného  sešitu. /Na tabuli mohou žáci použít program ActivInspire/</vt:lpstr>
      <vt:lpstr>ŘEŠENÍ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 Kopalová</dc:creator>
  <cp:lastModifiedBy>DUM</cp:lastModifiedBy>
  <cp:revision>14</cp:revision>
  <dcterms:created xsi:type="dcterms:W3CDTF">2013-11-03T09:14:50Z</dcterms:created>
  <dcterms:modified xsi:type="dcterms:W3CDTF">2013-12-11T15:25:03Z</dcterms:modified>
</cp:coreProperties>
</file>