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3" r:id="rId5"/>
    <p:sldId id="264" r:id="rId6"/>
    <p:sldId id="266" r:id="rId7"/>
    <p:sldId id="267" r:id="rId8"/>
    <p:sldId id="268" r:id="rId9"/>
    <p:sldId id="269" r:id="rId10"/>
    <p:sldId id="270" r:id="rId11"/>
    <p:sldId id="271" r:id="rId12"/>
    <p:sldId id="273" r:id="rId13"/>
    <p:sldId id="274" r:id="rId14"/>
    <p:sldId id="272" r:id="rId15"/>
    <p:sldId id="259" r:id="rId16"/>
    <p:sldId id="265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99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54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8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78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305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5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03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33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83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802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311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1FBB2-2EB1-498F-8FB0-4DA5C1092A4B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13C6F-2B5F-4CD8-9BE5-EA833CA243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929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9/95/2011-06-13-Quartz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0593184"/>
              </p:ext>
            </p:extLst>
          </p:nvPr>
        </p:nvGraphicFramePr>
        <p:xfrm>
          <a:off x="1616075" y="122238"/>
          <a:ext cx="5851525" cy="656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Dokument" r:id="rId3" imgW="5902889" imgH="6663771" progId="Word.Document.12">
                  <p:embed/>
                </p:oleObj>
              </mc:Choice>
              <mc:Fallback>
                <p:oleObj name="Dokument" r:id="rId3" imgW="5902889" imgH="666377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674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4872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 fontScale="90000"/>
          </a:bodyPr>
          <a:lstStyle/>
          <a:p>
            <a:r>
              <a:rPr lang="cs-CZ" b="1" u="sng" smtClean="0"/>
              <a:t>OXIDY - KŘEMEN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(po výkladu si zapiš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 fontScale="85000" lnSpcReduction="20000"/>
          </a:bodyPr>
          <a:lstStyle/>
          <a:p>
            <a:r>
              <a:rPr lang="cs-CZ" sz="4100" b="1" dirty="0" err="1" smtClean="0"/>
              <a:t>chem</a:t>
            </a:r>
            <a:r>
              <a:rPr lang="cs-CZ" sz="4100" b="1" dirty="0" smtClean="0"/>
              <a:t>. značka</a:t>
            </a:r>
            <a:r>
              <a:rPr lang="cs-CZ" sz="4100" b="1" dirty="0"/>
              <a:t>:  </a:t>
            </a:r>
            <a:r>
              <a:rPr lang="cs-CZ" sz="4100" b="1" dirty="0">
                <a:solidFill>
                  <a:srgbClr val="FF0000"/>
                </a:solidFill>
              </a:rPr>
              <a:t>SiO</a:t>
            </a:r>
            <a:r>
              <a:rPr lang="cs-CZ" sz="4100" b="1" baseline="-25000" dirty="0">
                <a:solidFill>
                  <a:srgbClr val="FF0000"/>
                </a:solidFill>
              </a:rPr>
              <a:t>2</a:t>
            </a:r>
            <a:endParaRPr lang="cs-CZ" sz="4100" b="1" dirty="0">
              <a:solidFill>
                <a:srgbClr val="FF0000"/>
              </a:solidFill>
            </a:endParaRPr>
          </a:p>
          <a:p>
            <a:r>
              <a:rPr lang="cs-CZ" sz="4100" b="1" dirty="0"/>
              <a:t>f</a:t>
            </a:r>
            <a:r>
              <a:rPr lang="cs-CZ" sz="4100" b="1" dirty="0" smtClean="0"/>
              <a:t>yzikální </a:t>
            </a:r>
            <a:r>
              <a:rPr lang="cs-CZ" sz="4100" b="1" dirty="0"/>
              <a:t>vlastnosti:</a:t>
            </a:r>
          </a:p>
          <a:p>
            <a:pPr marL="0" indent="0">
              <a:buNone/>
            </a:pPr>
            <a:r>
              <a:rPr lang="cs-CZ" sz="4100" b="1" dirty="0"/>
              <a:t>           tvrdost: </a:t>
            </a:r>
            <a:r>
              <a:rPr lang="cs-CZ" sz="4100" b="1" dirty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r>
              <a:rPr lang="cs-CZ" sz="4100" b="1" dirty="0"/>
              <a:t>           hustota: </a:t>
            </a:r>
            <a:r>
              <a:rPr lang="cs-CZ" sz="4100" b="1" dirty="0">
                <a:solidFill>
                  <a:srgbClr val="FF0000"/>
                </a:solidFill>
              </a:rPr>
              <a:t>2,6 g/cm</a:t>
            </a:r>
            <a:r>
              <a:rPr lang="cs-CZ" sz="4100" b="1" baseline="30000" dirty="0">
                <a:solidFill>
                  <a:srgbClr val="FF0000"/>
                </a:solidFill>
              </a:rPr>
              <a:t>3</a:t>
            </a:r>
            <a:endParaRPr lang="cs-CZ" sz="4100" b="1" dirty="0">
              <a:solidFill>
                <a:srgbClr val="FF0000"/>
              </a:solidFill>
            </a:endParaRPr>
          </a:p>
          <a:p>
            <a:r>
              <a:rPr lang="cs-CZ" sz="4100" b="1" dirty="0"/>
              <a:t>nejběžnější nerost v přírodě</a:t>
            </a:r>
          </a:p>
          <a:p>
            <a:r>
              <a:rPr lang="cs-CZ" sz="4100" b="1" dirty="0"/>
              <a:t>krystaluje ve tvaru šestibokého hranolu </a:t>
            </a:r>
          </a:p>
          <a:p>
            <a:r>
              <a:rPr lang="cs-CZ" sz="4100" b="1" dirty="0"/>
              <a:t>často vyplňuje žíly, je součástí mnoha hornin (např. žuly)</a:t>
            </a:r>
          </a:p>
          <a:p>
            <a:r>
              <a:rPr lang="cs-CZ" sz="4100" b="1" dirty="0"/>
              <a:t>je odolný vůči </a:t>
            </a:r>
            <a:r>
              <a:rPr lang="cs-CZ" sz="4100" b="1" dirty="0" smtClean="0"/>
              <a:t>zvětrávání</a:t>
            </a:r>
          </a:p>
          <a:p>
            <a:r>
              <a:rPr lang="cs-CZ" sz="4400" b="1" dirty="0" smtClean="0"/>
              <a:t>nerost </a:t>
            </a:r>
            <a:r>
              <a:rPr lang="cs-CZ" sz="4400" b="1" dirty="0"/>
              <a:t>zbarvený – tvoří několik </a:t>
            </a:r>
            <a:r>
              <a:rPr lang="cs-CZ" sz="4400" b="1" dirty="0" smtClean="0"/>
              <a:t>odrůd</a:t>
            </a:r>
            <a:endParaRPr lang="cs-CZ" sz="4400" b="1" dirty="0"/>
          </a:p>
          <a:p>
            <a:endParaRPr lang="cs-CZ" sz="4100" b="1" dirty="0"/>
          </a:p>
          <a:p>
            <a:pPr marL="0" indent="0">
              <a:buNone/>
            </a:pPr>
            <a:endParaRPr lang="cs-CZ" sz="4100" b="1" dirty="0"/>
          </a:p>
        </p:txBody>
      </p:sp>
    </p:spTree>
    <p:extLst>
      <p:ext uri="{BB962C8B-B14F-4D97-AF65-F5344CB8AC3E}">
        <p14:creationId xmlns:p14="http://schemas.microsoft.com/office/powerpoint/2010/main" val="256848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ODRŮDY KŘEMENE</a:t>
            </a:r>
            <a:r>
              <a:rPr lang="cs-CZ" sz="4400" dirty="0" smtClean="0"/>
              <a:t> </a:t>
            </a:r>
            <a:endParaRPr lang="cs-CZ" sz="4400" dirty="0"/>
          </a:p>
          <a:p>
            <a:r>
              <a:rPr lang="cs-CZ" sz="4000" b="1" i="1" u="sng" dirty="0"/>
              <a:t>obecný křemen</a:t>
            </a:r>
            <a:r>
              <a:rPr lang="cs-CZ" sz="4000" b="1" dirty="0"/>
              <a:t> (bílý</a:t>
            </a:r>
            <a:r>
              <a:rPr lang="cs-CZ" sz="4000" b="1" dirty="0" smtClean="0"/>
              <a:t>) </a:t>
            </a:r>
            <a:endParaRPr lang="cs-CZ" sz="4000" b="1" dirty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098" name="Picture 2" descr="File:2011-06-13-Quart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396" y="1916832"/>
            <a:ext cx="6683896" cy="4453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77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u="sng" dirty="0"/>
              <a:t>křišťál</a:t>
            </a:r>
            <a:r>
              <a:rPr lang="cs-CZ" sz="4000" b="1" dirty="0"/>
              <a:t> (bezbarvý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99186"/>
            <a:ext cx="5944294" cy="5052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49027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94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/>
              <a:t>růženín</a:t>
            </a:r>
            <a:r>
              <a:rPr lang="cs-CZ" b="1" dirty="0"/>
              <a:t> (růžový)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výskyt okolo </a:t>
            </a:r>
            <a:r>
              <a:rPr lang="cs-CZ" dirty="0"/>
              <a:t>Kozákova v Českém</a:t>
            </a:r>
            <a:r>
              <a:rPr lang="cs-CZ" b="1" dirty="0"/>
              <a:t> </a:t>
            </a:r>
            <a:r>
              <a:rPr lang="cs-CZ" dirty="0"/>
              <a:t>ráji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03" y="1700808"/>
            <a:ext cx="5593804" cy="5034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313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/>
              <a:t>citrín</a:t>
            </a:r>
            <a:r>
              <a:rPr lang="cs-CZ" b="1" dirty="0"/>
              <a:t> (žlutý)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800"/>
            <a:ext cx="5515375" cy="4938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839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/>
              <a:t>záhněda</a:t>
            </a:r>
            <a:r>
              <a:rPr lang="cs-CZ" b="1" u="sng" dirty="0"/>
              <a:t> </a:t>
            </a:r>
            <a:r>
              <a:rPr lang="cs-CZ" b="1" dirty="0"/>
              <a:t>(hnědý</a:t>
            </a:r>
            <a:r>
              <a:rPr lang="cs-CZ" b="1" dirty="0" smtClean="0"/>
              <a:t>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výskyt v ČR - </a:t>
            </a:r>
            <a:r>
              <a:rPr lang="cs-CZ" dirty="0"/>
              <a:t>jižní </a:t>
            </a:r>
            <a:r>
              <a:rPr lang="cs-CZ" dirty="0" smtClean="0"/>
              <a:t>Čechy </a:t>
            </a:r>
            <a:r>
              <a:rPr lang="cs-CZ" dirty="0"/>
              <a:t>a Vysočina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034" y="1628799"/>
            <a:ext cx="3485149" cy="5241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253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6990"/>
          </a:xfrm>
        </p:spPr>
        <p:txBody>
          <a:bodyPr>
            <a:normAutofit fontScale="90000"/>
          </a:bodyPr>
          <a:lstStyle/>
          <a:p>
            <a:r>
              <a:rPr lang="cs-CZ" b="1" i="1" u="sng" dirty="0"/>
              <a:t>ametyst</a:t>
            </a:r>
            <a:r>
              <a:rPr lang="cs-CZ" b="1" dirty="0"/>
              <a:t> (fialový</a:t>
            </a:r>
            <a:r>
              <a:rPr lang="cs-CZ" b="1" dirty="0" smtClean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výskyt - okolo </a:t>
            </a:r>
            <a:r>
              <a:rPr lang="cs-CZ" dirty="0"/>
              <a:t>Kozákova v Českém </a:t>
            </a:r>
            <a:r>
              <a:rPr lang="cs-CZ" dirty="0" smtClean="0"/>
              <a:t>ráji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090392" cy="5014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499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/>
              <a:t>chalcedon</a:t>
            </a:r>
            <a:r>
              <a:rPr lang="cs-CZ" b="1" dirty="0"/>
              <a:t> (modrošedý)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výskyt - </a:t>
            </a:r>
            <a:r>
              <a:rPr lang="cs-CZ" dirty="0" err="1" smtClean="0"/>
              <a:t>Kozákov</a:t>
            </a:r>
            <a:r>
              <a:rPr lang="cs-CZ" dirty="0" smtClean="0"/>
              <a:t>,  </a:t>
            </a:r>
            <a:r>
              <a:rPr lang="cs-CZ" dirty="0"/>
              <a:t>Nová Paka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88840"/>
            <a:ext cx="6887853" cy="4054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146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/>
              <a:t>a</a:t>
            </a:r>
            <a:r>
              <a:rPr lang="cs-CZ" b="1" i="1" u="sng" dirty="0" smtClean="0"/>
              <a:t>chát</a:t>
            </a:r>
            <a:r>
              <a:rPr lang="cs-CZ" i="1" u="sng" dirty="0" smtClean="0"/>
              <a:t/>
            </a:r>
            <a:br>
              <a:rPr lang="cs-CZ" i="1" u="sng" dirty="0" smtClean="0"/>
            </a:br>
            <a:r>
              <a:rPr lang="cs-CZ" dirty="0" smtClean="0"/>
              <a:t>výskyt - Nová </a:t>
            </a:r>
            <a:r>
              <a:rPr lang="cs-CZ" dirty="0"/>
              <a:t>Paka, Turnov, </a:t>
            </a:r>
            <a:r>
              <a:rPr lang="cs-CZ" dirty="0" err="1"/>
              <a:t>Kozákov</a:t>
            </a:r>
            <a:endParaRPr lang="cs-CZ" i="1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2"/>
            <a:ext cx="4738464" cy="4738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501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/>
              <a:t>j</a:t>
            </a:r>
            <a:r>
              <a:rPr lang="cs-CZ" b="1" i="1" u="sng" dirty="0" smtClean="0"/>
              <a:t>aspis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dirty="0" smtClean="0"/>
              <a:t>výskyt </a:t>
            </a:r>
            <a:r>
              <a:rPr lang="cs-CZ" i="1" dirty="0" smtClean="0"/>
              <a:t>- </a:t>
            </a:r>
            <a:r>
              <a:rPr lang="cs-CZ" dirty="0" err="1" smtClean="0"/>
              <a:t>Kozákov</a:t>
            </a:r>
            <a:r>
              <a:rPr lang="cs-CZ" dirty="0"/>
              <a:t>, </a:t>
            </a:r>
            <a:r>
              <a:rPr lang="cs-CZ" dirty="0" smtClean="0"/>
              <a:t>Liberec</a:t>
            </a:r>
            <a:endParaRPr lang="cs-CZ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0384"/>
            <a:ext cx="4522440" cy="5014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18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/>
              <a:t>o</a:t>
            </a:r>
            <a:r>
              <a:rPr lang="cs-CZ" b="1" i="1" u="sng" dirty="0" smtClean="0"/>
              <a:t>nyx</a:t>
            </a:r>
            <a:r>
              <a:rPr lang="cs-CZ" dirty="0" smtClean="0"/>
              <a:t>(černý)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4822"/>
            <a:ext cx="6330280" cy="4747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817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pazourek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Pazourek </a:t>
            </a:r>
            <a:r>
              <a:rPr lang="cs-CZ" dirty="0" smtClean="0"/>
              <a:t>se snadno opracovává, proto byl jedním </a:t>
            </a:r>
            <a:r>
              <a:rPr lang="cs-CZ" dirty="0"/>
              <a:t>z </a:t>
            </a:r>
            <a:r>
              <a:rPr lang="cs-CZ" dirty="0" smtClean="0"/>
              <a:t>nejvíce </a:t>
            </a:r>
            <a:r>
              <a:rPr lang="cs-CZ" dirty="0"/>
              <a:t>užívaných materiálů pro výrobu kamenných nástrojů v době </a:t>
            </a:r>
            <a:r>
              <a:rPr lang="cs-CZ" dirty="0" smtClean="0"/>
              <a:t>kamenné (pěstních klínů, šípů). Na </a:t>
            </a:r>
            <a:r>
              <a:rPr lang="cs-CZ" dirty="0"/>
              <a:t>území </a:t>
            </a:r>
            <a:r>
              <a:rPr lang="cs-CZ" dirty="0" smtClean="0"/>
              <a:t>Česka se </a:t>
            </a:r>
            <a:r>
              <a:rPr lang="cs-CZ" dirty="0"/>
              <a:t>pazourek dostával z pobřeží </a:t>
            </a:r>
            <a:r>
              <a:rPr lang="cs-CZ" dirty="0" smtClean="0"/>
              <a:t>Baltu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01585"/>
            <a:ext cx="6864763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489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POUŽITÍ KŘEMENE:</a:t>
            </a:r>
            <a:endParaRPr lang="cs-CZ" sz="6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000" b="1" dirty="0" smtClean="0"/>
              <a:t>křemenný písek - </a:t>
            </a:r>
            <a:r>
              <a:rPr lang="cs-CZ" sz="6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surovina na výrobu </a:t>
            </a:r>
            <a:r>
              <a:rPr lang="cs-CZ" sz="6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skla (</a:t>
            </a:r>
            <a:r>
              <a:rPr lang="cs-CZ" sz="6000" b="1" dirty="0" err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Střeleč</a:t>
            </a:r>
            <a:r>
              <a:rPr lang="cs-CZ" sz="6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pod Troskami)</a:t>
            </a:r>
          </a:p>
          <a:p>
            <a:pPr marL="0" indent="0">
              <a:buNone/>
            </a:pPr>
            <a:r>
              <a:rPr lang="cs-CZ" sz="60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zbarvené odrůdy křemene - šperkařství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30305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6559"/>
            <a:ext cx="9074727" cy="177281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DOPLŇ  do pracovního listu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i="1" dirty="0" smtClean="0"/>
              <a:t>/žáci dostanou natištěný pracovní list s nevyplněnou doplňovačkou. Zkontrolují podle řešení v prezentaci. Na tabuli mohou použít program </a:t>
            </a:r>
            <a:r>
              <a:rPr lang="cs-CZ" sz="3100" i="1" dirty="0" err="1" smtClean="0"/>
              <a:t>ActivInspire</a:t>
            </a:r>
            <a:r>
              <a:rPr lang="cs-CZ" sz="3100" i="1" dirty="0" smtClean="0"/>
              <a:t>/</a:t>
            </a:r>
            <a:endParaRPr lang="cs-CZ" sz="31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096905"/>
              </p:ext>
            </p:extLst>
          </p:nvPr>
        </p:nvGraphicFramePr>
        <p:xfrm>
          <a:off x="755576" y="2276872"/>
          <a:ext cx="7200802" cy="3600402"/>
        </p:xfrm>
        <a:graphic>
          <a:graphicData uri="http://schemas.openxmlformats.org/drawingml/2006/table">
            <a:tbl>
              <a:tblPr firstRow="1" firstCol="1" bandRow="1"/>
              <a:tblGrid>
                <a:gridCol w="2465390"/>
                <a:gridCol w="359730"/>
                <a:gridCol w="382988"/>
                <a:gridCol w="341899"/>
                <a:gridCol w="414000"/>
                <a:gridCol w="406246"/>
                <a:gridCol w="382988"/>
                <a:gridCol w="486101"/>
                <a:gridCol w="407798"/>
                <a:gridCol w="414000"/>
                <a:gridCol w="407798"/>
                <a:gridCol w="382988"/>
                <a:gridCol w="348876"/>
              </a:tblGrid>
              <a:tr h="600067">
                <a:tc gridSpan="6"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VÝROBEK Z KŘEM.PÍSKU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BEZBARVÁ ODRŮDA KŘEMENE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RŮŽOVÝ KŘEMEN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FIALKOVÝ KŘEMEN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TMAVÝ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KŘEMEN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0006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ŽLUTÝ KŘEMEN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6228020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Tajenka: </a:t>
            </a:r>
            <a:r>
              <a:rPr lang="cs-CZ" sz="3200" b="1" dirty="0" smtClean="0"/>
              <a:t>Nejběžnější </a:t>
            </a:r>
            <a:r>
              <a:rPr lang="cs-CZ" sz="3200" b="1" dirty="0"/>
              <a:t>minerál v přírodě je……</a:t>
            </a:r>
          </a:p>
        </p:txBody>
      </p:sp>
    </p:spTree>
    <p:extLst>
      <p:ext uri="{BB962C8B-B14F-4D97-AF65-F5344CB8AC3E}">
        <p14:creationId xmlns:p14="http://schemas.microsoft.com/office/powerpoint/2010/main" val="193679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ŘEŠENÍ</a:t>
            </a:r>
            <a:endParaRPr lang="cs-CZ" sz="48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972451"/>
              </p:ext>
            </p:extLst>
          </p:nvPr>
        </p:nvGraphicFramePr>
        <p:xfrm>
          <a:off x="899592" y="1628800"/>
          <a:ext cx="7128792" cy="3816420"/>
        </p:xfrm>
        <a:graphic>
          <a:graphicData uri="http://schemas.openxmlformats.org/drawingml/2006/table">
            <a:tbl>
              <a:tblPr firstRow="1" firstCol="1" bandRow="1"/>
              <a:tblGrid>
                <a:gridCol w="2440735"/>
                <a:gridCol w="356133"/>
                <a:gridCol w="379158"/>
                <a:gridCol w="338480"/>
                <a:gridCol w="409860"/>
                <a:gridCol w="402185"/>
                <a:gridCol w="379158"/>
                <a:gridCol w="481240"/>
                <a:gridCol w="403719"/>
                <a:gridCol w="409860"/>
                <a:gridCol w="403719"/>
                <a:gridCol w="379158"/>
                <a:gridCol w="345387"/>
              </a:tblGrid>
              <a:tr h="636070">
                <a:tc gridSpan="6"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VÝROBEK Z KŘEM.PÍSKU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070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BEZBARVÁ ODRŮDA KŘEMENE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Ť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07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RŮŽOVÝ KŘEMEN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070"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FIALKOVÝ KŘEMEN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0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TMAVÝ 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KŘEMEN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3607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ŽLUTÝ KŘEMEN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16276" y="59492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Tajenka: </a:t>
            </a:r>
            <a:r>
              <a:rPr lang="cs-CZ" sz="2800" b="1" dirty="0" smtClean="0"/>
              <a:t>Nejběžnější </a:t>
            </a:r>
            <a:r>
              <a:rPr lang="cs-CZ" sz="2800" b="1" dirty="0"/>
              <a:t>minerál v přírodě je</a:t>
            </a:r>
            <a:r>
              <a:rPr lang="cs-CZ" b="1" dirty="0" smtClean="0"/>
              <a:t>……</a:t>
            </a:r>
            <a:r>
              <a:rPr lang="cs-CZ" sz="3600" b="1" dirty="0" smtClean="0">
                <a:solidFill>
                  <a:srgbClr val="FF0000"/>
                </a:solidFill>
              </a:rPr>
              <a:t>KŘEMEN</a:t>
            </a:r>
            <a:endParaRPr lang="cs-CZ" sz="3600" b="1" dirty="0">
              <a:solidFill>
                <a:srgbClr val="FF0000"/>
              </a:solidFill>
            </a:endParaRP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5172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/>
              <a:t>ŠVECOVÁ,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978-807-2385-874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Wikipedie</a:t>
            </a:r>
            <a:r>
              <a:rPr lang="cs-CZ" dirty="0"/>
              <a:t>: křemen. </a:t>
            </a:r>
            <a:r>
              <a:rPr lang="cs-CZ" i="1" dirty="0"/>
              <a:t>Wikipedie: křemen</a:t>
            </a:r>
            <a:r>
              <a:rPr lang="cs-CZ" dirty="0"/>
              <a:t> [online]. 2013 [cit. 2013-11-03]. Dostupné z: http://commons.wikimedia.org/wiki/File:2011-06-13-Quartz.jpg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křišťál. </a:t>
            </a:r>
            <a:r>
              <a:rPr lang="cs-CZ" i="1" dirty="0"/>
              <a:t>Wikipedie: křišťál</a:t>
            </a:r>
            <a:r>
              <a:rPr lang="cs-CZ" dirty="0"/>
              <a:t> [online]. 2013 [cit. 2013-11-03]. Dostupné z: http://cs.wikipedia.org/wiki/K%C5%99emen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růženín. </a:t>
            </a:r>
            <a:r>
              <a:rPr lang="cs-CZ" i="1" dirty="0"/>
              <a:t>Wikipedie: růženín</a:t>
            </a:r>
            <a:r>
              <a:rPr lang="cs-CZ" dirty="0"/>
              <a:t> [online]. 2013 [cit. 2013-11-03]. Dostupné z: http://commons.wikimedia.org/wiki/File:Eosphorite-Quartz-35231.jpg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citrín. </a:t>
            </a:r>
            <a:r>
              <a:rPr lang="cs-CZ" i="1" dirty="0"/>
              <a:t>Wikipedie: citrín</a:t>
            </a:r>
            <a:r>
              <a:rPr lang="cs-CZ" dirty="0"/>
              <a:t> [online]. 2013 [cit. 2013-11-04]. Dostupné z: http://cs.wikipedia.org/wiki/Citr%C3%ADn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Wikipedie: ametyst. </a:t>
            </a:r>
            <a:r>
              <a:rPr lang="cs-CZ" i="1" dirty="0"/>
              <a:t>Wikipedie: ametyst</a:t>
            </a:r>
            <a:r>
              <a:rPr lang="cs-CZ" dirty="0"/>
              <a:t> [online]. 2013 [cit. 2013-11-04]. Dostupné z: http://</a:t>
            </a:r>
            <a:r>
              <a:rPr lang="cs-CZ" dirty="0" smtClean="0"/>
              <a:t>cs.wikipedia.org/wiki/Ametyst </a:t>
            </a:r>
          </a:p>
          <a:p>
            <a:pPr marL="0" indent="0">
              <a:buNone/>
            </a:pPr>
            <a:r>
              <a:rPr lang="cs-CZ" dirty="0" smtClean="0"/>
              <a:t>Wikipedie</a:t>
            </a:r>
            <a:r>
              <a:rPr lang="cs-CZ" dirty="0"/>
              <a:t>: chalcedon. </a:t>
            </a:r>
            <a:r>
              <a:rPr lang="cs-CZ" i="1" dirty="0"/>
              <a:t>Wikipedie: chalcedon</a:t>
            </a:r>
            <a:r>
              <a:rPr lang="cs-CZ" dirty="0"/>
              <a:t> [online]. 2013 [cit. 2013-11-04]. Dostupné z: http://cs.wikipedia.org/wiki/Chalcedon </a:t>
            </a:r>
            <a:endParaRPr lang="cs-CZ" dirty="0" smtClean="0"/>
          </a:p>
          <a:p>
            <a:pPr marL="0" indent="0">
              <a:buNone/>
            </a:pPr>
            <a:r>
              <a:rPr lang="nl-NL" dirty="0"/>
              <a:t>Wikipedie: achát. </a:t>
            </a:r>
            <a:r>
              <a:rPr lang="nl-NL" i="1" dirty="0"/>
              <a:t>Wikipedie: achát</a:t>
            </a:r>
            <a:r>
              <a:rPr lang="nl-NL" dirty="0"/>
              <a:t> [online]. 2013 [cit. 2013-11-04]. Dostupné z: http://</a:t>
            </a:r>
            <a:r>
              <a:rPr lang="nl-NL" dirty="0" smtClean="0"/>
              <a:t>cs.wikipedia.org/wiki/Ach%C3%A1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Wikipedie: jaspis. </a:t>
            </a:r>
            <a:r>
              <a:rPr lang="cs-CZ" i="1" dirty="0"/>
              <a:t>Wikipedie: jaspis</a:t>
            </a:r>
            <a:r>
              <a:rPr lang="cs-CZ" dirty="0"/>
              <a:t> [online]. 2013 [cit. 2013-11-04]. Dostupné z: http://</a:t>
            </a:r>
            <a:r>
              <a:rPr lang="cs-CZ" dirty="0" smtClean="0"/>
              <a:t>cs.wikipedia.org/wiki/Jaspis</a:t>
            </a:r>
          </a:p>
          <a:p>
            <a:pPr marL="0" indent="0">
              <a:buNone/>
            </a:pPr>
            <a:r>
              <a:rPr lang="cs-CZ" dirty="0"/>
              <a:t>Wikipedie: onyx. </a:t>
            </a:r>
            <a:r>
              <a:rPr lang="cs-CZ" i="1" dirty="0"/>
              <a:t>Wikipedie: onyx</a:t>
            </a:r>
            <a:r>
              <a:rPr lang="cs-CZ" dirty="0"/>
              <a:t> [online]. 2013 [cit. 2013-11-04]. Dostupné z: http://</a:t>
            </a:r>
            <a:r>
              <a:rPr lang="cs-CZ" dirty="0" smtClean="0"/>
              <a:t>commons.wikimedia.org/wiki/File:Onyx.jpg</a:t>
            </a:r>
          </a:p>
          <a:p>
            <a:pPr marL="0" indent="0">
              <a:buNone/>
            </a:pPr>
            <a:r>
              <a:rPr lang="cs-CZ" dirty="0"/>
              <a:t>Wikipedie: pazourek. </a:t>
            </a:r>
            <a:r>
              <a:rPr lang="cs-CZ" i="1" dirty="0"/>
              <a:t>Wikipedie: pazourek</a:t>
            </a:r>
            <a:r>
              <a:rPr lang="cs-CZ" dirty="0"/>
              <a:t> [online]. 2013 [cit. 2013-11-04]. Dostupné z: http://cs.wikipedia.org/wiki/Pazourek</a:t>
            </a:r>
          </a:p>
        </p:txBody>
      </p:sp>
    </p:spTree>
    <p:extLst>
      <p:ext uri="{BB962C8B-B14F-4D97-AF65-F5344CB8AC3E}">
        <p14:creationId xmlns:p14="http://schemas.microsoft.com/office/powerpoint/2010/main" val="285416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802</TotalTime>
  <Words>484</Words>
  <Application>Microsoft Office PowerPoint</Application>
  <PresentationFormat>Předvádění na obrazovce (4:3)</PresentationFormat>
  <Paragraphs>164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Microsoft Word Document</vt:lpstr>
      <vt:lpstr>Prezentace aplikace PowerPoint</vt:lpstr>
      <vt:lpstr>OXIDY - KŘEMEN (po výkladu si zapiš do sešitu)</vt:lpstr>
      <vt:lpstr>Prezentace aplikace PowerPoint</vt:lpstr>
      <vt:lpstr>křišťál (bezbarvý)</vt:lpstr>
      <vt:lpstr>růženín (růžový) výskyt okolo Kozákova v Českém ráji</vt:lpstr>
      <vt:lpstr>citrín (žlutý) </vt:lpstr>
      <vt:lpstr>záhněda (hnědý) výskyt v ČR - jižní Čechy a Vysočina</vt:lpstr>
      <vt:lpstr>ametyst (fialový) výskyt - okolo Kozákova v Českém ráji </vt:lpstr>
      <vt:lpstr>chalcedon (modrošedý) výskyt - Kozákov,  Nová Paka</vt:lpstr>
      <vt:lpstr>achát výskyt - Nová Paka, Turnov, Kozákov</vt:lpstr>
      <vt:lpstr>jaspis výskyt - Kozákov, Liberec</vt:lpstr>
      <vt:lpstr>onyx(černý)</vt:lpstr>
      <vt:lpstr>pazourek</vt:lpstr>
      <vt:lpstr>POUŽITÍ KŘEMENE:</vt:lpstr>
      <vt:lpstr>DOPLŇ  do pracovního listu /žáci dostanou natištěný pracovní list s nevyplněnou doplňovačkou. Zkontrolují podle řešení v prezentaci. Na tabuli mohou použít program ActivInspire/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26</cp:revision>
  <dcterms:created xsi:type="dcterms:W3CDTF">2013-11-02T17:11:05Z</dcterms:created>
  <dcterms:modified xsi:type="dcterms:W3CDTF">2013-12-02T09:44:45Z</dcterms:modified>
</cp:coreProperties>
</file>