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9" r:id="rId5"/>
    <p:sldId id="260" r:id="rId6"/>
    <p:sldId id="262" r:id="rId7"/>
    <p:sldId id="263" r:id="rId8"/>
    <p:sldId id="264" r:id="rId9"/>
    <p:sldId id="265" r:id="rId10"/>
    <p:sldId id="268" r:id="rId11"/>
    <p:sldId id="266" r:id="rId12"/>
    <p:sldId id="267" r:id="rId13"/>
    <p:sldId id="26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11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D3A63-6CC1-41E2-A4C9-12E0312B8EB7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92261-BC5E-4D58-87BD-0FE830629A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312A9-C0BA-493E-A7E5-321E051D19FD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8C45B-28D5-4806-A652-4B65EE69E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2ACED-DCFA-4E1E-A753-69D896462A52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6D4AF-A134-4429-9EC9-2FDBA3B4F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D764C-8350-4BA0-857C-6344FB519522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3038A-138F-48AA-B0B4-EB9ED3E8B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77FD5-D8AE-4EC4-8D08-10642AA6BCF3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58B57-5ACF-4C58-ABDC-C39261B7F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14114-5B67-4DB2-8D02-B5E94D948BF6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96A14-B181-4F80-877C-2BC2CE9A1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A5267-3680-4B4D-97BA-EEA8C85C94FA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94C81-B2C9-404F-8562-0F7B27CD3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558BF-EA16-4B87-867D-2E5593AA4461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4B9CF-F4DD-4F20-BCF2-DE8403578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CD144-FF39-4010-A183-E1D042F61E58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728B8-C52B-431D-89CE-638903176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A1EF6-97EF-4654-AF92-6BE01B5B8811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9E4EC-C60C-49BE-B37A-B8DBF2AE3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9703C-A14B-43F8-AF80-760C32462BD3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FEE9C-FD02-48C0-BB70-1F488DA4BE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EFB990-A1CC-47FF-AE47-74A5FDE3C1AC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6DFA2F-C602-4C14-816F-E547C009B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86" name="Object 14"/>
          <p:cNvGraphicFramePr>
            <a:graphicFrameLocks noChangeAspect="1"/>
          </p:cNvGraphicFramePr>
          <p:nvPr/>
        </p:nvGraphicFramePr>
        <p:xfrm>
          <a:off x="1176338" y="130175"/>
          <a:ext cx="6767512" cy="6578600"/>
        </p:xfrm>
        <a:graphic>
          <a:graphicData uri="http://schemas.openxmlformats.org/presentationml/2006/ole">
            <p:oleObj spid="_x0000_s3086" name="Dokument" r:id="rId3" imgW="6787548" imgH="6619421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9187"/>
          </a:xfrm>
        </p:spPr>
        <p:txBody>
          <a:bodyPr/>
          <a:lstStyle/>
          <a:p>
            <a:r>
              <a:rPr lang="cs-CZ" sz="9600" b="1" smtClean="0"/>
              <a:t>UHLIČITANY</a:t>
            </a:r>
            <a:r>
              <a:rPr lang="cs-CZ" sz="6000" smtClean="0"/>
              <a:t/>
            </a:r>
            <a:br>
              <a:rPr lang="cs-CZ" sz="6000" smtClean="0"/>
            </a:br>
            <a:r>
              <a:rPr lang="cs-CZ" sz="4000" i="1" smtClean="0"/>
              <a:t>/ po výkladu si zapiš údaje do sešitu/</a:t>
            </a:r>
            <a:r>
              <a:rPr lang="cs-CZ" sz="4000" b="1" u="sng" smtClean="0"/>
              <a:t/>
            </a:r>
            <a:br>
              <a:rPr lang="cs-CZ" sz="4000" b="1" u="sng" smtClean="0"/>
            </a:br>
            <a:endParaRPr lang="cs-CZ" sz="6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r>
              <a:rPr lang="cs-CZ" sz="5400" b="1" smtClean="0"/>
              <a:t>KALCIT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0825" y="1412875"/>
            <a:ext cx="8229600" cy="52292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Chemická značka: </a:t>
            </a:r>
            <a:r>
              <a:rPr lang="cs-CZ" sz="4000" dirty="0" smtClean="0"/>
              <a:t>CaCo</a:t>
            </a:r>
            <a:r>
              <a:rPr lang="cs-CZ" sz="4000" baseline="-25000" dirty="0" smtClean="0"/>
              <a:t>3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Fyzikální vlastnosti: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tvrdost: 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bezbarvý</a:t>
            </a:r>
            <a:r>
              <a:rPr lang="cs-CZ" dirty="0"/>
              <a:t>, bílá, žlutavá, červená, šedá, </a:t>
            </a:r>
            <a:r>
              <a:rPr lang="cs-CZ" dirty="0" smtClean="0"/>
              <a:t>hnědá, černá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štěpný </a:t>
            </a:r>
            <a:r>
              <a:rPr lang="cs-CZ" dirty="0"/>
              <a:t>podle </a:t>
            </a:r>
            <a:r>
              <a:rPr lang="cs-CZ" dirty="0" smtClean="0"/>
              <a:t>klence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Chemické vlastnosti: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rozpustný </a:t>
            </a:r>
            <a:r>
              <a:rPr lang="cs-CZ" dirty="0"/>
              <a:t>v kyselých vodách( podílí se na vzniku krápníků) i </a:t>
            </a:r>
            <a:r>
              <a:rPr lang="cs-CZ" dirty="0" smtClean="0"/>
              <a:t>kyselinách - </a:t>
            </a:r>
            <a:r>
              <a:rPr lang="cs-CZ" dirty="0" err="1" smtClean="0"/>
              <a:t>HCl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z="4400" b="1" smtClean="0"/>
              <a:t>Vznik kalcitu:</a:t>
            </a:r>
          </a:p>
          <a:p>
            <a:pPr marL="0" indent="0">
              <a:buFont typeface="Courier New" pitchFamily="49" charset="0"/>
              <a:buChar char="o"/>
            </a:pPr>
            <a:r>
              <a:rPr lang="cs-CZ" smtClean="0"/>
              <a:t>  krystalizací z magmatu a hydrotermálních roztoků,</a:t>
            </a:r>
          </a:p>
          <a:p>
            <a:pPr marL="0" indent="0">
              <a:buFont typeface="Courier New" pitchFamily="49" charset="0"/>
              <a:buChar char="o"/>
            </a:pPr>
            <a:r>
              <a:rPr lang="cs-CZ" smtClean="0"/>
              <a:t>  činností organizmů</a:t>
            </a:r>
          </a:p>
          <a:p>
            <a:pPr marL="0" indent="0">
              <a:buFont typeface="Courier New" pitchFamily="49" charset="0"/>
              <a:buChar char="o"/>
            </a:pPr>
            <a:r>
              <a:rPr lang="cs-CZ" smtClean="0"/>
              <a:t>  chemickou cestou rozpuštěním a následným    vysrážením z horké i chladné vody.</a:t>
            </a:r>
          </a:p>
          <a:p>
            <a:pPr marL="0" indent="0"/>
            <a:r>
              <a:rPr lang="cs-CZ" smtClean="0"/>
              <a:t>horninotvorný minerál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(součást vápenců, mramorů)</a:t>
            </a:r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Kalcit - klenec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84313"/>
            <a:ext cx="5646737" cy="455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b="1" smtClean="0"/>
              <a:t>Použití kalcitu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9144000" cy="5516562"/>
          </a:xfrm>
        </p:spPr>
        <p:txBody>
          <a:bodyPr>
            <a:noAutofit/>
          </a:bodyPr>
          <a:lstStyle/>
          <a:p>
            <a:r>
              <a:rPr lang="cs-CZ" smtClean="0"/>
              <a:t>výroba vápna z vápence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(hornina tvořena kalcitem a příměsemi)</a:t>
            </a:r>
          </a:p>
          <a:p>
            <a:r>
              <a:rPr lang="cs-CZ" smtClean="0"/>
              <a:t>výroba cementu</a:t>
            </a:r>
          </a:p>
          <a:p>
            <a:r>
              <a:rPr lang="cs-CZ" smtClean="0"/>
              <a:t>sochy, obklady, ozdobné předměty </a:t>
            </a:r>
          </a:p>
          <a:p>
            <a:pPr>
              <a:buFont typeface="Arial" charset="0"/>
              <a:buNone/>
            </a:pPr>
            <a:r>
              <a:rPr lang="cs-CZ" smtClean="0"/>
              <a:t>    z mramoru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(hornina tvořena kalcitem a příměsemi) </a:t>
            </a:r>
          </a:p>
          <a:p>
            <a:r>
              <a:rPr lang="cs-CZ" smtClean="0"/>
              <a:t>ve sklářství se používá k homogenizaci skla</a:t>
            </a:r>
            <a:r>
              <a:rPr lang="cs-CZ" smtClean="0">
                <a:latin typeface="Arial" charset="0"/>
              </a:rPr>
              <a:t> </a:t>
            </a:r>
            <a:r>
              <a:rPr lang="cs-CZ" b="1" smtClean="0"/>
              <a:t>(homogenizace</a:t>
            </a:r>
            <a:r>
              <a:rPr lang="cs-CZ" smtClean="0"/>
              <a:t> je proces, při kterém se díky promíchání stane z původní směsi stejnorodá látka)</a:t>
            </a:r>
          </a:p>
          <a:p>
            <a:r>
              <a:rPr lang="cs-CZ" smtClean="0"/>
              <a:t>v cukrovarnictví na bělení cukru</a:t>
            </a:r>
          </a:p>
          <a:p>
            <a:pPr>
              <a:buFont typeface="Arial" charset="0"/>
              <a:buNone/>
            </a:pPr>
            <a:endParaRPr lang="cs-CZ" sz="2800" b="1" smtClean="0"/>
          </a:p>
          <a:p>
            <a:pPr>
              <a:buFont typeface="Arial" charset="0"/>
              <a:buNone/>
            </a:pPr>
            <a:r>
              <a:rPr lang="cs-CZ" sz="2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Výskyt kalcitu: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 vápencích, mramorech,    travertinech(hornina usazená)</a:t>
            </a:r>
          </a:p>
          <a:p>
            <a:r>
              <a:rPr lang="cs-CZ" smtClean="0"/>
              <a:t>Český kras, Moravský kras, </a:t>
            </a:r>
          </a:p>
          <a:p>
            <a:r>
              <a:rPr lang="cs-CZ" smtClean="0"/>
              <a:t>v Evropě  Alpy (Dolomity), Karpaty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/>
              <a:t>SIDERIT(ocelek)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chemická značka</a:t>
            </a:r>
            <a:r>
              <a:rPr lang="cs-CZ" dirty="0" smtClean="0"/>
              <a:t>: FeCo</a:t>
            </a:r>
            <a:r>
              <a:rPr lang="cs-CZ" baseline="-25000" dirty="0" smtClean="0"/>
              <a:t>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</a:t>
            </a:r>
            <a:r>
              <a:rPr lang="cs-CZ" b="1" dirty="0" smtClean="0"/>
              <a:t>důležitá železná ruda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v</a:t>
            </a:r>
            <a:r>
              <a:rPr lang="cs-CZ" b="1" dirty="0" smtClean="0"/>
              <a:t>ýskyt: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cs-CZ" dirty="0" smtClean="0"/>
              <a:t>ČR - </a:t>
            </a:r>
            <a:r>
              <a:rPr lang="cs-CZ" dirty="0"/>
              <a:t>Příbram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cs-CZ" dirty="0" smtClean="0"/>
              <a:t>Slovensko - Rudňany, Dobšiná</a:t>
            </a:r>
            <a:endParaRPr lang="cs-CZ" dirty="0"/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cs-CZ" dirty="0"/>
              <a:t>Rusko – </a:t>
            </a:r>
            <a:r>
              <a:rPr lang="cs-CZ" dirty="0" smtClean="0"/>
              <a:t>Ural</a:t>
            </a:r>
            <a:endParaRPr lang="cs-CZ" dirty="0"/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endParaRPr lang="cs-CZ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2963" y="3500438"/>
            <a:ext cx="2933700" cy="295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/>
          <a:lstStyle/>
          <a:p>
            <a:r>
              <a:rPr lang="cs-CZ" b="1" smtClean="0"/>
              <a:t>DOLOMIT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b="1" smtClean="0"/>
              <a:t>Chemická značka: </a:t>
            </a:r>
            <a:r>
              <a:rPr lang="cs-CZ" sz="3000" smtClean="0"/>
              <a:t>Ca Mg(CO</a:t>
            </a:r>
            <a:r>
              <a:rPr lang="cs-CZ" sz="3000" baseline="-25000" smtClean="0"/>
              <a:t>3</a:t>
            </a:r>
            <a:r>
              <a:rPr lang="cs-CZ" sz="3000" smtClean="0"/>
              <a:t>)</a:t>
            </a:r>
            <a:r>
              <a:rPr lang="cs-CZ" sz="3000" baseline="-25000" smtClean="0"/>
              <a:t>2</a:t>
            </a:r>
          </a:p>
          <a:p>
            <a:pPr>
              <a:lnSpc>
                <a:spcPct val="90000"/>
              </a:lnSpc>
            </a:pPr>
            <a:r>
              <a:rPr lang="cs-CZ" sz="3000" b="1" smtClean="0"/>
              <a:t>Chemické vlastnosti: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      s HCl reaguje až po zahřátí</a:t>
            </a:r>
          </a:p>
          <a:p>
            <a:pPr>
              <a:lnSpc>
                <a:spcPct val="90000"/>
              </a:lnSpc>
            </a:pPr>
            <a:r>
              <a:rPr lang="cs-CZ" sz="3000" b="1" smtClean="0"/>
              <a:t>Součást horniny dolomitu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b="1" smtClean="0"/>
              <a:t>Použití: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výroba speciálních druhů cementu ve stavebnictví, hnojivo, výroba ohnivzdorných materiálů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b="1" smtClean="0"/>
              <a:t>Výskyt: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smtClean="0"/>
              <a:t> Bozkovské jeskyně u Železného Brodu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smtClean="0"/>
              <a:t> Karlštej</a:t>
            </a:r>
            <a:r>
              <a:rPr lang="cs-CZ" sz="3000" smtClean="0">
                <a:latin typeface="Arial" charset="0"/>
              </a:rPr>
              <a:t>n</a:t>
            </a:r>
            <a:r>
              <a:rPr lang="cs-CZ" sz="3000" smtClean="0"/>
              <a:t>sko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smtClean="0"/>
              <a:t> Dolomity Itálie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3375"/>
            <a:ext cx="8229600" cy="7921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z="4900" b="1" dirty="0" smtClean="0"/>
              <a:t>MAGNEZIT</a:t>
            </a:r>
            <a:r>
              <a:rPr lang="cs-CZ" altLang="cs-CZ" dirty="0"/>
              <a:t/>
            </a:r>
            <a:br>
              <a:rPr lang="cs-CZ" alt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altLang="cs-CZ" b="1" dirty="0" smtClean="0"/>
              <a:t>Chemická značka:</a:t>
            </a:r>
            <a:r>
              <a:rPr lang="cs-CZ" altLang="cs-CZ" dirty="0"/>
              <a:t> </a:t>
            </a:r>
            <a:r>
              <a:rPr lang="cs-CZ" altLang="cs-CZ" dirty="0" smtClean="0"/>
              <a:t>MgCO</a:t>
            </a:r>
            <a:r>
              <a:rPr lang="cs-CZ" altLang="cs-CZ" baseline="-25000" dirty="0" smtClean="0"/>
              <a:t>3</a:t>
            </a:r>
            <a:r>
              <a:rPr lang="cs-CZ" altLang="cs-CZ" dirty="0" smtClean="0"/>
              <a:t> </a:t>
            </a:r>
            <a:endParaRPr lang="cs-CZ" alt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altLang="cs-CZ" b="1" dirty="0"/>
              <a:t>Použití</a:t>
            </a:r>
            <a:r>
              <a:rPr lang="cs-CZ" altLang="cs-CZ" b="1" dirty="0" smtClean="0"/>
              <a:t>: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dirty="0" smtClean="0"/>
              <a:t> </a:t>
            </a:r>
            <a:r>
              <a:rPr lang="cs-CZ" altLang="cs-CZ" dirty="0"/>
              <a:t>výroba žáruvzdorných cihel (</a:t>
            </a:r>
            <a:r>
              <a:rPr lang="cs-CZ" altLang="cs-CZ" dirty="0" smtClean="0"/>
              <a:t>odolávají </a:t>
            </a:r>
            <a:r>
              <a:rPr lang="cs-CZ" altLang="cs-CZ" dirty="0"/>
              <a:t>teplotám až 1800 °C</a:t>
            </a:r>
            <a:r>
              <a:rPr lang="cs-CZ" altLang="cs-CZ" dirty="0" smtClean="0"/>
              <a:t>)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dirty="0" smtClean="0"/>
              <a:t> </a:t>
            </a:r>
            <a:r>
              <a:rPr lang="cs-CZ" altLang="cs-CZ" dirty="0"/>
              <a:t>přidává se do průmyslových </a:t>
            </a:r>
            <a:r>
              <a:rPr lang="cs-CZ" altLang="cs-CZ" dirty="0" smtClean="0"/>
              <a:t>hnojiv (dodává do půdy hořčík)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dirty="0" smtClean="0"/>
              <a:t> </a:t>
            </a:r>
            <a:r>
              <a:rPr lang="cs-CZ" altLang="cs-CZ" dirty="0"/>
              <a:t>používá ve </a:t>
            </a:r>
            <a:r>
              <a:rPr lang="cs-CZ" altLang="cs-CZ" dirty="0" smtClean="0"/>
              <a:t>sportu (gymnasté, vzpěrači si práškem z magnezitu pokrývají ruce) </a:t>
            </a:r>
            <a:endParaRPr lang="cs-CZ" alt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230188" y="333375"/>
            <a:ext cx="8913812" cy="2159000"/>
          </a:xfrm>
        </p:spPr>
        <p:txBody>
          <a:bodyPr/>
          <a:lstStyle/>
          <a:p>
            <a:pPr algn="l"/>
            <a:r>
              <a:rPr lang="cs-CZ" sz="4800" b="1" smtClean="0"/>
              <a:t>Opakovací otázky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i="1" smtClean="0"/>
              <a:t>(žáci zapíší odpovědi do pracovního sešitu, na tabuli mohou použít program ActivInspire)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349500"/>
            <a:ext cx="9036050" cy="45085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1. Který nerost je h</a:t>
            </a:r>
            <a:r>
              <a:rPr lang="cs-CZ" altLang="cs-CZ" b="1" dirty="0" smtClean="0"/>
              <a:t>lavní </a:t>
            </a:r>
            <a:r>
              <a:rPr lang="cs-CZ" altLang="cs-CZ" b="1" dirty="0"/>
              <a:t>složkou hornin vápence a </a:t>
            </a:r>
            <a:r>
              <a:rPr lang="cs-CZ" altLang="cs-CZ" b="1" dirty="0" smtClean="0"/>
              <a:t>mramoru?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b="1" dirty="0" smtClean="0"/>
              <a:t>2. Který nerost se používá </a:t>
            </a:r>
            <a:r>
              <a:rPr lang="cs-CZ" altLang="cs-CZ" b="1" dirty="0"/>
              <a:t>se na výrobu žáruvzdorných </a:t>
            </a:r>
            <a:r>
              <a:rPr lang="cs-CZ" altLang="cs-CZ" b="1" dirty="0" smtClean="0"/>
              <a:t>cihel?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b="1" dirty="0" smtClean="0"/>
              <a:t>3. Který uhličitan je významnou železnou rudou, těženou ve Slovenském </a:t>
            </a:r>
            <a:r>
              <a:rPr lang="cs-CZ" altLang="cs-CZ" b="1" dirty="0" err="1" smtClean="0"/>
              <a:t>rudohoří</a:t>
            </a:r>
            <a:r>
              <a:rPr lang="cs-CZ" altLang="cs-CZ" b="1" dirty="0" smtClean="0"/>
              <a:t>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b="1" dirty="0" smtClean="0"/>
              <a:t>4. Které nerosty reagují s </a:t>
            </a:r>
            <a:r>
              <a:rPr lang="cs-CZ" altLang="cs-CZ" b="1" dirty="0" err="1" smtClean="0"/>
              <a:t>HCl</a:t>
            </a:r>
            <a:r>
              <a:rPr lang="cs-CZ" altLang="cs-CZ" b="1" dirty="0" smtClean="0"/>
              <a:t> a jak?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altLang="cs-CZ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alt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1. kalcit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2. dolomit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3. siderit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4. kalcit reaguje za studena,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dolomit reaguje až po zahřátí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učebnice</a:t>
            </a:r>
            <a:r>
              <a:rPr lang="cs-CZ" b="1" dirty="0"/>
              <a:t>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</a:t>
            </a:r>
            <a:r>
              <a:rPr lang="cs-CZ" dirty="0" smtClean="0"/>
              <a:t>978-807-2385-874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  <a:endParaRPr lang="cs-CZ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de-DE" dirty="0" err="1"/>
              <a:t>Wikipedie</a:t>
            </a:r>
            <a:r>
              <a:rPr lang="de-DE" dirty="0"/>
              <a:t>: </a:t>
            </a:r>
            <a:r>
              <a:rPr lang="de-DE" dirty="0" err="1"/>
              <a:t>kalcit</a:t>
            </a:r>
            <a:r>
              <a:rPr lang="de-DE" dirty="0"/>
              <a:t>. </a:t>
            </a:r>
            <a:r>
              <a:rPr lang="de-DE" i="1" dirty="0" err="1"/>
              <a:t>Wikipedie</a:t>
            </a:r>
            <a:r>
              <a:rPr lang="de-DE" i="1" dirty="0"/>
              <a:t>: </a:t>
            </a:r>
            <a:r>
              <a:rPr lang="de-DE" i="1" dirty="0" err="1"/>
              <a:t>kalcit</a:t>
            </a:r>
            <a:r>
              <a:rPr lang="de-DE" dirty="0"/>
              <a:t> [online]. 2013 [</a:t>
            </a:r>
            <a:r>
              <a:rPr lang="de-DE" dirty="0" err="1"/>
              <a:t>cit</a:t>
            </a:r>
            <a:r>
              <a:rPr lang="de-DE" dirty="0"/>
              <a:t>. 2013-11-13]. </a:t>
            </a:r>
            <a:r>
              <a:rPr lang="de-DE" dirty="0" err="1"/>
              <a:t>Dostupné</a:t>
            </a:r>
            <a:r>
              <a:rPr lang="de-DE" dirty="0"/>
              <a:t> z: http://</a:t>
            </a:r>
            <a:r>
              <a:rPr lang="de-DE" dirty="0" smtClean="0"/>
              <a:t>cs.wikipedia.org/wiki/Kalcit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Wikipedie: siderit. </a:t>
            </a:r>
            <a:r>
              <a:rPr lang="cs-CZ" i="1" dirty="0"/>
              <a:t>Wikipedie: siderit</a:t>
            </a:r>
            <a:r>
              <a:rPr lang="cs-CZ" dirty="0"/>
              <a:t> [online]. 2013 [cit. 2013-11-13]. Dostupné z: http://cs.wikipedia.org/wiki/Soubor:SideriteBresil2.jpg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258</TotalTime>
  <Words>338</Words>
  <Application>Microsoft Office PowerPoint</Application>
  <PresentationFormat>On-screen Show (4:3)</PresentationFormat>
  <Paragraphs>70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Calibri</vt:lpstr>
      <vt:lpstr>Arial</vt:lpstr>
      <vt:lpstr>Courier New</vt:lpstr>
      <vt:lpstr>Wingdings</vt:lpstr>
      <vt:lpstr>dum</vt:lpstr>
      <vt:lpstr>Dokument</vt:lpstr>
      <vt:lpstr>Snímek 1</vt:lpstr>
      <vt:lpstr>UHLIČITANY / po výkladu si zapiš údaje do sešitu/ </vt:lpstr>
      <vt:lpstr>KALCIT</vt:lpstr>
      <vt:lpstr>Snímek 4</vt:lpstr>
      <vt:lpstr>Kalcit - klenec</vt:lpstr>
      <vt:lpstr>Použití kalcitu</vt:lpstr>
      <vt:lpstr>Výskyt kalcitu:</vt:lpstr>
      <vt:lpstr>SIDERIT(ocelek)</vt:lpstr>
      <vt:lpstr>DOLOMIT</vt:lpstr>
      <vt:lpstr>MAGNEZIT </vt:lpstr>
      <vt:lpstr>Opakovací otázky (žáci zapíší odpovědi do pracovního sešitu, na tabuli mohou použít program ActivInspire)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21</cp:revision>
  <dcterms:created xsi:type="dcterms:W3CDTF">2013-11-13T12:19:02Z</dcterms:created>
  <dcterms:modified xsi:type="dcterms:W3CDTF">2013-12-11T15:21:35Z</dcterms:modified>
</cp:coreProperties>
</file>