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9" r:id="rId5"/>
    <p:sldId id="260" r:id="rId6"/>
    <p:sldId id="261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713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66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1844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602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243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9002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26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467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639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618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08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31740-A30D-4F83-A1C2-8CDBD9DA10BD}" type="datetimeFigureOut">
              <a:rPr lang="cs-CZ" smtClean="0"/>
              <a:t>11. 12. 2013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77296-8354-4BAE-9A7C-513D607EE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740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3172987"/>
              </p:ext>
            </p:extLst>
          </p:nvPr>
        </p:nvGraphicFramePr>
        <p:xfrm>
          <a:off x="1616075" y="122238"/>
          <a:ext cx="5851525" cy="662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Dokument" r:id="rId4" imgW="5902889" imgH="6698747" progId="Word.Document.12">
                  <p:embed/>
                </p:oleObj>
              </mc:Choice>
              <mc:Fallback>
                <p:oleObj name="Dokument" r:id="rId4" imgW="5902889" imgH="669874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6075" y="122238"/>
                        <a:ext cx="5851525" cy="662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506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988840"/>
          </a:xfrm>
        </p:spPr>
        <p:txBody>
          <a:bodyPr>
            <a:normAutofit fontScale="90000"/>
          </a:bodyPr>
          <a:lstStyle/>
          <a:p>
            <a:r>
              <a:rPr lang="cs-CZ" sz="6700" b="1" dirty="0" smtClean="0"/>
              <a:t>FOSFOREČNANY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(</a:t>
            </a:r>
            <a:r>
              <a:rPr lang="cs-CZ" i="1" dirty="0"/>
              <a:t>po výkladu si zapiš do sešitu)</a:t>
            </a:r>
            <a:r>
              <a:rPr lang="cs-CZ" i="1" dirty="0" smtClean="0"/>
              <a:t/>
            </a:r>
            <a:br>
              <a:rPr lang="cs-CZ" i="1" dirty="0" smtClean="0"/>
            </a:b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357192"/>
          </a:xfrm>
        </p:spPr>
        <p:txBody>
          <a:bodyPr>
            <a:normAutofit/>
          </a:bodyPr>
          <a:lstStyle/>
          <a:p>
            <a:pPr>
              <a:spcAft>
                <a:spcPct val="0"/>
              </a:spcAft>
            </a:pPr>
            <a:r>
              <a:rPr lang="cs-CZ" altLang="cs-CZ" sz="4400" dirty="0" smtClean="0"/>
              <a:t>jsou převážně </a:t>
            </a:r>
            <a:r>
              <a:rPr lang="cs-CZ" altLang="cs-CZ" sz="4400" b="1" dirty="0"/>
              <a:t>magmatického původu</a:t>
            </a:r>
          </a:p>
          <a:p>
            <a:pPr>
              <a:spcAft>
                <a:spcPct val="0"/>
              </a:spcAft>
              <a:buFont typeface="Times New Roman" pitchFamily="18" charset="0"/>
              <a:buChar char="•"/>
            </a:pPr>
            <a:r>
              <a:rPr lang="cs-CZ" altLang="cs-CZ" sz="4400" b="1" dirty="0" smtClean="0"/>
              <a:t>zvětráváním</a:t>
            </a:r>
            <a:r>
              <a:rPr lang="cs-CZ" altLang="cs-CZ" sz="4400" dirty="0" smtClean="0"/>
              <a:t>  fosforečnanů se </a:t>
            </a:r>
            <a:r>
              <a:rPr lang="cs-CZ" altLang="cs-CZ" sz="4400" dirty="0"/>
              <a:t>do půdy uvolňuje </a:t>
            </a:r>
            <a:r>
              <a:rPr lang="cs-CZ" altLang="cs-CZ" sz="4400" b="1" dirty="0" smtClean="0"/>
              <a:t>biogenní prvek </a:t>
            </a:r>
          </a:p>
          <a:p>
            <a:pPr marL="0" indent="0">
              <a:spcAft>
                <a:spcPct val="0"/>
              </a:spcAft>
              <a:buNone/>
            </a:pPr>
            <a:r>
              <a:rPr lang="cs-CZ" altLang="cs-CZ" sz="4400" b="1" dirty="0"/>
              <a:t> </a:t>
            </a:r>
            <a:r>
              <a:rPr lang="cs-CZ" altLang="cs-CZ" sz="4400" b="1" dirty="0" smtClean="0"/>
              <a:t> ( </a:t>
            </a:r>
            <a:r>
              <a:rPr lang="cs-CZ" altLang="cs-CZ" sz="4400" b="1" dirty="0"/>
              <a:t>nezbytný pro </a:t>
            </a:r>
            <a:r>
              <a:rPr lang="cs-CZ" altLang="cs-CZ" sz="4400" b="1" dirty="0" smtClean="0"/>
              <a:t>život- fosfor), </a:t>
            </a:r>
            <a:r>
              <a:rPr lang="cs-CZ" altLang="cs-CZ" sz="4400" dirty="0" smtClean="0"/>
              <a:t>který</a:t>
            </a:r>
            <a:endParaRPr lang="cs-CZ" altLang="cs-CZ" sz="4400" dirty="0"/>
          </a:p>
          <a:p>
            <a:pPr marL="0" indent="0">
              <a:spcAft>
                <a:spcPct val="0"/>
              </a:spcAft>
              <a:buNone/>
            </a:pPr>
            <a:r>
              <a:rPr lang="cs-CZ" altLang="cs-CZ" sz="4400" dirty="0"/>
              <a:t> </a:t>
            </a:r>
            <a:r>
              <a:rPr lang="cs-CZ" altLang="cs-CZ" sz="4400" dirty="0" smtClean="0"/>
              <a:t>  se dostává potravou </a:t>
            </a:r>
            <a:r>
              <a:rPr lang="cs-CZ" altLang="cs-CZ" sz="4400" dirty="0"/>
              <a:t>do koster, </a:t>
            </a:r>
            <a:r>
              <a:rPr lang="cs-CZ" altLang="cs-CZ" sz="4400" dirty="0" smtClean="0"/>
              <a:t>zubů                                          </a:t>
            </a:r>
          </a:p>
          <a:p>
            <a:pPr marL="0" indent="0">
              <a:spcAft>
                <a:spcPct val="0"/>
              </a:spcAft>
              <a:buNone/>
            </a:pPr>
            <a:r>
              <a:rPr lang="cs-CZ" altLang="cs-CZ" sz="4400" dirty="0"/>
              <a:t> </a:t>
            </a:r>
            <a:r>
              <a:rPr lang="cs-CZ" altLang="cs-CZ" sz="4400" dirty="0" smtClean="0"/>
              <a:t>  obratlovců</a:t>
            </a:r>
            <a:endParaRPr lang="cs-CZ" altLang="cs-CZ" sz="4400" dirty="0"/>
          </a:p>
          <a:p>
            <a:pPr marL="0" indent="0">
              <a:spcAft>
                <a:spcPct val="0"/>
              </a:spcAft>
              <a:buNone/>
            </a:pPr>
            <a:endParaRPr lang="cs-CZ" altLang="cs-CZ" sz="4000" dirty="0"/>
          </a:p>
          <a:p>
            <a:pPr>
              <a:spcAft>
                <a:spcPct val="0"/>
              </a:spcAft>
              <a:buFont typeface="Times New Roman" pitchFamily="18" charset="0"/>
              <a:buChar char="•"/>
            </a:pPr>
            <a:endParaRPr lang="cs-CZ" altLang="cs-CZ" sz="4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608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b="1" dirty="0" smtClean="0"/>
              <a:t>Apatit</a:t>
            </a:r>
          </a:p>
          <a:p>
            <a:pPr marL="0" indent="0">
              <a:buNone/>
            </a:pPr>
            <a:r>
              <a:rPr lang="cs-CZ" b="1" dirty="0" smtClean="0"/>
              <a:t>Chemická značka: </a:t>
            </a:r>
            <a:r>
              <a:rPr lang="cs-CZ" dirty="0" smtClean="0"/>
              <a:t>Ca</a:t>
            </a:r>
            <a:r>
              <a:rPr lang="cs-CZ" baseline="-25000" dirty="0" smtClean="0"/>
              <a:t>3</a:t>
            </a:r>
            <a:r>
              <a:rPr lang="cs-CZ" dirty="0" smtClean="0"/>
              <a:t>(PO</a:t>
            </a:r>
            <a:r>
              <a:rPr lang="cs-CZ" baseline="-25000" dirty="0" smtClean="0"/>
              <a:t>4</a:t>
            </a:r>
            <a:r>
              <a:rPr lang="cs-CZ" dirty="0" smtClean="0"/>
              <a:t>)</a:t>
            </a:r>
            <a:r>
              <a:rPr lang="cs-CZ" baseline="-25000" dirty="0" smtClean="0"/>
              <a:t>2</a:t>
            </a:r>
          </a:p>
          <a:p>
            <a:pPr marL="0" indent="0">
              <a:buNone/>
            </a:pPr>
            <a:r>
              <a:rPr lang="cs-CZ" b="1" dirty="0" smtClean="0"/>
              <a:t>Fyzikální vlastnosti:</a:t>
            </a:r>
          </a:p>
          <a:p>
            <a:pPr marL="0" indent="0">
              <a:buNone/>
            </a:pPr>
            <a:r>
              <a:rPr lang="cs-CZ" dirty="0" smtClean="0"/>
              <a:t>Tvrdost:5</a:t>
            </a:r>
          </a:p>
          <a:p>
            <a:pPr marL="0" indent="0">
              <a:buNone/>
            </a:pPr>
            <a:r>
              <a:rPr lang="cs-CZ" dirty="0" smtClean="0"/>
              <a:t>Barva: nazelenalá, nafialovělá</a:t>
            </a:r>
          </a:p>
          <a:p>
            <a:pPr marL="0" indent="0">
              <a:buNone/>
            </a:pPr>
            <a:r>
              <a:rPr lang="cs-CZ" b="1" dirty="0" smtClean="0"/>
              <a:t>Použití: </a:t>
            </a:r>
            <a:r>
              <a:rPr lang="cs-CZ" dirty="0" smtClean="0"/>
              <a:t>výroba </a:t>
            </a:r>
            <a:r>
              <a:rPr lang="cs-CZ" dirty="0"/>
              <a:t>fosforu </a:t>
            </a:r>
            <a:r>
              <a:rPr lang="cs-CZ" dirty="0" smtClean="0"/>
              <a:t>(surovina </a:t>
            </a:r>
            <a:r>
              <a:rPr lang="cs-CZ" dirty="0"/>
              <a:t>pro výrobu umělých </a:t>
            </a:r>
            <a:r>
              <a:rPr lang="cs-CZ" dirty="0" smtClean="0"/>
              <a:t>hnojiv), </a:t>
            </a:r>
            <a:r>
              <a:rPr lang="cs-CZ" dirty="0"/>
              <a:t>kyseliny </a:t>
            </a:r>
            <a:r>
              <a:rPr lang="cs-CZ" dirty="0" smtClean="0"/>
              <a:t>fosforečné(používá se </a:t>
            </a:r>
            <a:r>
              <a:rPr lang="cs-CZ" dirty="0"/>
              <a:t>při zpracování </a:t>
            </a:r>
            <a:r>
              <a:rPr lang="cs-CZ" dirty="0" smtClean="0"/>
              <a:t>ropy, při </a:t>
            </a:r>
            <a:r>
              <a:rPr lang="cs-CZ" dirty="0"/>
              <a:t>úpravě </a:t>
            </a:r>
            <a:r>
              <a:rPr lang="cs-CZ" dirty="0" smtClean="0"/>
              <a:t>kovů, při </a:t>
            </a:r>
            <a:r>
              <a:rPr lang="cs-CZ" dirty="0"/>
              <a:t>výrobě nealkoholických nápojů /</a:t>
            </a:r>
            <a:r>
              <a:rPr lang="cs-CZ" dirty="0" smtClean="0"/>
              <a:t>Coca-Cola/, výrobě </a:t>
            </a:r>
            <a:r>
              <a:rPr lang="cs-CZ" dirty="0"/>
              <a:t>zubních </a:t>
            </a:r>
            <a:r>
              <a:rPr lang="cs-CZ" dirty="0" smtClean="0"/>
              <a:t>tmelů)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Vyskytuje se </a:t>
            </a:r>
            <a:r>
              <a:rPr lang="cs-CZ" dirty="0"/>
              <a:t>v kostech a </a:t>
            </a:r>
            <a:r>
              <a:rPr lang="cs-CZ" dirty="0" smtClean="0"/>
              <a:t>zubech  </a:t>
            </a:r>
            <a:r>
              <a:rPr lang="cs-CZ" dirty="0"/>
              <a:t>obratlovců včetně člověka.</a:t>
            </a:r>
          </a:p>
          <a:p>
            <a:pPr marL="0" indent="0">
              <a:buNone/>
            </a:pPr>
            <a:endParaRPr lang="cs-CZ" b="1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8640"/>
            <a:ext cx="209760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215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TYRKYS </a:t>
            </a:r>
            <a:r>
              <a:rPr lang="cs-CZ" dirty="0" smtClean="0"/>
              <a:t>- kámen štěstí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877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Polodrahokam</a:t>
            </a:r>
          </a:p>
          <a:p>
            <a:pPr marL="0" indent="0">
              <a:buNone/>
            </a:pPr>
            <a:r>
              <a:rPr lang="cs-CZ" b="1" dirty="0" smtClean="0"/>
              <a:t>Výskyt: </a:t>
            </a:r>
            <a:r>
              <a:rPr lang="cs-CZ" dirty="0" smtClean="0"/>
              <a:t>Sinajském </a:t>
            </a:r>
            <a:r>
              <a:rPr lang="cs-CZ" dirty="0"/>
              <a:t>poloostrově, Novém Mexiku, Arizoně a </a:t>
            </a:r>
            <a:r>
              <a:rPr lang="cs-CZ" dirty="0" smtClean="0"/>
              <a:t>Nevadě</a:t>
            </a:r>
          </a:p>
          <a:p>
            <a:pPr marL="0" indent="0">
              <a:buNone/>
            </a:pPr>
            <a:r>
              <a:rPr lang="cs-CZ" b="1" dirty="0" smtClean="0"/>
              <a:t>Těžba: </a:t>
            </a:r>
            <a:r>
              <a:rPr lang="cs-CZ" dirty="0" smtClean="0"/>
              <a:t>Mexiko</a:t>
            </a:r>
          </a:p>
          <a:p>
            <a:pPr marL="0" indent="0">
              <a:buNone/>
            </a:pPr>
            <a:r>
              <a:rPr lang="cs-CZ" altLang="cs-CZ" b="1" dirty="0" smtClean="0"/>
              <a:t>Použití</a:t>
            </a:r>
            <a:r>
              <a:rPr lang="cs-CZ" altLang="cs-CZ" b="1" dirty="0"/>
              <a:t>: </a:t>
            </a:r>
            <a:r>
              <a:rPr lang="cs-CZ" altLang="cs-CZ" dirty="0"/>
              <a:t>drahý kámen, podle </a:t>
            </a:r>
            <a:r>
              <a:rPr lang="cs-CZ" altLang="cs-CZ" dirty="0" err="1"/>
              <a:t>litoterapie</a:t>
            </a:r>
            <a:r>
              <a:rPr lang="cs-CZ" altLang="cs-CZ" dirty="0"/>
              <a:t> (léčba drahými kameny) posiluje zrak</a:t>
            </a:r>
            <a:r>
              <a:rPr lang="cs-CZ" altLang="cs-CZ" dirty="0" smtClean="0"/>
              <a:t>,</a:t>
            </a:r>
          </a:p>
          <a:p>
            <a:pPr marL="0" indent="0">
              <a:buNone/>
            </a:pPr>
            <a:r>
              <a:rPr lang="cs-CZ" altLang="cs-CZ" dirty="0" smtClean="0"/>
              <a:t>snižuje </a:t>
            </a:r>
            <a:r>
              <a:rPr lang="cs-CZ" altLang="cs-CZ" dirty="0"/>
              <a:t>horečku, </a:t>
            </a:r>
            <a:r>
              <a:rPr lang="cs-CZ" altLang="cs-CZ" dirty="0" smtClean="0"/>
              <a:t>předchází migrénám,</a:t>
            </a:r>
          </a:p>
          <a:p>
            <a:pPr marL="0" indent="0">
              <a:buNone/>
            </a:pPr>
            <a:r>
              <a:rPr lang="cs-CZ" altLang="cs-CZ" dirty="0" smtClean="0"/>
              <a:t>posiluje imunitní systém,</a:t>
            </a:r>
          </a:p>
          <a:p>
            <a:pPr marL="0" indent="0">
              <a:buNone/>
            </a:pPr>
            <a:r>
              <a:rPr lang="cs-CZ" altLang="cs-CZ" dirty="0"/>
              <a:t>j</a:t>
            </a:r>
            <a:r>
              <a:rPr lang="cs-CZ" altLang="cs-CZ" dirty="0" smtClean="0"/>
              <a:t>e měsíčním kamenem vodnářů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77072"/>
            <a:ext cx="23622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890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/>
              <a:t>Některé polodrahokamy</a:t>
            </a:r>
            <a:r>
              <a:rPr lang="cs-CZ" dirty="0"/>
              <a:t>: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08720"/>
            <a:ext cx="8686800" cy="5949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Tyrkys </a:t>
            </a:r>
            <a:r>
              <a:rPr lang="cs-CZ" dirty="0"/>
              <a:t>• Hematit • Chryzokol • </a:t>
            </a:r>
            <a:r>
              <a:rPr lang="cs-CZ" dirty="0" smtClean="0"/>
              <a:t>Tygří oko</a:t>
            </a:r>
          </a:p>
          <a:p>
            <a:r>
              <a:rPr lang="cs-CZ" dirty="0"/>
              <a:t>Křemen </a:t>
            </a:r>
            <a:r>
              <a:rPr lang="cs-CZ" dirty="0" smtClean="0"/>
              <a:t>• </a:t>
            </a:r>
            <a:r>
              <a:rPr lang="cs-CZ" dirty="0"/>
              <a:t>Turmalín • </a:t>
            </a:r>
            <a:r>
              <a:rPr lang="cs-CZ" dirty="0" smtClean="0"/>
              <a:t>Karneol</a:t>
            </a:r>
          </a:p>
          <a:p>
            <a:r>
              <a:rPr lang="cs-CZ" dirty="0" smtClean="0"/>
              <a:t> </a:t>
            </a:r>
            <a:r>
              <a:rPr lang="cs-CZ" dirty="0"/>
              <a:t>• Pyrit • </a:t>
            </a:r>
            <a:r>
              <a:rPr lang="cs-CZ" dirty="0" err="1"/>
              <a:t>Sugilit</a:t>
            </a:r>
            <a:endParaRPr lang="cs-CZ" dirty="0"/>
          </a:p>
          <a:p>
            <a:r>
              <a:rPr lang="cs-CZ" dirty="0" smtClean="0"/>
              <a:t>Malachit </a:t>
            </a:r>
            <a:r>
              <a:rPr lang="cs-CZ" dirty="0"/>
              <a:t>• </a:t>
            </a:r>
            <a:r>
              <a:rPr lang="cs-CZ" dirty="0" smtClean="0"/>
              <a:t>Růženín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• Obsidián • </a:t>
            </a:r>
            <a:r>
              <a:rPr lang="cs-CZ" dirty="0" smtClean="0"/>
              <a:t>Rubín</a:t>
            </a:r>
          </a:p>
          <a:p>
            <a:r>
              <a:rPr lang="cs-CZ" dirty="0" smtClean="0"/>
              <a:t> </a:t>
            </a:r>
            <a:r>
              <a:rPr lang="cs-CZ" dirty="0"/>
              <a:t>• Mechový achát</a:t>
            </a:r>
          </a:p>
          <a:p>
            <a:r>
              <a:rPr lang="cs-CZ" dirty="0"/>
              <a:t>Jaspis • </a:t>
            </a:r>
            <a:r>
              <a:rPr lang="cs-CZ" dirty="0" smtClean="0"/>
              <a:t>Ametyst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• Krajkový </a:t>
            </a:r>
            <a:r>
              <a:rPr lang="cs-CZ" dirty="0" smtClean="0"/>
              <a:t>achát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• Lazurit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7" y="1988840"/>
            <a:ext cx="4540349" cy="4660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010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cs-CZ" b="1" dirty="0"/>
              <a:t>Opakovací otázky</a:t>
            </a:r>
            <a:r>
              <a:rPr lang="cs-CZ" sz="3200" dirty="0"/>
              <a:t/>
            </a:r>
            <a:br>
              <a:rPr lang="cs-CZ" sz="3200" dirty="0"/>
            </a:br>
            <a:r>
              <a:rPr lang="cs-CZ" sz="3200" i="1" dirty="0"/>
              <a:t>(žáci zapíší odpovědi do pracovního sešitu</a:t>
            </a:r>
            <a:r>
              <a:rPr lang="cs-CZ" sz="3200" i="1" dirty="0" smtClean="0"/>
              <a:t>,</a:t>
            </a:r>
            <a:br>
              <a:rPr lang="cs-CZ" sz="3200" i="1" dirty="0" smtClean="0"/>
            </a:br>
            <a:r>
              <a:rPr lang="cs-CZ" sz="3200" i="1" dirty="0" smtClean="0"/>
              <a:t> </a:t>
            </a:r>
            <a:r>
              <a:rPr lang="cs-CZ" sz="3200" i="1" dirty="0"/>
              <a:t>na tabuli mohou použít program </a:t>
            </a:r>
            <a:r>
              <a:rPr lang="cs-CZ" sz="3200" i="1" dirty="0" err="1"/>
              <a:t>ActivInspire</a:t>
            </a:r>
            <a:r>
              <a:rPr lang="cs-CZ" sz="3200" i="1" dirty="0"/>
              <a:t>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28800"/>
            <a:ext cx="9144000" cy="5229200"/>
          </a:xfrm>
        </p:spPr>
        <p:txBody>
          <a:bodyPr>
            <a:noAutofit/>
          </a:bodyPr>
          <a:lstStyle/>
          <a:p>
            <a:pPr marL="0" indent="0">
              <a:lnSpc>
                <a:spcPct val="83000"/>
              </a:lnSpc>
              <a:buNone/>
            </a:pPr>
            <a:r>
              <a:rPr lang="cs-CZ" altLang="cs-CZ" sz="4200" b="1" dirty="0" smtClean="0"/>
              <a:t>1. Které </a:t>
            </a:r>
            <a:r>
              <a:rPr lang="cs-CZ" altLang="cs-CZ" sz="4200" b="1" dirty="0"/>
              <a:t>nerosty patří mezi </a:t>
            </a:r>
            <a:r>
              <a:rPr lang="cs-CZ" altLang="cs-CZ" sz="4200" b="1" dirty="0" smtClean="0"/>
              <a:t>fosforečnany?</a:t>
            </a:r>
            <a:endParaRPr lang="cs-CZ" altLang="cs-CZ" sz="4200" b="1" dirty="0"/>
          </a:p>
          <a:p>
            <a:pPr marL="0" indent="0">
              <a:lnSpc>
                <a:spcPct val="83000"/>
              </a:lnSpc>
              <a:buNone/>
            </a:pPr>
            <a:r>
              <a:rPr lang="cs-CZ" altLang="cs-CZ" sz="4200" b="1" dirty="0" smtClean="0"/>
              <a:t>2. Jaký </a:t>
            </a:r>
            <a:r>
              <a:rPr lang="cs-CZ" altLang="cs-CZ" sz="4200" b="1" dirty="0"/>
              <a:t>prvek se uvolňuje při zvětrávání </a:t>
            </a:r>
            <a:r>
              <a:rPr lang="cs-CZ" altLang="cs-CZ" sz="4200" b="1" dirty="0" smtClean="0"/>
              <a:t>fosforečnanů do půdy?</a:t>
            </a:r>
          </a:p>
          <a:p>
            <a:pPr marL="0" indent="0">
              <a:lnSpc>
                <a:spcPct val="83000"/>
              </a:lnSpc>
              <a:buNone/>
            </a:pPr>
            <a:r>
              <a:rPr lang="cs-CZ" altLang="cs-CZ" sz="4200" b="1" dirty="0" smtClean="0"/>
              <a:t>3. Kde se v těle obratlovců nachází fosfor?</a:t>
            </a:r>
            <a:endParaRPr lang="cs-CZ" altLang="cs-CZ" sz="4200" b="1" dirty="0"/>
          </a:p>
          <a:p>
            <a:pPr marL="0" indent="0">
              <a:lnSpc>
                <a:spcPct val="83000"/>
              </a:lnSpc>
              <a:buNone/>
            </a:pPr>
            <a:r>
              <a:rPr lang="cs-CZ" altLang="cs-CZ" sz="4200" b="1" dirty="0" smtClean="0"/>
              <a:t>4. Jaké je využití apatitu?</a:t>
            </a:r>
            <a:endParaRPr lang="cs-CZ" altLang="cs-CZ" sz="4200" b="1" dirty="0"/>
          </a:p>
          <a:p>
            <a:pPr marL="0" indent="0">
              <a:lnSpc>
                <a:spcPct val="83000"/>
              </a:lnSpc>
              <a:buNone/>
            </a:pPr>
            <a:r>
              <a:rPr lang="cs-CZ" altLang="cs-CZ" sz="4200" b="1" dirty="0" smtClean="0"/>
              <a:t>5. Co víš o tyrkysu jako o drahém kameni?</a:t>
            </a:r>
            <a:endParaRPr lang="cs-CZ" altLang="cs-CZ" sz="4200" b="1" dirty="0"/>
          </a:p>
          <a:p>
            <a:endParaRPr lang="cs-CZ" sz="4200" b="1" dirty="0"/>
          </a:p>
        </p:txBody>
      </p:sp>
    </p:spTree>
    <p:extLst>
      <p:ext uri="{BB962C8B-B14F-4D97-AF65-F5344CB8AC3E}">
        <p14:creationId xmlns:p14="http://schemas.microsoft.com/office/powerpoint/2010/main" val="415740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1. apatit, fosfor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2. fosfor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3. v zubech a kostech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4. Důležitý při výrobě </a:t>
            </a:r>
            <a:r>
              <a:rPr lang="cs-CZ" sz="3600" b="1" dirty="0">
                <a:solidFill>
                  <a:srgbClr val="FF0000"/>
                </a:solidFill>
              </a:rPr>
              <a:t>fosforu </a:t>
            </a: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    výrobě </a:t>
            </a:r>
            <a:r>
              <a:rPr lang="cs-CZ" sz="3600" b="1" dirty="0">
                <a:solidFill>
                  <a:srgbClr val="FF0000"/>
                </a:solidFill>
              </a:rPr>
              <a:t>umělých </a:t>
            </a:r>
            <a:r>
              <a:rPr lang="cs-CZ" sz="3600" b="1" dirty="0" smtClean="0">
                <a:solidFill>
                  <a:srgbClr val="FF0000"/>
                </a:solidFill>
              </a:rPr>
              <a:t>hnojiv</a:t>
            </a:r>
          </a:p>
          <a:p>
            <a:pPr marL="0" indent="0">
              <a:buNone/>
            </a:pPr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   výrobě kyseliny </a:t>
            </a:r>
            <a:r>
              <a:rPr lang="cs-CZ" sz="3600" b="1" dirty="0">
                <a:solidFill>
                  <a:srgbClr val="FF0000"/>
                </a:solidFill>
              </a:rPr>
              <a:t>fosforečné(používá se při zpracování ropy ,  při úpravě kovů, při výrobě nealkoholických nápojů /Coca-Cola</a:t>
            </a:r>
            <a:r>
              <a:rPr lang="cs-CZ" sz="3600" b="1" smtClean="0">
                <a:solidFill>
                  <a:srgbClr val="FF0000"/>
                </a:solidFill>
              </a:rPr>
              <a:t>/, při </a:t>
            </a:r>
            <a:r>
              <a:rPr lang="cs-CZ" sz="3600" b="1" dirty="0">
                <a:solidFill>
                  <a:srgbClr val="FF0000"/>
                </a:solidFill>
              </a:rPr>
              <a:t>výrobě zubních </a:t>
            </a:r>
            <a:r>
              <a:rPr lang="cs-CZ" sz="3600" b="1" dirty="0" smtClean="0">
                <a:solidFill>
                  <a:srgbClr val="FF0000"/>
                </a:solidFill>
              </a:rPr>
              <a:t>tmelů)</a:t>
            </a:r>
            <a:endParaRPr lang="cs-CZ" sz="3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26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b="1" dirty="0"/>
              <a:t>učebnice:</a:t>
            </a:r>
          </a:p>
          <a:p>
            <a:pPr marL="0" indent="0">
              <a:buNone/>
            </a:pPr>
            <a:r>
              <a:rPr lang="cs-CZ" dirty="0"/>
              <a:t>ŠVECOVÁ, Milada a Dobroslav MATĚJKA. </a:t>
            </a:r>
            <a:r>
              <a:rPr lang="cs-CZ" i="1" dirty="0"/>
              <a:t>Přírodopis 9: učebnice : pro základní školy a víceletá gymnázia</a:t>
            </a:r>
            <a:r>
              <a:rPr lang="cs-CZ" dirty="0"/>
              <a:t>. 1. vyd. Plzeň: Fraus, 2007, 128 s. ISBN </a:t>
            </a:r>
            <a:r>
              <a:rPr lang="cs-CZ" dirty="0" smtClean="0"/>
              <a:t>978-807-2385-874</a:t>
            </a:r>
          </a:p>
          <a:p>
            <a:pPr marL="0" indent="0">
              <a:buNone/>
            </a:pPr>
            <a:r>
              <a:rPr lang="cs-CZ" b="1" dirty="0"/>
              <a:t>o</a:t>
            </a:r>
            <a:r>
              <a:rPr lang="cs-CZ" b="1" dirty="0" smtClean="0"/>
              <a:t>brázky: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>Wikipedie: apatit. </a:t>
            </a:r>
            <a:r>
              <a:rPr lang="cs-CZ" i="1" dirty="0"/>
              <a:t>Wikipedie: apatit</a:t>
            </a:r>
            <a:r>
              <a:rPr lang="cs-CZ" dirty="0"/>
              <a:t> [online]. 2013 [cit. 2013-11-19]. Dostupné z: http://</a:t>
            </a:r>
            <a:r>
              <a:rPr lang="cs-CZ" dirty="0" smtClean="0"/>
              <a:t>cs.wikipedia.org/wiki/Apatit</a:t>
            </a:r>
          </a:p>
          <a:p>
            <a:pPr marL="0" indent="0">
              <a:buNone/>
            </a:pPr>
            <a:r>
              <a:rPr lang="cs-CZ" dirty="0"/>
              <a:t>Wikipedie: tyrkys. </a:t>
            </a:r>
            <a:r>
              <a:rPr lang="cs-CZ" i="1" dirty="0"/>
              <a:t>Wikipedie: tyrkys</a:t>
            </a:r>
            <a:r>
              <a:rPr lang="cs-CZ" dirty="0"/>
              <a:t> [online]. 2013 [cit. 2013-11-19]. Dostupné z: http://upload.wikimedia.org/wikipedia/commons/thumb/b/b8/Turquoise.pebble.700pix.jpg/248px-Turquoise.pebble.700pix.jpg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Wikipedie: tyrkys. </a:t>
            </a:r>
            <a:r>
              <a:rPr lang="cs-CZ" i="1" dirty="0"/>
              <a:t>Wikipedie: tyrkys</a:t>
            </a:r>
            <a:r>
              <a:rPr lang="cs-CZ" dirty="0"/>
              <a:t> [online]. 2013 [cit. 2013-11-19]. Dostupné z: http://cs.wikipedia.org/wiki/Seznam_polodrahokam%C5%AF_a_ozdobn%C3%BDch_kamen%C5%AF </a:t>
            </a:r>
          </a:p>
        </p:txBody>
      </p:sp>
    </p:spTree>
    <p:extLst>
      <p:ext uri="{BB962C8B-B14F-4D97-AF65-F5344CB8AC3E}">
        <p14:creationId xmlns:p14="http://schemas.microsoft.com/office/powerpoint/2010/main" val="329615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1719</TotalTime>
  <Words>384</Words>
  <Application>Microsoft Office PowerPoint</Application>
  <PresentationFormat>Předvádění na obrazovce (4:3)</PresentationFormat>
  <Paragraphs>54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Dokument</vt:lpstr>
      <vt:lpstr>Prezentace aplikace PowerPoint</vt:lpstr>
      <vt:lpstr>FOSFOREČNANY (po výkladu si zapiš do sešitu) </vt:lpstr>
      <vt:lpstr>Prezentace aplikace PowerPoint</vt:lpstr>
      <vt:lpstr>TYRKYS - kámen štěstí </vt:lpstr>
      <vt:lpstr>Některé polodrahokamy: </vt:lpstr>
      <vt:lpstr>Opakovací otázky (žáci zapíší odpovědi do pracovního sešitu,  na tabuli mohou použít program ActivInspire)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Jitka Kopalová</cp:lastModifiedBy>
  <cp:revision>21</cp:revision>
  <dcterms:created xsi:type="dcterms:W3CDTF">2013-11-18T11:50:03Z</dcterms:created>
  <dcterms:modified xsi:type="dcterms:W3CDTF">2013-12-11T12:19:04Z</dcterms:modified>
</cp:coreProperties>
</file>