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0" y="-1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71027-CE0E-4139-A649-4E4161B0B839}" type="datetimeFigureOut">
              <a:rPr lang="cs-CZ" smtClean="0"/>
              <a:pPr/>
              <a:t>29. 11. 2013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69118-9C67-4C66-9F4C-ACAAB9AFAE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71027-CE0E-4139-A649-4E4161B0B839}" type="datetimeFigureOut">
              <a:rPr lang="cs-CZ" smtClean="0"/>
              <a:pPr/>
              <a:t>29. 11. 2013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69118-9C67-4C66-9F4C-ACAAB9AFAE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71027-CE0E-4139-A649-4E4161B0B839}" type="datetimeFigureOut">
              <a:rPr lang="cs-CZ" smtClean="0"/>
              <a:pPr/>
              <a:t>29. 11. 2013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69118-9C67-4C66-9F4C-ACAAB9AFAE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71027-CE0E-4139-A649-4E4161B0B839}" type="datetimeFigureOut">
              <a:rPr lang="cs-CZ" smtClean="0"/>
              <a:pPr/>
              <a:t>29. 11. 2013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69118-9C67-4C66-9F4C-ACAAB9AFAE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71027-CE0E-4139-A649-4E4161B0B839}" type="datetimeFigureOut">
              <a:rPr lang="cs-CZ" smtClean="0"/>
              <a:pPr/>
              <a:t>29. 11. 2013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69118-9C67-4C66-9F4C-ACAAB9AFAE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71027-CE0E-4139-A649-4E4161B0B839}" type="datetimeFigureOut">
              <a:rPr lang="cs-CZ" smtClean="0"/>
              <a:pPr/>
              <a:t>29. 11. 2013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69118-9C67-4C66-9F4C-ACAAB9AFAE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71027-CE0E-4139-A649-4E4161B0B839}" type="datetimeFigureOut">
              <a:rPr lang="cs-CZ" smtClean="0"/>
              <a:pPr/>
              <a:t>29. 11. 2013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69118-9C67-4C66-9F4C-ACAAB9AFAE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71027-CE0E-4139-A649-4E4161B0B839}" type="datetimeFigureOut">
              <a:rPr lang="cs-CZ" smtClean="0"/>
              <a:pPr/>
              <a:t>29. 11. 2013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69118-9C67-4C66-9F4C-ACAAB9AFAE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71027-CE0E-4139-A649-4E4161B0B839}" type="datetimeFigureOut">
              <a:rPr lang="cs-CZ" smtClean="0"/>
              <a:pPr/>
              <a:t>29. 11. 2013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69118-9C67-4C66-9F4C-ACAAB9AFAE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71027-CE0E-4139-A649-4E4161B0B839}" type="datetimeFigureOut">
              <a:rPr lang="cs-CZ" smtClean="0"/>
              <a:pPr/>
              <a:t>29. 11. 2013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69118-9C67-4C66-9F4C-ACAAB9AFAE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71027-CE0E-4139-A649-4E4161B0B839}" type="datetimeFigureOut">
              <a:rPr lang="cs-CZ" smtClean="0"/>
              <a:pPr/>
              <a:t>29. 11. 2013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69118-9C67-4C66-9F4C-ACAAB9AFAE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471027-CE0E-4139-A649-4E4161B0B839}" type="datetimeFigureOut">
              <a:rPr lang="cs-CZ" smtClean="0"/>
              <a:pPr/>
              <a:t>29. 11. 2013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569118-9C67-4C66-9F4C-ACAAB9AFAE5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6/68/Round_garnets.jpg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cs.wikipedia.org/wiki/Soubor:B%C3%B6hmen_Reichskleinodien_-_Krone_1.jp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95912378"/>
              </p:ext>
            </p:extLst>
          </p:nvPr>
        </p:nvGraphicFramePr>
        <p:xfrm>
          <a:off x="1616075" y="122238"/>
          <a:ext cx="5851525" cy="6553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0" name="Dokument" r:id="rId3" imgW="5902889" imgH="6619421" progId="Word.Document.12">
                  <p:embed/>
                </p:oleObj>
              </mc:Choice>
              <mc:Fallback>
                <p:oleObj name="Dokument" r:id="rId3" imgW="5902889" imgH="6619421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616075" y="122238"/>
                        <a:ext cx="5851525" cy="65532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417638"/>
          </a:xfrm>
        </p:spPr>
        <p:txBody>
          <a:bodyPr>
            <a:normAutofit fontScale="90000"/>
          </a:bodyPr>
          <a:lstStyle/>
          <a:p>
            <a:r>
              <a:rPr lang="cs-CZ" sz="4900" b="1" dirty="0" smtClean="0"/>
              <a:t>KŘEMIČITANY I.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i="1" dirty="0" smtClean="0"/>
              <a:t>(po výkladu si zapiš do sešitu)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301208"/>
          </a:xfrm>
        </p:spPr>
        <p:txBody>
          <a:bodyPr>
            <a:noAutofit/>
          </a:bodyPr>
          <a:lstStyle/>
          <a:p>
            <a:pPr>
              <a:buNone/>
              <a:defRPr/>
            </a:pPr>
            <a:r>
              <a:rPr lang="cs-CZ" sz="4400" b="1" dirty="0" smtClean="0"/>
              <a:t>Křemičitany</a:t>
            </a:r>
          </a:p>
          <a:p>
            <a:pPr>
              <a:defRPr/>
            </a:pPr>
            <a:r>
              <a:rPr lang="cs-CZ" sz="4000" dirty="0" smtClean="0"/>
              <a:t>vznikají převážně krystalizací z </a:t>
            </a:r>
            <a:r>
              <a:rPr lang="cs-CZ" sz="4000" dirty="0"/>
              <a:t>magmatu</a:t>
            </a:r>
          </a:p>
          <a:p>
            <a:pPr>
              <a:defRPr/>
            </a:pPr>
            <a:r>
              <a:rPr lang="cs-CZ" sz="4000" dirty="0"/>
              <a:t>č</a:t>
            </a:r>
            <a:r>
              <a:rPr lang="cs-CZ" sz="4000" dirty="0" smtClean="0"/>
              <a:t>asto </a:t>
            </a:r>
            <a:r>
              <a:rPr lang="cs-CZ" sz="4000" dirty="0"/>
              <a:t>jsou </a:t>
            </a:r>
            <a:r>
              <a:rPr lang="cs-CZ" sz="4000" dirty="0" smtClean="0"/>
              <a:t>součástmi </a:t>
            </a:r>
            <a:r>
              <a:rPr lang="cs-CZ" sz="4000" dirty="0"/>
              <a:t>hornin</a:t>
            </a:r>
          </a:p>
          <a:p>
            <a:pPr>
              <a:buNone/>
              <a:defRPr/>
            </a:pPr>
            <a:r>
              <a:rPr lang="cs-CZ" sz="4400" b="1" dirty="0" smtClean="0"/>
              <a:t>Nejznámější křemičitany: </a:t>
            </a:r>
            <a:r>
              <a:rPr lang="cs-CZ" sz="4000" dirty="0" smtClean="0"/>
              <a:t>olivín, granáty, turmalín, augit, amfibol, </a:t>
            </a:r>
            <a:r>
              <a:rPr lang="cs-CZ" sz="4000" dirty="0"/>
              <a:t>slídy (muskovit, biotit</a:t>
            </a:r>
            <a:r>
              <a:rPr lang="cs-CZ" sz="4000" dirty="0" smtClean="0"/>
              <a:t>),</a:t>
            </a:r>
            <a:r>
              <a:rPr lang="cs-CZ" sz="4000" dirty="0"/>
              <a:t> </a:t>
            </a:r>
            <a:r>
              <a:rPr lang="cs-CZ" sz="4000" dirty="0" smtClean="0"/>
              <a:t>mastek, živce </a:t>
            </a:r>
            <a:r>
              <a:rPr lang="cs-CZ" sz="4000" dirty="0"/>
              <a:t>(ortoklas, plagioklas</a:t>
            </a:r>
            <a:r>
              <a:rPr lang="cs-CZ" sz="4000" dirty="0" smtClean="0"/>
              <a:t>), kaolinit</a:t>
            </a:r>
            <a:endParaRPr lang="cs-CZ" sz="4000" dirty="0"/>
          </a:p>
          <a:p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864096"/>
          </a:xfrm>
        </p:spPr>
        <p:txBody>
          <a:bodyPr>
            <a:noAutofit/>
          </a:bodyPr>
          <a:lstStyle/>
          <a:p>
            <a:r>
              <a:rPr lang="cs-CZ" b="1" dirty="0" smtClean="0"/>
              <a:t>OLIVÍN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764704"/>
            <a:ext cx="9144000" cy="6192688"/>
          </a:xfrm>
        </p:spPr>
        <p:txBody>
          <a:bodyPr>
            <a:normAutofit/>
          </a:bodyPr>
          <a:lstStyle/>
          <a:p>
            <a:r>
              <a:rPr lang="cs-CZ" b="1" dirty="0"/>
              <a:t>f</a:t>
            </a:r>
            <a:r>
              <a:rPr lang="cs-CZ" b="1" dirty="0" smtClean="0"/>
              <a:t>yzikální vlastnosti:</a:t>
            </a:r>
          </a:p>
          <a:p>
            <a:pPr>
              <a:buNone/>
            </a:pPr>
            <a:r>
              <a:rPr lang="cs-CZ" dirty="0" smtClean="0"/>
              <a:t>c</a:t>
            </a:r>
            <a:r>
              <a:rPr lang="cs-CZ" dirty="0" smtClean="0"/>
              <a:t>hemická </a:t>
            </a:r>
            <a:r>
              <a:rPr lang="cs-CZ" dirty="0" smtClean="0"/>
              <a:t>značka</a:t>
            </a:r>
            <a:r>
              <a:rPr lang="cs-CZ" dirty="0">
                <a:sym typeface="Wingdings" pitchFamily="2" charset="2"/>
              </a:rPr>
              <a:t>:</a:t>
            </a:r>
            <a:r>
              <a:rPr lang="cs-CZ" dirty="0" smtClean="0"/>
              <a:t> (Mg, </a:t>
            </a:r>
            <a:r>
              <a:rPr lang="cs-CZ" dirty="0" err="1" smtClean="0"/>
              <a:t>Fe</a:t>
            </a:r>
            <a:r>
              <a:rPr lang="cs-CZ" dirty="0" smtClean="0"/>
              <a:t> )</a:t>
            </a:r>
            <a:r>
              <a:rPr lang="cs-CZ" baseline="-25000" dirty="0" smtClean="0"/>
              <a:t>2</a:t>
            </a:r>
            <a:r>
              <a:rPr lang="cs-CZ" dirty="0" smtClean="0"/>
              <a:t> SiO</a:t>
            </a:r>
            <a:r>
              <a:rPr lang="cs-CZ" baseline="-25000" dirty="0" smtClean="0"/>
              <a:t>4</a:t>
            </a:r>
            <a:r>
              <a:rPr lang="cs-CZ" dirty="0" smtClean="0"/>
              <a:t> </a:t>
            </a:r>
            <a:endParaRPr lang="cs-CZ" dirty="0" smtClean="0">
              <a:sym typeface="Wingdings" pitchFamily="2" charset="2"/>
            </a:endParaRPr>
          </a:p>
          <a:p>
            <a:pPr>
              <a:buNone/>
            </a:pPr>
            <a:r>
              <a:rPr lang="cs-CZ" dirty="0" smtClean="0"/>
              <a:t>(křemičitan </a:t>
            </a:r>
            <a:r>
              <a:rPr lang="cs-CZ" dirty="0" err="1" smtClean="0"/>
              <a:t>hořečnato</a:t>
            </a:r>
            <a:r>
              <a:rPr lang="cs-CZ" dirty="0" smtClean="0"/>
              <a:t> - železnatý)</a:t>
            </a:r>
          </a:p>
          <a:p>
            <a:pPr>
              <a:buNone/>
            </a:pPr>
            <a:r>
              <a:rPr lang="cs-CZ" dirty="0"/>
              <a:t>b</a:t>
            </a:r>
            <a:r>
              <a:rPr lang="cs-CZ" dirty="0" smtClean="0"/>
              <a:t>arva</a:t>
            </a:r>
            <a:r>
              <a:rPr lang="cs-CZ" dirty="0" smtClean="0"/>
              <a:t>: zelený</a:t>
            </a:r>
          </a:p>
          <a:p>
            <a:r>
              <a:rPr lang="cs-CZ" b="1" dirty="0"/>
              <a:t>v</a:t>
            </a:r>
            <a:r>
              <a:rPr lang="cs-CZ" b="1" dirty="0" smtClean="0"/>
              <a:t>ýskyt: </a:t>
            </a:r>
            <a:r>
              <a:rPr lang="cs-CZ" dirty="0" smtClean="0"/>
              <a:t>velmi častý v čedičích </a:t>
            </a:r>
          </a:p>
          <a:p>
            <a:pPr>
              <a:buNone/>
            </a:pPr>
            <a:r>
              <a:rPr lang="cs-CZ" dirty="0" smtClean="0"/>
              <a:t>(</a:t>
            </a:r>
            <a:r>
              <a:rPr lang="cs-CZ" dirty="0" err="1" smtClean="0"/>
              <a:t>Kozákov</a:t>
            </a:r>
            <a:r>
              <a:rPr lang="cs-CZ" dirty="0" smtClean="0"/>
              <a:t> u Semil,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v Českém středohoří), </a:t>
            </a:r>
          </a:p>
          <a:p>
            <a:pPr>
              <a:buNone/>
            </a:pPr>
            <a:r>
              <a:rPr lang="cs-CZ" dirty="0" smtClean="0"/>
              <a:t>na dně Rudého moře, </a:t>
            </a:r>
          </a:p>
          <a:p>
            <a:pPr>
              <a:buNone/>
            </a:pPr>
            <a:r>
              <a:rPr lang="cs-CZ" dirty="0" smtClean="0"/>
              <a:t>v meteoritech</a:t>
            </a:r>
          </a:p>
          <a:p>
            <a:r>
              <a:rPr lang="cs-CZ" b="1" dirty="0"/>
              <a:t>p</a:t>
            </a:r>
            <a:r>
              <a:rPr lang="cs-CZ" b="1" dirty="0" smtClean="0"/>
              <a:t>oužití: </a:t>
            </a:r>
            <a:r>
              <a:rPr lang="cs-CZ" dirty="0" smtClean="0"/>
              <a:t>drahý kámen</a:t>
            </a:r>
          </a:p>
          <a:p>
            <a:endParaRPr lang="cs-CZ" dirty="0"/>
          </a:p>
        </p:txBody>
      </p:sp>
      <p:pic>
        <p:nvPicPr>
          <p:cNvPr id="4" name="Obrázek 3" descr="Olivijn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66942" y="3573016"/>
            <a:ext cx="3877058" cy="329720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800px-Olivine-gemmes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15616" y="1484784"/>
            <a:ext cx="7097028" cy="5030019"/>
          </a:xfrm>
        </p:spPr>
      </p:pic>
      <p:sp>
        <p:nvSpPr>
          <p:cNvPr id="6" name="TextovéPole 5"/>
          <p:cNvSpPr txBox="1"/>
          <p:nvPr/>
        </p:nvSpPr>
        <p:spPr>
          <a:xfrm>
            <a:off x="467544" y="404664"/>
            <a:ext cx="396743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Vybroušený olivín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GRANÁTY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96752"/>
            <a:ext cx="9144000" cy="5661248"/>
          </a:xfrm>
        </p:spPr>
        <p:txBody>
          <a:bodyPr>
            <a:normAutofit fontScale="25000" lnSpcReduction="20000"/>
          </a:bodyPr>
          <a:lstStyle/>
          <a:p>
            <a:pPr>
              <a:defRPr/>
            </a:pPr>
            <a:r>
              <a:rPr lang="cs-CZ" sz="14400" b="1" dirty="0" smtClean="0"/>
              <a:t>barevné </a:t>
            </a:r>
            <a:r>
              <a:rPr lang="cs-CZ" sz="14400" b="1" dirty="0"/>
              <a:t>odrůdy: </a:t>
            </a:r>
          </a:p>
          <a:p>
            <a:pPr>
              <a:buNone/>
              <a:defRPr/>
            </a:pPr>
            <a:r>
              <a:rPr lang="cs-CZ" sz="14400" dirty="0"/>
              <a:t>     a/ </a:t>
            </a:r>
            <a:r>
              <a:rPr lang="cs-CZ" sz="14400" b="1" dirty="0"/>
              <a:t>pyrop </a:t>
            </a:r>
            <a:r>
              <a:rPr lang="cs-CZ" sz="14400" dirty="0"/>
              <a:t>– český granát </a:t>
            </a:r>
            <a:r>
              <a:rPr lang="cs-CZ" sz="14400" dirty="0" smtClean="0"/>
              <a:t>( obsahuje Mg</a:t>
            </a:r>
            <a:r>
              <a:rPr lang="cs-CZ" sz="14400" dirty="0"/>
              <a:t>, </a:t>
            </a:r>
            <a:r>
              <a:rPr lang="cs-CZ" sz="14400" dirty="0" err="1"/>
              <a:t>Al</a:t>
            </a:r>
            <a:r>
              <a:rPr lang="cs-CZ" sz="14400" dirty="0"/>
              <a:t>)</a:t>
            </a:r>
          </a:p>
          <a:p>
            <a:pPr>
              <a:buNone/>
              <a:defRPr/>
            </a:pPr>
            <a:r>
              <a:rPr lang="cs-CZ" sz="14400" dirty="0"/>
              <a:t>     b/ </a:t>
            </a:r>
            <a:r>
              <a:rPr lang="cs-CZ" sz="14400" b="1" dirty="0"/>
              <a:t>almandin</a:t>
            </a:r>
            <a:r>
              <a:rPr lang="cs-CZ" sz="14400" dirty="0"/>
              <a:t> </a:t>
            </a:r>
            <a:r>
              <a:rPr lang="cs-CZ" sz="14400" dirty="0" smtClean="0"/>
              <a:t>(  obsahuje </a:t>
            </a:r>
            <a:r>
              <a:rPr lang="cs-CZ" sz="14400" dirty="0" err="1" smtClean="0"/>
              <a:t>Fe</a:t>
            </a:r>
            <a:r>
              <a:rPr lang="cs-CZ" sz="14400" dirty="0"/>
              <a:t>, </a:t>
            </a:r>
            <a:r>
              <a:rPr lang="cs-CZ" sz="14400" dirty="0" err="1"/>
              <a:t>Al</a:t>
            </a:r>
            <a:r>
              <a:rPr lang="cs-CZ" sz="14400" dirty="0"/>
              <a:t>)</a:t>
            </a:r>
          </a:p>
          <a:p>
            <a:pPr>
              <a:defRPr/>
            </a:pPr>
            <a:r>
              <a:rPr lang="cs-CZ" sz="14400" b="1" dirty="0"/>
              <a:t>v</a:t>
            </a:r>
            <a:r>
              <a:rPr lang="cs-CZ" sz="14400" b="1" dirty="0" smtClean="0"/>
              <a:t>ýskyt: </a:t>
            </a:r>
            <a:r>
              <a:rPr lang="cs-CZ" sz="14400" dirty="0"/>
              <a:t>v přeměněných horninách </a:t>
            </a:r>
            <a:r>
              <a:rPr lang="cs-CZ" sz="14400" dirty="0" smtClean="0"/>
              <a:t> </a:t>
            </a:r>
            <a:endParaRPr lang="cs-CZ" sz="14400" dirty="0"/>
          </a:p>
          <a:p>
            <a:pPr>
              <a:buNone/>
              <a:defRPr/>
            </a:pPr>
            <a:r>
              <a:rPr lang="cs-CZ" sz="14400" dirty="0" smtClean="0"/>
              <a:t>                  v </a:t>
            </a:r>
            <a:r>
              <a:rPr lang="cs-CZ" sz="14400" dirty="0"/>
              <a:t>říčních náplavech a </a:t>
            </a:r>
            <a:r>
              <a:rPr lang="cs-CZ" sz="14400" dirty="0" smtClean="0"/>
              <a:t>štěrcích</a:t>
            </a:r>
            <a:endParaRPr lang="cs-CZ" sz="14400" dirty="0"/>
          </a:p>
          <a:p>
            <a:pPr>
              <a:defRPr/>
            </a:pPr>
            <a:r>
              <a:rPr lang="cs-CZ" sz="14400" b="1" dirty="0" smtClean="0"/>
              <a:t>naleziště: </a:t>
            </a:r>
            <a:r>
              <a:rPr lang="cs-CZ" sz="14400" dirty="0" smtClean="0"/>
              <a:t>v Českém středohoří</a:t>
            </a:r>
            <a:r>
              <a:rPr lang="cs-CZ" sz="11200" dirty="0"/>
              <a:t> </a:t>
            </a:r>
            <a:r>
              <a:rPr lang="cs-CZ" sz="14400" dirty="0"/>
              <a:t>(</a:t>
            </a:r>
            <a:r>
              <a:rPr lang="cs-CZ" sz="14400" dirty="0" smtClean="0"/>
              <a:t>Třebenice–muzeum) v </a:t>
            </a:r>
            <a:r>
              <a:rPr lang="cs-CZ" sz="14400" dirty="0"/>
              <a:t>Podkrkonoší u Nové </a:t>
            </a:r>
            <a:r>
              <a:rPr lang="cs-CZ" sz="14400" dirty="0" smtClean="0"/>
              <a:t>Paky, Železnice </a:t>
            </a:r>
            <a:r>
              <a:rPr lang="cs-CZ" sz="14400" dirty="0"/>
              <a:t>na </a:t>
            </a:r>
            <a:r>
              <a:rPr lang="cs-CZ" sz="14400" dirty="0" smtClean="0"/>
              <a:t>Jičínsku</a:t>
            </a:r>
          </a:p>
          <a:p>
            <a:pPr>
              <a:defRPr/>
            </a:pPr>
            <a:r>
              <a:rPr lang="cs-CZ" sz="14400" b="1" dirty="0"/>
              <a:t>v</a:t>
            </a:r>
            <a:r>
              <a:rPr lang="cs-CZ" sz="14400" b="1" dirty="0" smtClean="0"/>
              <a:t>yužití: </a:t>
            </a:r>
            <a:r>
              <a:rPr lang="cs-CZ" b="1" dirty="0" smtClean="0"/>
              <a:t> </a:t>
            </a:r>
            <a:r>
              <a:rPr lang="cs-CZ" sz="14400" dirty="0" smtClean="0"/>
              <a:t>řezné</a:t>
            </a:r>
            <a:r>
              <a:rPr lang="cs-CZ" sz="14400" dirty="0"/>
              <a:t>, brusné a vrtné </a:t>
            </a:r>
            <a:r>
              <a:rPr lang="cs-CZ" sz="14400" dirty="0" smtClean="0"/>
              <a:t>nástroje, v klenotnictví </a:t>
            </a:r>
            <a:r>
              <a:rPr lang="cs-CZ" sz="14400" dirty="0"/>
              <a:t>jako drahý kámen </a:t>
            </a:r>
            <a:r>
              <a:rPr lang="cs-CZ" sz="14400" dirty="0" smtClean="0"/>
              <a:t> </a:t>
            </a:r>
            <a:r>
              <a:rPr lang="cs-CZ" sz="11200" dirty="0"/>
              <a:t>		</a:t>
            </a:r>
            <a:r>
              <a:rPr lang="cs-CZ" sz="9800" dirty="0"/>
              <a:t>	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Round garnet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1920" y="764704"/>
            <a:ext cx="4667250" cy="570547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95536" y="1052736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/>
              <a:t>č</a:t>
            </a:r>
            <a:r>
              <a:rPr lang="cs-CZ" sz="3600" b="1" dirty="0" smtClean="0"/>
              <a:t>eský granát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TURMALÍN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r>
              <a:rPr lang="cs-CZ" b="1" dirty="0"/>
              <a:t>f</a:t>
            </a:r>
            <a:r>
              <a:rPr lang="cs-CZ" b="1" dirty="0" smtClean="0"/>
              <a:t>yzikální vlastnosti:</a:t>
            </a:r>
          </a:p>
          <a:p>
            <a:pPr>
              <a:buNone/>
            </a:pPr>
            <a:r>
              <a:rPr lang="cs-CZ" dirty="0" smtClean="0"/>
              <a:t>    barva: </a:t>
            </a:r>
            <a:r>
              <a:rPr lang="cs-CZ" dirty="0" smtClean="0"/>
              <a:t>různá(podle odrůdy), </a:t>
            </a:r>
            <a:r>
              <a:rPr lang="cs-CZ" dirty="0" smtClean="0"/>
              <a:t>převážně tmavý</a:t>
            </a:r>
          </a:p>
          <a:p>
            <a:r>
              <a:rPr lang="cs-CZ" b="1" dirty="0"/>
              <a:t>e</a:t>
            </a:r>
            <a:r>
              <a:rPr lang="cs-CZ" b="1" dirty="0" smtClean="0"/>
              <a:t>lektrické vlastnosti:</a:t>
            </a:r>
            <a:r>
              <a:rPr lang="cs-CZ" dirty="0" smtClean="0"/>
              <a:t> pyroelektrický a piezoelektrický(zahříváním a třením se konce krystalů nabíjejí opačným elektrickým nábojem)</a:t>
            </a:r>
          </a:p>
          <a:p>
            <a:r>
              <a:rPr lang="cs-CZ" b="1" dirty="0"/>
              <a:t>p</a:t>
            </a:r>
            <a:r>
              <a:rPr lang="cs-CZ" b="1" dirty="0" smtClean="0"/>
              <a:t>oužití: </a:t>
            </a:r>
            <a:r>
              <a:rPr lang="cs-CZ" dirty="0" smtClean="0"/>
              <a:t>barevné odrůdy jako drahokamy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</a:t>
            </a:r>
            <a:r>
              <a:rPr lang="cs-CZ" dirty="0" smtClean="0"/>
              <a:t>v </a:t>
            </a:r>
            <a:r>
              <a:rPr lang="cs-CZ" dirty="0" smtClean="0"/>
              <a:t>elektrotechnice</a:t>
            </a:r>
          </a:p>
          <a:p>
            <a:r>
              <a:rPr lang="cs-CZ" b="1" dirty="0"/>
              <a:t>v</a:t>
            </a:r>
            <a:r>
              <a:rPr lang="cs-CZ" b="1" dirty="0" smtClean="0"/>
              <a:t>ýskyt</a:t>
            </a:r>
            <a:r>
              <a:rPr lang="cs-CZ" b="1" dirty="0" smtClean="0"/>
              <a:t>: </a:t>
            </a:r>
            <a:r>
              <a:rPr lang="cs-CZ" dirty="0" smtClean="0"/>
              <a:t>Žďár</a:t>
            </a:r>
            <a:r>
              <a:rPr lang="cs-CZ" dirty="0" smtClean="0"/>
              <a:t>, kolem Velkého Meziříčí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248px-Turmalin_arbuzowy,_Madagaska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635896" y="404664"/>
            <a:ext cx="5242520" cy="3931890"/>
          </a:xfrm>
          <a:prstGeom prst="rect">
            <a:avLst/>
          </a:prstGeom>
        </p:spPr>
      </p:pic>
      <p:pic>
        <p:nvPicPr>
          <p:cNvPr id="20482" name="Picture 2" descr="Tourmaline-2957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2949413"/>
            <a:ext cx="3107145" cy="3619975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187624" y="980728"/>
            <a:ext cx="202010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turmalín</a:t>
            </a:r>
            <a:endParaRPr lang="cs-CZ" sz="4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2060848"/>
          </a:xfrm>
        </p:spPr>
        <p:txBody>
          <a:bodyPr>
            <a:normAutofit/>
          </a:bodyPr>
          <a:lstStyle/>
          <a:p>
            <a:pPr algn="l"/>
            <a:r>
              <a:rPr lang="cs-CZ" sz="4900" b="1" dirty="0" smtClean="0"/>
              <a:t>Opakovací otázky</a:t>
            </a:r>
            <a:r>
              <a:rPr lang="cs-CZ" sz="3600" i="1" dirty="0" smtClean="0"/>
              <a:t>(žáci</a:t>
            </a:r>
            <a:r>
              <a:rPr lang="cs-CZ" sz="4000" b="1" i="1" dirty="0" smtClean="0"/>
              <a:t> </a:t>
            </a:r>
            <a:r>
              <a:rPr lang="cs-CZ" sz="3600" i="1" dirty="0" smtClean="0"/>
              <a:t>zapíší odpovědi do pracovního sešitu, na tabuli mohou použít program </a:t>
            </a:r>
            <a:r>
              <a:rPr lang="cs-CZ" sz="3600" i="1" dirty="0" err="1" smtClean="0"/>
              <a:t>ActivInspire</a:t>
            </a:r>
            <a:r>
              <a:rPr lang="cs-CZ" sz="3600" i="1" dirty="0" smtClean="0"/>
              <a:t>)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988840"/>
            <a:ext cx="8964488" cy="4869160"/>
          </a:xfrm>
        </p:spPr>
        <p:txBody>
          <a:bodyPr>
            <a:noAutofit/>
          </a:bodyPr>
          <a:lstStyle/>
          <a:p>
            <a:r>
              <a:rPr lang="cs-CZ" sz="4000" b="1" dirty="0" smtClean="0"/>
              <a:t>1. Které drahé kameny z řad křemičitanů se vyskytují na severu Čech?</a:t>
            </a:r>
          </a:p>
          <a:p>
            <a:r>
              <a:rPr lang="cs-CZ" sz="4000" b="1" dirty="0" smtClean="0"/>
              <a:t>2. Kde se zpracovává český granát?</a:t>
            </a:r>
          </a:p>
          <a:p>
            <a:r>
              <a:rPr lang="cs-CZ" sz="4000" b="1" dirty="0" smtClean="0"/>
              <a:t>3. Ve které součásti  korunovačních klenotů najdeš červený </a:t>
            </a:r>
            <a:r>
              <a:rPr lang="cs-CZ" sz="3600" b="1" dirty="0" smtClean="0"/>
              <a:t>turmalín? </a:t>
            </a:r>
            <a:r>
              <a:rPr lang="cs-CZ" sz="4000" b="1" dirty="0" smtClean="0"/>
              <a:t>(odpověď najdeš na liště uč. str</a:t>
            </a:r>
            <a:r>
              <a:rPr lang="cs-CZ" sz="4000" b="1" dirty="0" smtClean="0"/>
              <a:t>. 33</a:t>
            </a:r>
            <a:r>
              <a:rPr lang="cs-CZ" sz="4000" b="1" dirty="0" smtClean="0"/>
              <a:t>) </a:t>
            </a:r>
            <a:endParaRPr lang="cs-CZ" sz="4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268760"/>
            <a:ext cx="8964488" cy="558924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1. český granát, olivín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2. V </a:t>
            </a:r>
            <a:r>
              <a:rPr lang="cs-CZ" b="1" dirty="0">
                <a:solidFill>
                  <a:srgbClr val="FF0000"/>
                </a:solidFill>
              </a:rPr>
              <a:t>T</a:t>
            </a:r>
            <a:r>
              <a:rPr lang="cs-CZ" b="1" dirty="0" smtClean="0">
                <a:solidFill>
                  <a:srgbClr val="FF0000"/>
                </a:solidFill>
              </a:rPr>
              <a:t>urnově družstvo Granát vyrábí šperky z českého granátu, mimo jiné i cenu </a:t>
            </a:r>
            <a:r>
              <a:rPr lang="cs-CZ" b="1" dirty="0">
                <a:solidFill>
                  <a:srgbClr val="FF0000"/>
                </a:solidFill>
              </a:rPr>
              <a:t>Č</a:t>
            </a:r>
            <a:r>
              <a:rPr lang="cs-CZ" b="1" dirty="0" smtClean="0">
                <a:solidFill>
                  <a:srgbClr val="FF0000"/>
                </a:solidFill>
              </a:rPr>
              <a:t>eský slavík.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3. Ve Svatováclavské koruně - je nejstarší součástí korunovačních klenotů (jablko a žezlo vznikly v první polovině 16. století).</a:t>
            </a: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5" name="Picture 2" descr="http://upload.wikimedia.org/wikipedia/commons/thumb/b/bd/B%C3%B6hmen_Reichskleinodien_-_Krone_1.jpg/220px-B%C3%B6hmen_Reichskleinodien_-_Krone_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4221088"/>
            <a:ext cx="3712006" cy="248029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96752"/>
            <a:ext cx="9144000" cy="5661248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učebnice:</a:t>
            </a:r>
          </a:p>
          <a:p>
            <a:pPr marL="0" indent="0">
              <a:buNone/>
            </a:pPr>
            <a:r>
              <a:rPr lang="cs-CZ" dirty="0" smtClean="0"/>
              <a:t>ŠVECOVÁ, Milada a Dobroslav MATĚJKA. </a:t>
            </a:r>
            <a:r>
              <a:rPr lang="cs-CZ" i="1" dirty="0" smtClean="0"/>
              <a:t>Přírodopis 9: učebnice : pro základní školy a víceletá gymnázia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Plzeň: </a:t>
            </a:r>
            <a:r>
              <a:rPr lang="cs-CZ" dirty="0" err="1" smtClean="0"/>
              <a:t>Fraus</a:t>
            </a:r>
            <a:r>
              <a:rPr lang="cs-CZ" dirty="0" smtClean="0"/>
              <a:t>, 2007, 128 s. ISBN 978-807-2385-874</a:t>
            </a:r>
          </a:p>
          <a:p>
            <a:pPr marL="0" indent="0">
              <a:buNone/>
            </a:pPr>
            <a:r>
              <a:rPr lang="cs-CZ" b="1" dirty="0" smtClean="0"/>
              <a:t>obrázky:</a:t>
            </a:r>
            <a:endParaRPr lang="cs-CZ" dirty="0" smtClean="0"/>
          </a:p>
          <a:p>
            <a:r>
              <a:rPr lang="cs-CZ" dirty="0" err="1" smtClean="0"/>
              <a:t>Wikipedie</a:t>
            </a:r>
            <a:r>
              <a:rPr lang="cs-CZ" dirty="0" smtClean="0"/>
              <a:t>: olivín. </a:t>
            </a:r>
            <a:r>
              <a:rPr lang="cs-CZ" i="1" dirty="0" err="1" smtClean="0"/>
              <a:t>Wikipedie</a:t>
            </a:r>
            <a:r>
              <a:rPr lang="cs-CZ" i="1" dirty="0" smtClean="0"/>
              <a:t>: olivín</a:t>
            </a:r>
            <a:r>
              <a:rPr lang="cs-CZ" dirty="0" smtClean="0"/>
              <a:t> [online]. 2013 [cit. 2013-11-24]. Dostupné z: http://commons.wikimedia.org/wiki/File:Olivijn.gif</a:t>
            </a:r>
          </a:p>
          <a:p>
            <a:r>
              <a:rPr lang="cs-CZ" dirty="0" err="1" smtClean="0"/>
              <a:t>Wikipedie</a:t>
            </a:r>
            <a:r>
              <a:rPr lang="cs-CZ" dirty="0" smtClean="0"/>
              <a:t>: olivín. </a:t>
            </a:r>
            <a:r>
              <a:rPr lang="cs-CZ" i="1" dirty="0" err="1" smtClean="0"/>
              <a:t>Wikipedie</a:t>
            </a:r>
            <a:r>
              <a:rPr lang="cs-CZ" i="1" dirty="0" smtClean="0"/>
              <a:t>: olivín</a:t>
            </a:r>
            <a:r>
              <a:rPr lang="cs-CZ" dirty="0" smtClean="0"/>
              <a:t> [online]. 2013 [cit. 2013-11-24]. Dostupné z: http://commons.wikimedia.org/wiki/File:Olivine-gemmes.jpg</a:t>
            </a:r>
          </a:p>
          <a:p>
            <a:r>
              <a:rPr lang="cs-CZ" dirty="0" err="1" smtClean="0"/>
              <a:t>Wikipedie</a:t>
            </a:r>
            <a:r>
              <a:rPr lang="cs-CZ" dirty="0" smtClean="0"/>
              <a:t>: granát. </a:t>
            </a:r>
            <a:r>
              <a:rPr lang="cs-CZ" i="1" dirty="0" err="1" smtClean="0"/>
              <a:t>Wikipedie</a:t>
            </a:r>
            <a:r>
              <a:rPr lang="cs-CZ" i="1" dirty="0" smtClean="0"/>
              <a:t>: granát</a:t>
            </a:r>
            <a:r>
              <a:rPr lang="cs-CZ" dirty="0" smtClean="0"/>
              <a:t> [online]. 2013 [cit. 2013-11-24]. Dostupné z: http://commons.wikimedia.org/wiki/File:Round_garnets.jpg</a:t>
            </a:r>
          </a:p>
          <a:p>
            <a:r>
              <a:rPr lang="cs-CZ" dirty="0" err="1" smtClean="0"/>
              <a:t>Wikipedie</a:t>
            </a:r>
            <a:r>
              <a:rPr lang="cs-CZ" dirty="0" smtClean="0"/>
              <a:t>: turmalín. </a:t>
            </a:r>
            <a:r>
              <a:rPr lang="cs-CZ" i="1" dirty="0" err="1" smtClean="0"/>
              <a:t>Wikipedie</a:t>
            </a:r>
            <a:r>
              <a:rPr lang="cs-CZ" i="1" dirty="0" smtClean="0"/>
              <a:t>: turmalín</a:t>
            </a:r>
            <a:r>
              <a:rPr lang="cs-CZ" dirty="0" smtClean="0"/>
              <a:t> [online]. 2013 [cit. 2013-11-24]. Dostupné z: http://cs.wikipedia.org/wiki/Turmal%C3%ADn</a:t>
            </a:r>
          </a:p>
          <a:p>
            <a:r>
              <a:rPr lang="cs-CZ" dirty="0" err="1" smtClean="0"/>
              <a:t>Wikipedie</a:t>
            </a:r>
            <a:r>
              <a:rPr lang="cs-CZ" dirty="0" smtClean="0"/>
              <a:t>: turmalín. </a:t>
            </a:r>
            <a:r>
              <a:rPr lang="cs-CZ" i="1" dirty="0" err="1" smtClean="0"/>
              <a:t>Wikipedie</a:t>
            </a:r>
            <a:r>
              <a:rPr lang="cs-CZ" i="1" dirty="0" smtClean="0"/>
              <a:t>: turmalín</a:t>
            </a:r>
            <a:r>
              <a:rPr lang="cs-CZ" dirty="0" smtClean="0"/>
              <a:t> [online]. 2013 [cit. 2013-11-24]. Dostupné z: http://commons.wikimedia.org/wiki/Category:Tourmaline</a:t>
            </a:r>
          </a:p>
          <a:p>
            <a:r>
              <a:rPr lang="cs-CZ" dirty="0" err="1" smtClean="0"/>
              <a:t>Wikipedie</a:t>
            </a:r>
            <a:r>
              <a:rPr lang="cs-CZ" dirty="0" smtClean="0"/>
              <a:t>: Svatováclavská koruna. </a:t>
            </a:r>
            <a:r>
              <a:rPr lang="cs-CZ" i="1" dirty="0" err="1" smtClean="0"/>
              <a:t>Wikipedie</a:t>
            </a:r>
            <a:r>
              <a:rPr lang="cs-CZ" i="1" dirty="0" smtClean="0"/>
              <a:t>: Svatováclavská koruna</a:t>
            </a:r>
            <a:r>
              <a:rPr lang="cs-CZ" dirty="0" smtClean="0"/>
              <a:t> [online]. 2013 [cit. 2013-11-24]. Dostupné z: http://cs.wikipedia.org/wiki/Soubor:B%C3%B6hmen_Reichskleinodien_-_Krone_1.jpg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890</TotalTime>
  <Words>492</Words>
  <Application>Microsoft Office PowerPoint</Application>
  <PresentationFormat>Předvádění na obrazovce (4:3)</PresentationFormat>
  <Paragraphs>53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sady Office</vt:lpstr>
      <vt:lpstr>Dokument</vt:lpstr>
      <vt:lpstr>Prezentace aplikace PowerPoint</vt:lpstr>
      <vt:lpstr>KŘEMIČITANY I. (po výkladu si zapiš do sešitu)</vt:lpstr>
      <vt:lpstr>OLIVÍN </vt:lpstr>
      <vt:lpstr>Prezentace aplikace PowerPoint</vt:lpstr>
      <vt:lpstr>GRANÁTY</vt:lpstr>
      <vt:lpstr>Prezentace aplikace PowerPoint</vt:lpstr>
      <vt:lpstr>TURMALÍN</vt:lpstr>
      <vt:lpstr>Prezentace aplikace PowerPoint</vt:lpstr>
      <vt:lpstr>Opakovací otázky(žáci zapíší odpovědi do pracovního sešitu, na tabuli mohou použít program ActivInspire)</vt:lpstr>
      <vt:lpstr>ŘEŠENÍ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Zdenek</dc:creator>
  <cp:lastModifiedBy>Jitka Kopalová</cp:lastModifiedBy>
  <cp:revision>20</cp:revision>
  <dcterms:created xsi:type="dcterms:W3CDTF">2013-11-24T06:41:28Z</dcterms:created>
  <dcterms:modified xsi:type="dcterms:W3CDTF">2013-11-29T11:44:21Z</dcterms:modified>
</cp:coreProperties>
</file>