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44" y="-27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9D361-08F7-4FBC-A908-142D7FB0561E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484E3-6016-4F97-A2AE-36AB57039E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9D361-08F7-4FBC-A908-142D7FB0561E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484E3-6016-4F97-A2AE-36AB57039E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9D361-08F7-4FBC-A908-142D7FB0561E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484E3-6016-4F97-A2AE-36AB57039E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9D361-08F7-4FBC-A908-142D7FB0561E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484E3-6016-4F97-A2AE-36AB57039E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9D361-08F7-4FBC-A908-142D7FB0561E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484E3-6016-4F97-A2AE-36AB57039E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9D361-08F7-4FBC-A908-142D7FB0561E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484E3-6016-4F97-A2AE-36AB57039E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9D361-08F7-4FBC-A908-142D7FB0561E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484E3-6016-4F97-A2AE-36AB57039E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9D361-08F7-4FBC-A908-142D7FB0561E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484E3-6016-4F97-A2AE-36AB57039E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9D361-08F7-4FBC-A908-142D7FB0561E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484E3-6016-4F97-A2AE-36AB57039E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9D361-08F7-4FBC-A908-142D7FB0561E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484E3-6016-4F97-A2AE-36AB57039E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9D361-08F7-4FBC-A908-142D7FB0561E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B484E3-6016-4F97-A2AE-36AB57039E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B9D361-08F7-4FBC-A908-142D7FB0561E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B484E3-6016-4F97-A2AE-36AB57039E4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65425435"/>
              </p:ext>
            </p:extLst>
          </p:nvPr>
        </p:nvGraphicFramePr>
        <p:xfrm>
          <a:off x="1616075" y="122238"/>
          <a:ext cx="5851525" cy="6553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" name="Dokument" r:id="rId3" imgW="5902889" imgH="6630598" progId="Word.Document.12">
                  <p:embed/>
                </p:oleObj>
              </mc:Choice>
              <mc:Fallback>
                <p:oleObj name="Dokument" r:id="rId3" imgW="5902889" imgH="663059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16075" y="122238"/>
                        <a:ext cx="5851525" cy="65532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6288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KŘEMIČITANY II.</a:t>
            </a:r>
            <a:br>
              <a:rPr lang="cs-CZ" b="1" dirty="0" smtClean="0"/>
            </a:br>
            <a:r>
              <a:rPr lang="cs-CZ" i="1" dirty="0" smtClean="0"/>
              <a:t>/ po výkladu si zapiš údaje do sešitu/</a:t>
            </a:r>
            <a:r>
              <a:rPr lang="cs-CZ" b="1" u="sng" dirty="0" smtClean="0"/>
              <a:t/>
            </a:r>
            <a:br>
              <a:rPr lang="cs-CZ" b="1" u="sng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400" b="1" dirty="0" smtClean="0"/>
              <a:t>AUGIT</a:t>
            </a:r>
          </a:p>
          <a:p>
            <a:pPr>
              <a:buNone/>
            </a:pPr>
            <a:r>
              <a:rPr lang="cs-CZ" b="1" dirty="0" smtClean="0"/>
              <a:t>barva: </a:t>
            </a:r>
            <a:r>
              <a:rPr lang="cs-CZ" dirty="0" smtClean="0"/>
              <a:t>tmavozelená, hnědá až černá</a:t>
            </a:r>
          </a:p>
          <a:p>
            <a:pPr>
              <a:buNone/>
            </a:pPr>
            <a:r>
              <a:rPr lang="cs-CZ" b="1" dirty="0" smtClean="0"/>
              <a:t>výskyt: </a:t>
            </a:r>
            <a:r>
              <a:rPr lang="cs-CZ" dirty="0" smtClean="0"/>
              <a:t>typická součást vyvřelin (čediče, gabra, andezitu) např. v Českém středohoří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/>
              <a:t>p</a:t>
            </a:r>
            <a:r>
              <a:rPr lang="cs-CZ" b="1" dirty="0" smtClean="0"/>
              <a:t>oužití: </a:t>
            </a:r>
            <a:r>
              <a:rPr lang="cs-CZ" dirty="0" smtClean="0"/>
              <a:t>praktické využití </a:t>
            </a:r>
          </a:p>
          <a:p>
            <a:pPr>
              <a:buNone/>
            </a:pPr>
            <a:r>
              <a:rPr lang="cs-CZ" dirty="0" smtClean="0"/>
              <a:t>nemá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248px-Augit_1[1]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39952" y="3828825"/>
            <a:ext cx="5004048" cy="286522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AMFIBOL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barva: </a:t>
            </a:r>
            <a:r>
              <a:rPr lang="cs-CZ" dirty="0" smtClean="0"/>
              <a:t>tmavě zelená, zelenočerná</a:t>
            </a:r>
          </a:p>
          <a:p>
            <a:pPr>
              <a:buNone/>
            </a:pPr>
            <a:r>
              <a:rPr lang="cs-CZ" b="1" dirty="0" smtClean="0"/>
              <a:t>výskyt: </a:t>
            </a:r>
            <a:r>
              <a:rPr lang="cs-CZ" dirty="0"/>
              <a:t>s</a:t>
            </a:r>
            <a:r>
              <a:rPr lang="cs-CZ" dirty="0" smtClean="0"/>
              <a:t>oučást hornin vyvřelých a přeměněných</a:t>
            </a:r>
          </a:p>
          <a:p>
            <a:pPr>
              <a:buNone/>
            </a:pPr>
            <a:r>
              <a:rPr lang="cs-CZ" dirty="0" smtClean="0"/>
              <a:t>např. v Českém středohoří</a:t>
            </a:r>
          </a:p>
          <a:p>
            <a:pPr>
              <a:buNone/>
            </a:pPr>
            <a:r>
              <a:rPr lang="cs-CZ" b="1" dirty="0" smtClean="0"/>
              <a:t>použití: </a:t>
            </a:r>
            <a:r>
              <a:rPr lang="cs-CZ" dirty="0" smtClean="0"/>
              <a:t>praktické využití nemá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" name="Obrázek 4" descr="Amfibol_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78560" y="3789040"/>
            <a:ext cx="5076056" cy="279852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SLÍDY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součást vyvřelých hornin a krystalických břidlic</a:t>
            </a:r>
          </a:p>
          <a:p>
            <a:pPr>
              <a:buNone/>
            </a:pPr>
            <a:r>
              <a:rPr lang="cs-CZ" b="1" dirty="0" smtClean="0"/>
              <a:t>fyzikální vlastnosti:</a:t>
            </a:r>
          </a:p>
          <a:p>
            <a:pPr>
              <a:buNone/>
            </a:pPr>
            <a:r>
              <a:rPr lang="cs-CZ" dirty="0"/>
              <a:t>p</a:t>
            </a:r>
            <a:r>
              <a:rPr lang="cs-CZ" dirty="0" smtClean="0"/>
              <a:t>růhledné, vysoký lesk, výborná štěpnost (odlupují se v tenkých destičkách pouhým nehtem)</a:t>
            </a:r>
          </a:p>
          <a:p>
            <a:pPr>
              <a:buNone/>
            </a:pPr>
            <a:r>
              <a:rPr lang="cs-CZ" dirty="0" smtClean="0"/>
              <a:t>ohnivzdorné, pružné, ale křehké</a:t>
            </a:r>
          </a:p>
          <a:p>
            <a:pPr>
              <a:buNone/>
            </a:pPr>
            <a:r>
              <a:rPr lang="cs-CZ" b="1" dirty="0" smtClean="0"/>
              <a:t>odrůdy:  </a:t>
            </a:r>
            <a:r>
              <a:rPr lang="cs-CZ" sz="4000" b="1" dirty="0" smtClean="0"/>
              <a:t>a/ světlá (muskovit)</a:t>
            </a:r>
          </a:p>
          <a:p>
            <a:pPr>
              <a:buNone/>
            </a:pPr>
            <a:r>
              <a:rPr lang="cs-CZ" sz="4000" dirty="0" smtClean="0"/>
              <a:t>		     </a:t>
            </a:r>
            <a:r>
              <a:rPr lang="cs-CZ" sz="4000" b="1" dirty="0" smtClean="0"/>
              <a:t>b/ tmavá (biotit)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a/ muskovit – světlá slída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hlinitokřemičitan</a:t>
            </a:r>
            <a:r>
              <a:rPr lang="cs-CZ" dirty="0" smtClean="0"/>
              <a:t> draselný</a:t>
            </a:r>
          </a:p>
          <a:p>
            <a:pPr>
              <a:buNone/>
            </a:pPr>
            <a:r>
              <a:rPr lang="cs-CZ" b="1" dirty="0"/>
              <a:t>v</a:t>
            </a:r>
            <a:r>
              <a:rPr lang="cs-CZ" b="1" dirty="0" smtClean="0"/>
              <a:t>ýskyt: </a:t>
            </a:r>
            <a:r>
              <a:rPr lang="cs-CZ" dirty="0" smtClean="0"/>
              <a:t> v žule, v krystalických břidlicích, svorech</a:t>
            </a:r>
          </a:p>
          <a:p>
            <a:pPr>
              <a:buNone/>
            </a:pPr>
            <a:r>
              <a:rPr lang="cs-CZ" b="1" dirty="0"/>
              <a:t>p</a:t>
            </a:r>
            <a:r>
              <a:rPr lang="cs-CZ" b="1" dirty="0" smtClean="0"/>
              <a:t>oužití: </a:t>
            </a:r>
            <a:r>
              <a:rPr lang="cs-CZ" dirty="0" smtClean="0"/>
              <a:t> žáruvzdorný materiál do okének u amerických kamen,  u vysokých pecí, do omítek, izolační elektrotechnický materiál, výroba ochranných brýlí</a:t>
            </a:r>
          </a:p>
          <a:p>
            <a:pPr>
              <a:buNone/>
            </a:pPr>
            <a:r>
              <a:rPr lang="cs-CZ" b="1" dirty="0"/>
              <a:t>t</a:t>
            </a:r>
            <a:r>
              <a:rPr lang="cs-CZ" b="1" dirty="0" smtClean="0"/>
              <a:t>ěžba: </a:t>
            </a:r>
            <a:r>
              <a:rPr lang="cs-CZ" dirty="0" smtClean="0"/>
              <a:t>v Anglii, Rusku, Indii</a:t>
            </a:r>
            <a:endParaRPr lang="cs-CZ" b="1" dirty="0"/>
          </a:p>
        </p:txBody>
      </p:sp>
      <p:pic>
        <p:nvPicPr>
          <p:cNvPr id="4" name="Obrázek 3" descr="220px-MuscoviteLayerUSGOV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12160" y="4457700"/>
            <a:ext cx="2794000" cy="24003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b="1" dirty="0" smtClean="0"/>
              <a:t>b/ biotit – tmavá slída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/>
              <a:t>s</a:t>
            </a:r>
            <a:r>
              <a:rPr lang="cs-CZ" b="1" dirty="0" smtClean="0"/>
              <a:t>oučást žul i rul</a:t>
            </a:r>
          </a:p>
          <a:p>
            <a:pPr>
              <a:buNone/>
            </a:pPr>
            <a:r>
              <a:rPr lang="cs-CZ" b="1" dirty="0"/>
              <a:t>p</a:t>
            </a:r>
            <a:r>
              <a:rPr lang="cs-CZ" b="1" dirty="0" smtClean="0"/>
              <a:t>oužití: </a:t>
            </a:r>
            <a:r>
              <a:rPr lang="cs-CZ" dirty="0" smtClean="0"/>
              <a:t> izolační a žáruvzdorný materiál, tepelný a elektrický izolant, plnivo barev, součást speciálních cementů, omítek, při výrobě </a:t>
            </a:r>
            <a:r>
              <a:rPr lang="cs-CZ" dirty="0" err="1" smtClean="0"/>
              <a:t>elektroporcelánu</a:t>
            </a:r>
            <a:endParaRPr lang="cs-CZ" dirty="0" smtClean="0"/>
          </a:p>
          <a:p>
            <a:pPr>
              <a:buNone/>
            </a:pPr>
            <a:r>
              <a:rPr lang="cs-CZ" b="1" dirty="0"/>
              <a:t>v</a:t>
            </a:r>
            <a:r>
              <a:rPr lang="cs-CZ" b="1" dirty="0" smtClean="0"/>
              <a:t>ýskyt:  </a:t>
            </a:r>
            <a:r>
              <a:rPr lang="cs-CZ" dirty="0" smtClean="0"/>
              <a:t>jižní Čechy, kolem Brna, Švédsko, Norsko, Francie, Německo, Kanada         </a:t>
            </a:r>
            <a:endParaRPr lang="cs-CZ" b="1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248px-MeroxeneSomm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76056" y="4005064"/>
            <a:ext cx="3832761" cy="264275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b="1" dirty="0" smtClean="0"/>
              <a:t>Opakovací otázky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i="1" dirty="0" smtClean="0"/>
              <a:t>(žáci zapíší odpovědi do pracovního sešitu</a:t>
            </a:r>
            <a:r>
              <a:rPr lang="cs-CZ" sz="3200" i="1" dirty="0" smtClean="0"/>
              <a:t>,</a:t>
            </a:r>
            <a:br>
              <a:rPr lang="cs-CZ" sz="3200" i="1" dirty="0" smtClean="0"/>
            </a:br>
            <a:r>
              <a:rPr lang="cs-CZ" sz="3200" i="1" dirty="0" smtClean="0"/>
              <a:t> </a:t>
            </a:r>
            <a:r>
              <a:rPr lang="cs-CZ" sz="3200" i="1" dirty="0" smtClean="0"/>
              <a:t>na tabuli mohou použít program </a:t>
            </a:r>
            <a:r>
              <a:rPr lang="cs-CZ" sz="3200" i="1" dirty="0" err="1" smtClean="0"/>
              <a:t>ActivInspire</a:t>
            </a:r>
            <a:r>
              <a:rPr lang="cs-CZ" sz="3200" i="1" dirty="0" smtClean="0"/>
              <a:t>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420888"/>
            <a:ext cx="8892480" cy="4437112"/>
          </a:xfrm>
        </p:spPr>
        <p:txBody>
          <a:bodyPr>
            <a:noAutofit/>
          </a:bodyPr>
          <a:lstStyle/>
          <a:p>
            <a:r>
              <a:rPr lang="cs-CZ" sz="3600" b="1" dirty="0" smtClean="0"/>
              <a:t>1. V kterých horninách se vyskytuje augit?</a:t>
            </a:r>
          </a:p>
          <a:p>
            <a:r>
              <a:rPr lang="cs-CZ" sz="3600" b="1" dirty="0" smtClean="0"/>
              <a:t>2. V kterých horninách se vyskytuje amfibol?</a:t>
            </a:r>
          </a:p>
          <a:p>
            <a:r>
              <a:rPr lang="cs-CZ" sz="3600" b="1" dirty="0" smtClean="0"/>
              <a:t>3. Které znáš druhy slíd ( uveď oba názvy)?</a:t>
            </a:r>
          </a:p>
          <a:p>
            <a:r>
              <a:rPr lang="cs-CZ" sz="3600" b="1" dirty="0" smtClean="0"/>
              <a:t>4. Vyjmenuj základní typické vlastnosti slíd.</a:t>
            </a:r>
          </a:p>
          <a:p>
            <a:endParaRPr lang="cs-CZ" sz="3600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1. ve vyvřelinách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2. ve vyvřelinách i přeměněných horninách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3. muskovit(světlá slída), biotit(tmavá slída)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4. průhlednost, dokonalá štěpnost, izolant, žáruvzdornost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učebnice:</a:t>
            </a:r>
          </a:p>
          <a:p>
            <a:pPr marL="0" indent="0">
              <a:buNone/>
            </a:pPr>
            <a:r>
              <a:rPr lang="cs-CZ" dirty="0" smtClean="0"/>
              <a:t>ŠVECOVÁ, Milada a Dobroslav MATĚJKA. </a:t>
            </a:r>
            <a:r>
              <a:rPr lang="cs-CZ" i="1" dirty="0" smtClean="0"/>
              <a:t>Přírodopis 9: učebnice : pro základní školy a víceletá gymnázia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Plzeň: </a:t>
            </a:r>
            <a:r>
              <a:rPr lang="cs-CZ" dirty="0" err="1" smtClean="0"/>
              <a:t>Fraus</a:t>
            </a:r>
            <a:r>
              <a:rPr lang="cs-CZ" dirty="0" smtClean="0"/>
              <a:t>, 2007, 128 s. ISBN 978-807-2385-874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obrázky: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Wikipedie</a:t>
            </a:r>
            <a:r>
              <a:rPr lang="cs-CZ" dirty="0" smtClean="0"/>
              <a:t>: augit. </a:t>
            </a:r>
            <a:r>
              <a:rPr lang="cs-CZ" i="1" dirty="0" err="1" smtClean="0"/>
              <a:t>Wikipedie</a:t>
            </a:r>
            <a:r>
              <a:rPr lang="cs-CZ" i="1" dirty="0" smtClean="0"/>
              <a:t>: augit</a:t>
            </a:r>
            <a:r>
              <a:rPr lang="cs-CZ" dirty="0" smtClean="0"/>
              <a:t> [online]. 2013 [cit. 2013-11-24]. Dostupné z: http://upload.wikimedia.org/wikipedia/commons/thumb/9/98/Augit_1.jpg/248px-Augit_1.jpg </a:t>
            </a:r>
          </a:p>
          <a:p>
            <a:pPr>
              <a:buNone/>
            </a:pPr>
            <a:r>
              <a:rPr lang="cs-CZ" dirty="0" err="1" smtClean="0"/>
              <a:t>Wikipedie</a:t>
            </a:r>
            <a:r>
              <a:rPr lang="cs-CZ" dirty="0" smtClean="0"/>
              <a:t>: amfibol. </a:t>
            </a:r>
            <a:r>
              <a:rPr lang="cs-CZ" i="1" dirty="0" err="1" smtClean="0"/>
              <a:t>Wikipedie</a:t>
            </a:r>
            <a:r>
              <a:rPr lang="cs-CZ" i="1" dirty="0" smtClean="0"/>
              <a:t>: amfibol</a:t>
            </a:r>
            <a:r>
              <a:rPr lang="cs-CZ" dirty="0" smtClean="0"/>
              <a:t> [online]. 2013 [cit. 2013-11-24]. Dostupné z: http://commons.wikimedia.org/wiki/File:Amfibol_2.jpg</a:t>
            </a:r>
          </a:p>
          <a:p>
            <a:pPr>
              <a:buNone/>
            </a:pPr>
            <a:r>
              <a:rPr lang="cs-CZ" dirty="0" err="1" smtClean="0"/>
              <a:t>Wikipedie</a:t>
            </a:r>
            <a:r>
              <a:rPr lang="cs-CZ" dirty="0" smtClean="0"/>
              <a:t>: muskovit. </a:t>
            </a:r>
            <a:r>
              <a:rPr lang="cs-CZ" i="1" dirty="0" err="1" smtClean="0"/>
              <a:t>Wikipedie</a:t>
            </a:r>
            <a:r>
              <a:rPr lang="cs-CZ" i="1" dirty="0" smtClean="0"/>
              <a:t>: muskovit</a:t>
            </a:r>
            <a:r>
              <a:rPr lang="cs-CZ" dirty="0" smtClean="0"/>
              <a:t> [online]. 2013 [cit. 2013-11-24]. Dostupné z: http://cs.wikipedia.org/wiki/Soubor:MuscoviteLayerUSGOV.jpg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err="1" smtClean="0"/>
              <a:t>Wikipedie</a:t>
            </a:r>
            <a:r>
              <a:rPr lang="cs-CZ" dirty="0" smtClean="0"/>
              <a:t>: biotit. </a:t>
            </a:r>
            <a:r>
              <a:rPr lang="cs-CZ" i="1" dirty="0" err="1" smtClean="0"/>
              <a:t>Wikipedie</a:t>
            </a:r>
            <a:r>
              <a:rPr lang="cs-CZ" i="1" dirty="0" smtClean="0"/>
              <a:t>: biotit</a:t>
            </a:r>
            <a:r>
              <a:rPr lang="cs-CZ" dirty="0" smtClean="0"/>
              <a:t> [online]. 2013 [cit. 2013-11-24]. Dostupné z: http://cs.wikipedia.org/wiki/Biotit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396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Microsoft Word Document</vt:lpstr>
      <vt:lpstr>Prezentace aplikace PowerPoint</vt:lpstr>
      <vt:lpstr>KŘEMIČITANY II. / po výkladu si zapiš údaje do sešitu/ </vt:lpstr>
      <vt:lpstr>AMFIBOL</vt:lpstr>
      <vt:lpstr>SLÍDY</vt:lpstr>
      <vt:lpstr>a/ muskovit – světlá slída</vt:lpstr>
      <vt:lpstr>b/ biotit – tmavá slída</vt:lpstr>
      <vt:lpstr>Opakovací otázky (žáci zapíší odpovědi do pracovního sešitu,  na tabuli mohou použít program ActivInspire)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Zdenek</dc:creator>
  <cp:lastModifiedBy>Jitka Kopalová</cp:lastModifiedBy>
  <cp:revision>14</cp:revision>
  <dcterms:created xsi:type="dcterms:W3CDTF">2013-11-24T08:55:35Z</dcterms:created>
  <dcterms:modified xsi:type="dcterms:W3CDTF">2013-12-11T12:18:16Z</dcterms:modified>
</cp:coreProperties>
</file>