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4" r:id="rId6"/>
    <p:sldId id="265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65A35-590D-457D-8877-F22B5AF92782}" type="datetimeFigureOut">
              <a:rPr lang="cs-CZ" smtClean="0"/>
              <a:t>22. 10. 2013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3335-1ED8-46CE-B050-1FA5AAB9B7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8455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65A35-590D-457D-8877-F22B5AF92782}" type="datetimeFigureOut">
              <a:rPr lang="cs-CZ" smtClean="0"/>
              <a:t>22. 10. 2013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3335-1ED8-46CE-B050-1FA5AAB9B7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4899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65A35-590D-457D-8877-F22B5AF92782}" type="datetimeFigureOut">
              <a:rPr lang="cs-CZ" smtClean="0"/>
              <a:t>22. 10. 2013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3335-1ED8-46CE-B050-1FA5AAB9B7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893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65A35-590D-457D-8877-F22B5AF92782}" type="datetimeFigureOut">
              <a:rPr lang="cs-CZ" smtClean="0"/>
              <a:t>22. 10. 2013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3335-1ED8-46CE-B050-1FA5AAB9B7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2436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65A35-590D-457D-8877-F22B5AF92782}" type="datetimeFigureOut">
              <a:rPr lang="cs-CZ" smtClean="0"/>
              <a:t>22. 10. 2013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3335-1ED8-46CE-B050-1FA5AAB9B7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086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65A35-590D-457D-8877-F22B5AF92782}" type="datetimeFigureOut">
              <a:rPr lang="cs-CZ" smtClean="0"/>
              <a:t>22. 10. 2013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3335-1ED8-46CE-B050-1FA5AAB9B7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7700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65A35-590D-457D-8877-F22B5AF92782}" type="datetimeFigureOut">
              <a:rPr lang="cs-CZ" smtClean="0"/>
              <a:t>22. 10. 2013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3335-1ED8-46CE-B050-1FA5AAB9B7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0318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65A35-590D-457D-8877-F22B5AF92782}" type="datetimeFigureOut">
              <a:rPr lang="cs-CZ" smtClean="0"/>
              <a:t>22. 10. 2013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3335-1ED8-46CE-B050-1FA5AAB9B7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405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65A35-590D-457D-8877-F22B5AF92782}" type="datetimeFigureOut">
              <a:rPr lang="cs-CZ" smtClean="0"/>
              <a:t>22. 10. 2013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3335-1ED8-46CE-B050-1FA5AAB9B7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1605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65A35-590D-457D-8877-F22B5AF92782}" type="datetimeFigureOut">
              <a:rPr lang="cs-CZ" smtClean="0"/>
              <a:t>22. 10. 2013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3335-1ED8-46CE-B050-1FA5AAB9B7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533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65A35-590D-457D-8877-F22B5AF92782}" type="datetimeFigureOut">
              <a:rPr lang="cs-CZ" smtClean="0"/>
              <a:t>22. 10. 2013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3335-1ED8-46CE-B050-1FA5AAB9B7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828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65A35-590D-457D-8877-F22B5AF92782}" type="datetimeFigureOut">
              <a:rPr lang="cs-CZ" smtClean="0"/>
              <a:t>22. 10. 2013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D3335-1ED8-46CE-B050-1FA5AAB9B7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7234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0423962"/>
              </p:ext>
            </p:extLst>
          </p:nvPr>
        </p:nvGraphicFramePr>
        <p:xfrm>
          <a:off x="1616075" y="122238"/>
          <a:ext cx="5759450" cy="6461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Dokument" r:id="rId3" imgW="5902889" imgH="6641416" progId="Word.Document.12">
                  <p:embed/>
                </p:oleObj>
              </mc:Choice>
              <mc:Fallback>
                <p:oleObj name="Dokument" r:id="rId3" imgW="5902889" imgH="664141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16075" y="122238"/>
                        <a:ext cx="5759450" cy="6461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8578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952328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OBOJŽIVELNÍCI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5300" b="1" dirty="0" smtClean="0">
                <a:solidFill>
                  <a:schemeClr val="accent1">
                    <a:lumMod val="75000"/>
                  </a:schemeClr>
                </a:solidFill>
              </a:rPr>
              <a:t>společné znaky s rybami: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dirty="0" smtClean="0"/>
              <a:t>(po výkladu zapiš do sešitu)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212976"/>
            <a:ext cx="8229600" cy="3645024"/>
          </a:xfrm>
        </p:spPr>
        <p:txBody>
          <a:bodyPr>
            <a:normAutofit/>
          </a:bodyPr>
          <a:lstStyle/>
          <a:p>
            <a:r>
              <a:rPr lang="cs-CZ" sz="4400" dirty="0"/>
              <a:t>v</a:t>
            </a:r>
            <a:r>
              <a:rPr lang="cs-CZ" sz="4400" dirty="0" smtClean="0"/>
              <a:t>ývoj ve vodě</a:t>
            </a:r>
          </a:p>
          <a:p>
            <a:r>
              <a:rPr lang="cs-CZ" sz="4400" dirty="0"/>
              <a:t>l</a:t>
            </a:r>
            <a:r>
              <a:rPr lang="cs-CZ" sz="4400" dirty="0" smtClean="0"/>
              <a:t>arvy  -</a:t>
            </a:r>
            <a:r>
              <a:rPr lang="cs-CZ" sz="4400" b="1" dirty="0" smtClean="0"/>
              <a:t> pulci </a:t>
            </a:r>
            <a:r>
              <a:rPr lang="cs-CZ" sz="4400" dirty="0" smtClean="0"/>
              <a:t>– dýchají žábrami mají proudový orgán     </a:t>
            </a:r>
          </a:p>
          <a:p>
            <a:r>
              <a:rPr lang="cs-CZ" sz="4400" dirty="0" smtClean="0"/>
              <a:t>proměnlivá tělní teplota</a:t>
            </a:r>
          </a:p>
          <a:p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82647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1">
                    <a:lumMod val="75000"/>
                  </a:schemeClr>
                </a:solidFill>
              </a:rPr>
              <a:t>odlišné znaky od </a:t>
            </a: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ryb</a:t>
            </a:r>
            <a:endParaRPr lang="cs-CZ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Autofit/>
          </a:bodyPr>
          <a:lstStyle/>
          <a:p>
            <a:r>
              <a:rPr lang="cs-CZ" dirty="0" smtClean="0"/>
              <a:t>2 páry kráčivých končetin</a:t>
            </a:r>
          </a:p>
          <a:p>
            <a:r>
              <a:rPr lang="cs-CZ" dirty="0"/>
              <a:t>k</a:t>
            </a:r>
            <a:r>
              <a:rPr lang="cs-CZ" dirty="0" smtClean="0"/>
              <a:t>ůže hladká se slizovými žlázami / někdy žlázy jedové/</a:t>
            </a:r>
          </a:p>
          <a:p>
            <a:r>
              <a:rPr lang="cs-CZ" dirty="0"/>
              <a:t>j</a:t>
            </a:r>
            <a:r>
              <a:rPr lang="cs-CZ" dirty="0" smtClean="0"/>
              <a:t>azyk</a:t>
            </a:r>
          </a:p>
          <a:p>
            <a:r>
              <a:rPr lang="cs-CZ" dirty="0"/>
              <a:t>k</a:t>
            </a:r>
            <a:r>
              <a:rPr lang="cs-CZ" dirty="0" smtClean="0"/>
              <a:t>loaka /společný vývod soustav trávící, vylučovací a pohlavní/</a:t>
            </a:r>
          </a:p>
          <a:p>
            <a:r>
              <a:rPr lang="cs-CZ" dirty="0" smtClean="0"/>
              <a:t>cévní systém : srdce – 1 komora</a:t>
            </a:r>
            <a:br>
              <a:rPr lang="cs-CZ" dirty="0" smtClean="0"/>
            </a:br>
            <a:r>
              <a:rPr lang="cs-CZ" dirty="0" smtClean="0"/>
              <a:t>                                        2 síně</a:t>
            </a:r>
          </a:p>
          <a:p>
            <a:r>
              <a:rPr lang="cs-CZ" dirty="0"/>
              <a:t>d</a:t>
            </a:r>
            <a:r>
              <a:rPr lang="cs-CZ" dirty="0" smtClean="0"/>
              <a:t>ýchání: plícemi i kůží</a:t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471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ROZMNOŽOVÁNÍ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dirty="0"/>
              <a:t>p</a:t>
            </a:r>
            <a:r>
              <a:rPr lang="cs-CZ" sz="4400" dirty="0" smtClean="0"/>
              <a:t>ohlavní</a:t>
            </a:r>
          </a:p>
          <a:p>
            <a:r>
              <a:rPr lang="cs-CZ" sz="4400" dirty="0"/>
              <a:t>o</a:t>
            </a:r>
            <a:r>
              <a:rPr lang="cs-CZ" sz="4400" dirty="0" smtClean="0"/>
              <a:t>plození </a:t>
            </a:r>
            <a:r>
              <a:rPr lang="cs-CZ" sz="4400" b="1" dirty="0" smtClean="0"/>
              <a:t>vnější</a:t>
            </a:r>
            <a:r>
              <a:rPr lang="cs-CZ" sz="4400" dirty="0" smtClean="0"/>
              <a:t> ve vodě( žáby)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                </a:t>
            </a:r>
            <a:r>
              <a:rPr lang="cs-CZ" sz="4400" b="1" dirty="0" smtClean="0"/>
              <a:t>vnitřní</a:t>
            </a:r>
            <a:r>
              <a:rPr lang="cs-CZ" sz="4400" dirty="0" smtClean="0"/>
              <a:t> (čolci a mloci)</a:t>
            </a:r>
          </a:p>
          <a:p>
            <a:r>
              <a:rPr lang="cs-CZ" sz="4400" dirty="0"/>
              <a:t>p</a:t>
            </a:r>
            <a:r>
              <a:rPr lang="cs-CZ" sz="4400" dirty="0" smtClean="0"/>
              <a:t>roměna = vývin larvy(pulce) v </a:t>
            </a:r>
          </a:p>
          <a:p>
            <a:pPr marL="0" indent="0">
              <a:buNone/>
            </a:pPr>
            <a:r>
              <a:rPr lang="cs-CZ" sz="4400" dirty="0" smtClean="0"/>
              <a:t>  dospělce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36577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2800" b="1" dirty="0" smtClean="0"/>
              <a:t>Vyhledej v učebnici rozdíly ve vývinu pulce žáby a čolka.  </a:t>
            </a:r>
            <a:r>
              <a:rPr lang="cs-CZ" sz="2800" i="1" dirty="0" smtClean="0"/>
              <a:t>/Žáci pracují do sešitu, výsledky vpisují na tabuli pomocí programu </a:t>
            </a:r>
            <a:r>
              <a:rPr lang="cs-CZ" sz="2800" i="1" dirty="0" err="1" smtClean="0"/>
              <a:t>AktivInspire</a:t>
            </a:r>
            <a:r>
              <a:rPr lang="cs-CZ" sz="2800" i="1" dirty="0" smtClean="0"/>
              <a:t>/</a:t>
            </a:r>
            <a:endParaRPr lang="cs-CZ" sz="2800" i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891085"/>
            <a:ext cx="5106144" cy="1978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787" y="4077072"/>
            <a:ext cx="3810330" cy="247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2695734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Pulec čolka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16429" y="5085184"/>
            <a:ext cx="17094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Pulec žáby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2270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ŘEŠENÍ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>zapiš do sešitu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PULEC ŽÁBY: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narůstají nejprve zadní končetiny, pak přední</a:t>
            </a:r>
          </a:p>
          <a:p>
            <a:r>
              <a:rPr lang="cs-CZ" dirty="0">
                <a:solidFill>
                  <a:srgbClr val="FF0000"/>
                </a:solidFill>
              </a:rPr>
              <a:t>v</a:t>
            </a:r>
            <a:r>
              <a:rPr lang="cs-CZ" dirty="0" smtClean="0">
                <a:solidFill>
                  <a:srgbClr val="FF0000"/>
                </a:solidFill>
              </a:rPr>
              <a:t>elmi rychle se mění keříčkovité žábry za vnitřní žábry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PULEC ČOLKA:</a:t>
            </a:r>
          </a:p>
          <a:p>
            <a:r>
              <a:rPr lang="cs-CZ" dirty="0">
                <a:solidFill>
                  <a:srgbClr val="FF0000"/>
                </a:solidFill>
              </a:rPr>
              <a:t>n</a:t>
            </a:r>
            <a:r>
              <a:rPr lang="cs-CZ" dirty="0" smtClean="0">
                <a:solidFill>
                  <a:srgbClr val="FF0000"/>
                </a:solidFill>
              </a:rPr>
              <a:t>arůstají nejprve přední končetiny, pak zadní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mají pouze žábry keříčkovité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357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UČEBNICE:</a:t>
            </a:r>
          </a:p>
          <a:p>
            <a:pPr marL="0" indent="0">
              <a:buNone/>
            </a:pPr>
            <a:r>
              <a:rPr lang="cs-CZ" dirty="0" smtClean="0">
                <a:effectLst/>
              </a:rPr>
              <a:t>ČABRADOVÁ, Věra. </a:t>
            </a:r>
            <a:r>
              <a:rPr lang="cs-CZ" i="1" dirty="0" smtClean="0">
                <a:effectLst/>
              </a:rPr>
              <a:t>Přírodopis 7: učebnice pro základní školy a víceletá gymnázia</a:t>
            </a:r>
            <a:r>
              <a:rPr lang="cs-CZ" dirty="0" smtClean="0">
                <a:effectLst/>
              </a:rPr>
              <a:t>. Plzeň: Fraus, 2005, 128 s. ISBN 80-723-8424-4.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OBRÁZKY:</a:t>
            </a:r>
          </a:p>
          <a:p>
            <a:pPr marL="0" indent="0">
              <a:buNone/>
            </a:pPr>
            <a:r>
              <a:rPr lang="it-IT" dirty="0" smtClean="0">
                <a:effectLst/>
              </a:rPr>
              <a:t>Wikipedie: pulec. </a:t>
            </a:r>
            <a:r>
              <a:rPr lang="it-IT" i="1" dirty="0" smtClean="0">
                <a:effectLst/>
              </a:rPr>
              <a:t>Wikipedie: pulec</a:t>
            </a:r>
            <a:r>
              <a:rPr lang="it-IT" dirty="0" smtClean="0">
                <a:effectLst/>
              </a:rPr>
              <a:t> [online]. 2013 [cit. 2013-10-07]. Dostupné z: http://commons.wikimedia.org/wiki/File:Litoria_xanthomera_tadpole.jpg?uselang=cs</a:t>
            </a:r>
            <a:endParaRPr lang="cs-CZ" dirty="0" smtClean="0">
              <a:effectLst/>
            </a:endParaRPr>
          </a:p>
          <a:p>
            <a:pPr marL="0" indent="0">
              <a:buNone/>
            </a:pPr>
            <a:r>
              <a:rPr lang="cs-CZ" dirty="0" smtClean="0">
                <a:effectLst/>
              </a:rPr>
              <a:t>Wikipedie: čolek. </a:t>
            </a:r>
            <a:r>
              <a:rPr lang="cs-CZ" i="1" dirty="0" smtClean="0">
                <a:effectLst/>
              </a:rPr>
              <a:t>Wikipedie: čolek</a:t>
            </a:r>
            <a:r>
              <a:rPr lang="cs-CZ" dirty="0" smtClean="0">
                <a:effectLst/>
              </a:rPr>
              <a:t> [online]. 2013 [cit. 2013-10-07]. Dostupné z: http://commons.wikimedia.org/wiki/File:Salamandervisje.jpg?uselang=cs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743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216</Words>
  <Application>Microsoft Office PowerPoint</Application>
  <PresentationFormat>Předvádění na obrazovce (4:3)</PresentationFormat>
  <Paragraphs>36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Dokument</vt:lpstr>
      <vt:lpstr>Prezentace aplikace PowerPoint</vt:lpstr>
      <vt:lpstr>OBOJŽIVELNÍCI  společné znaky s rybami: (po výkladu zapiš do sešitu)</vt:lpstr>
      <vt:lpstr>odlišné znaky od ryb</vt:lpstr>
      <vt:lpstr>ROZMNOŽOVÁNÍ</vt:lpstr>
      <vt:lpstr>Vyhledej v učebnici rozdíly ve vývinu pulce žáby a čolka.  /Žáci pracují do sešitu, výsledky vpisují na tabuli pomocí programu AktivInspire/</vt:lpstr>
      <vt:lpstr>ŘEŠENÍ zapiš do sešitu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 Kopalová</dc:creator>
  <cp:lastModifiedBy>Jitka Kopalová</cp:lastModifiedBy>
  <cp:revision>12</cp:revision>
  <dcterms:created xsi:type="dcterms:W3CDTF">2013-10-07T12:40:12Z</dcterms:created>
  <dcterms:modified xsi:type="dcterms:W3CDTF">2013-10-22T09:38:59Z</dcterms:modified>
</cp:coreProperties>
</file>