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5" r:id="rId8"/>
    <p:sldId id="264" r:id="rId9"/>
    <p:sldId id="266" r:id="rId10"/>
    <p:sldId id="267" r:id="rId11"/>
    <p:sldId id="258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F22889-F951-4266-8E49-153101C6E7B4}" type="datetimeFigureOut">
              <a:rPr lang="cs-CZ"/>
              <a:pPr>
                <a:defRPr/>
              </a:pPr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FAFB90-DA1F-4DC0-B381-FB717333F5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5FC683-7AF9-49AE-8832-C7CC7EFB82FF}" type="datetimeFigureOut">
              <a:rPr lang="cs-CZ"/>
              <a:pPr>
                <a:defRPr/>
              </a:pPr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D0E53C-09B4-4D56-B81C-B614CFD57F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247100-C928-4DE4-B48F-5AA9C49FD8BF}" type="datetimeFigureOut">
              <a:rPr lang="cs-CZ"/>
              <a:pPr>
                <a:defRPr/>
              </a:pPr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0B042D-781B-483F-95A9-A01F7245A8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46CA5-CF03-4CBE-9A13-BE12206C296C}" type="datetimeFigureOut">
              <a:rPr lang="cs-CZ"/>
              <a:pPr>
                <a:defRPr/>
              </a:pPr>
              <a:t>11.12.2013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FB04A-8243-4E74-BCA0-B4FE53B885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45DC0B-C699-46DB-8C8B-2B763CEF4116}" type="datetimeFigureOut">
              <a:rPr lang="cs-CZ"/>
              <a:pPr>
                <a:defRPr/>
              </a:pPr>
              <a:t>11.12.2013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BAF948-EFBF-41D6-9ABF-D1D0980FBC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38D2BF-53BC-4A59-9F3E-51DD70B60D7C}" type="datetimeFigureOut">
              <a:rPr lang="cs-CZ"/>
              <a:pPr>
                <a:defRPr/>
              </a:pPr>
              <a:t>11.12.2013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D0A053-48CC-4E42-ABC4-4514080780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ED2119-51BF-49D8-A27E-404B66BA7E38}" type="datetimeFigureOut">
              <a:rPr lang="cs-CZ"/>
              <a:pPr>
                <a:defRPr/>
              </a:pPr>
              <a:t>11.12.2013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EDEFF8-ADE9-463D-BABA-50B6897D4F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AD2F86-5BBE-4736-AA00-FC151CE5DCBF}" type="datetimeFigureOut">
              <a:rPr lang="cs-CZ"/>
              <a:pPr>
                <a:defRPr/>
              </a:pPr>
              <a:t>11.12.2013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621803-0DFD-4A8D-B614-19C30F818E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F43385-91E7-4AD1-AEAE-201578551054}" type="datetimeFigureOut">
              <a:rPr lang="cs-CZ"/>
              <a:pPr>
                <a:defRPr/>
              </a:pPr>
              <a:t>11.12.2013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46C101-8E6C-484C-9DFC-12069A76B8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E6DA09-A5C3-4DE9-9B8A-FF9E54997C8C}" type="datetimeFigureOut">
              <a:rPr lang="cs-CZ"/>
              <a:pPr>
                <a:defRPr/>
              </a:pPr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A27ACE-3F7A-4EAA-852E-175942A59C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BEE03C-2616-4865-BE95-85ED94E8279B}" type="datetimeFigureOut">
              <a:rPr lang="cs-CZ"/>
              <a:pPr>
                <a:defRPr/>
              </a:pPr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3BA0B4-BC0D-49F6-A5B3-DAF7B4CC03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6CED089-6A41-4763-8075-FB9C152D74C4}" type="datetimeFigureOut">
              <a:rPr lang="cs-CZ"/>
              <a:pPr>
                <a:defRPr/>
              </a:pPr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25FB6CA-9637-47F3-B30F-094F9AEAA5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63" name="Object 15"/>
          <p:cNvGraphicFramePr>
            <a:graphicFrameLocks noChangeAspect="1"/>
          </p:cNvGraphicFramePr>
          <p:nvPr/>
        </p:nvGraphicFramePr>
        <p:xfrm>
          <a:off x="1616075" y="122238"/>
          <a:ext cx="5851525" cy="6567487"/>
        </p:xfrm>
        <a:graphic>
          <a:graphicData uri="http://schemas.openxmlformats.org/presentationml/2006/ole">
            <p:oleObj spid="_x0000_s2063" name="Dokument" r:id="rId3" imgW="5902889" imgH="6641416" progId="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6287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b="1" u="sng" dirty="0" smtClean="0"/>
              <a:t>OBOJŽIVELNÍCI OCASATÍ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sz="4000" dirty="0" smtClean="0"/>
              <a:t>sleduj výklad, po výkladu zapiš do sešitu)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4400" b="1" dirty="0" smtClean="0"/>
              <a:t>ČOLCI </a:t>
            </a:r>
            <a:endParaRPr lang="cs-CZ" sz="4400" b="1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Ž</a:t>
            </a:r>
            <a:r>
              <a:rPr lang="cs-CZ" dirty="0" smtClean="0"/>
              <a:t>ijí v tůních, ramenech řek, rybnících, vel. </a:t>
            </a:r>
            <a:r>
              <a:rPr lang="cs-CZ" dirty="0"/>
              <a:t>a</a:t>
            </a:r>
            <a:r>
              <a:rPr lang="cs-CZ" dirty="0" smtClean="0"/>
              <a:t>si 9cm, živí se hmyzem. Na zimu zalézají do půdy.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b="1" dirty="0"/>
              <a:t>č</a:t>
            </a:r>
            <a:r>
              <a:rPr lang="cs-CZ" b="1" dirty="0" smtClean="0"/>
              <a:t>olek obecný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CHRÁNĚNÝ</a:t>
            </a:r>
            <a:endParaRPr lang="cs-CZ" dirty="0"/>
          </a:p>
        </p:txBody>
      </p:sp>
      <p:pic>
        <p:nvPicPr>
          <p:cNvPr id="1536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95738" y="3429000"/>
            <a:ext cx="4891087" cy="324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b="1" dirty="0"/>
              <a:t>č</a:t>
            </a:r>
            <a:r>
              <a:rPr lang="cs-CZ" b="1" dirty="0" smtClean="0"/>
              <a:t>olek horský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CHRÁNĚNÝ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48038" y="2511425"/>
            <a:ext cx="5033962" cy="377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150"/>
            <a:ext cx="8229600" cy="5434013"/>
          </a:xfrm>
        </p:spPr>
        <p:txBody>
          <a:bodyPr>
            <a:normAutofit/>
          </a:bodyPr>
          <a:lstStyle/>
          <a:p>
            <a:pPr marL="0" indent="0">
              <a:buFont typeface="Arial" charset="0"/>
              <a:buNone/>
            </a:pPr>
            <a:r>
              <a:rPr lang="cs-CZ" sz="4800" b="1" smtClean="0"/>
              <a:t>MLOCI</a:t>
            </a:r>
            <a:r>
              <a:rPr lang="cs-CZ" sz="4400" smtClean="0"/>
              <a:t> 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Žijí v lesích, vel. asi 15 cm, živorodí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(rodí pulce do vody), loví hmyz, žížaly, noční zvíře</a:t>
            </a:r>
          </a:p>
          <a:p>
            <a:pPr marL="0" indent="0"/>
            <a:r>
              <a:rPr lang="cs-CZ" b="1" smtClean="0"/>
              <a:t>mlok skvrnitý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CHRÁNĚNÝ</a:t>
            </a:r>
          </a:p>
        </p:txBody>
      </p:sp>
      <p:pic>
        <p:nvPicPr>
          <p:cNvPr id="17410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19475" y="2997200"/>
            <a:ext cx="5484813" cy="3441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u="sng" smtClean="0"/>
              <a:t>OBOJŽIVELNÍCI BEZOCASÍ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4400" b="1" dirty="0" smtClean="0"/>
              <a:t>ŽÁBY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4800" dirty="0" smtClean="0"/>
              <a:t>Mají </a:t>
            </a:r>
            <a:r>
              <a:rPr lang="cs-CZ" sz="4800" dirty="0"/>
              <a:t>z</a:t>
            </a:r>
            <a:r>
              <a:rPr lang="cs-CZ" sz="4800" dirty="0" smtClean="0"/>
              <a:t>avalité tělo, přední končetiny se 4 prsty, zadní s 5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4800" dirty="0" smtClean="0"/>
              <a:t>prsty s plovací blánou, 3 víčka,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4800" dirty="0" smtClean="0"/>
              <a:t>v ústech drobné zuby, jazyk vpředu přirostlý.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64991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4800" b="1" dirty="0"/>
              <a:t>k</a:t>
            </a:r>
            <a:r>
              <a:rPr lang="cs-CZ" sz="4800" b="1" dirty="0" smtClean="0"/>
              <a:t>uňka  </a:t>
            </a:r>
            <a:r>
              <a:rPr lang="cs-CZ" sz="4800" b="1" dirty="0"/>
              <a:t> </a:t>
            </a:r>
            <a:r>
              <a:rPr lang="cs-CZ" sz="4800" b="1" dirty="0" smtClean="0"/>
              <a:t> /</a:t>
            </a:r>
            <a:r>
              <a:rPr lang="cs-CZ" sz="4000" b="1" dirty="0" smtClean="0"/>
              <a:t>CHRÁNĚNÁ/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bradavičnatá kůže, při nebezpečí se otočí na záda a ukáže výstražné zbarvení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24300" y="2636838"/>
            <a:ext cx="4865688" cy="3649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07950" y="2420938"/>
          <a:ext cx="8964613" cy="4338637"/>
        </p:xfrm>
        <a:graphic>
          <a:graphicData uri="http://schemas.openxmlformats.org/drawingml/2006/table">
            <a:tbl>
              <a:tblPr firstRow="1" firstCol="1" bandRow="1"/>
              <a:tblGrid>
                <a:gridCol w="3323284"/>
                <a:gridCol w="2820602"/>
                <a:gridCol w="2820602"/>
              </a:tblGrid>
              <a:tr h="14463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SKOKAN ZELENÝ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SKOKAN HNĚDÝ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</a:tr>
              <a:tr h="144632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BARVA KŮŽE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4632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PROSTŘEDÍ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107950" y="0"/>
            <a:ext cx="9036050" cy="2246313"/>
          </a:xfrm>
          <a:prstGeom prst="rect">
            <a:avLst/>
          </a:prstGeom>
        </p:spPr>
        <p:txBody>
          <a:bodyPr>
            <a:spAutoFit/>
          </a:bodyPr>
          <a:lstStyle/>
          <a:p>
            <a:pPr marL="571500" indent="-5715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4400" b="1" dirty="0">
                <a:latin typeface="+mn-lt"/>
                <a:cs typeface="+mn-cs"/>
              </a:rPr>
              <a:t>s</a:t>
            </a:r>
            <a:r>
              <a:rPr lang="cs-CZ" sz="4400" b="1" dirty="0">
                <a:latin typeface="+mn-lt"/>
                <a:cs typeface="+mn-cs"/>
              </a:rPr>
              <a:t>kokani</a:t>
            </a:r>
            <a:r>
              <a:rPr lang="cs-CZ" sz="3600" dirty="0">
                <a:latin typeface="+mn-lt"/>
                <a:cs typeface="+mn-cs"/>
              </a:rPr>
              <a:t>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k</a:t>
            </a:r>
            <a:r>
              <a:rPr lang="cs-CZ" sz="3200" dirty="0">
                <a:latin typeface="+mn-lt"/>
                <a:cs typeface="+mn-cs"/>
              </a:rPr>
              <a:t>ůže hladká, délka kolem 10 cm, samci vydávají skřehotavý zvuk – ozvučné měchýřky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atin typeface="+mn-lt"/>
                <a:cs typeface="+mn-cs"/>
              </a:rPr>
              <a:t>D</a:t>
            </a:r>
            <a:r>
              <a:rPr lang="cs-CZ" sz="3200" b="1" dirty="0">
                <a:latin typeface="+mn-lt"/>
                <a:cs typeface="+mn-cs"/>
              </a:rPr>
              <a:t>oplň tabulku podle učebnice: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ŘEŠENÍ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t"/>
            <a:endParaRPr lang="cs-CZ" smtClean="0"/>
          </a:p>
          <a:p>
            <a:endParaRPr lang="cs-CZ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0" y="1628775"/>
          <a:ext cx="9036050" cy="5141913"/>
        </p:xfrm>
        <a:graphic>
          <a:graphicData uri="http://schemas.openxmlformats.org/drawingml/2006/table">
            <a:tbl>
              <a:tblPr firstRow="1" firstCol="1" bandRow="1"/>
              <a:tblGrid>
                <a:gridCol w="2772139"/>
                <a:gridCol w="2772139"/>
                <a:gridCol w="3492218"/>
              </a:tblGrid>
              <a:tr h="12896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SKOKAN ZELENÝ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SKOKAN HNĚDÝ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</a:tr>
              <a:tr h="12896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BARVA KŮŽE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ZELENÁ</a:t>
                      </a:r>
                      <a:endParaRPr lang="cs-CZ" sz="16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HNĚDÁ</a:t>
                      </a:r>
                      <a:endParaRPr lang="cs-CZ" sz="16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6300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PROSTŘEDÍ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TŮNĚ, RYBNÍKY</a:t>
                      </a:r>
                      <a:endParaRPr lang="cs-CZ" sz="16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SOUŠ, </a:t>
                      </a:r>
                      <a:endParaRPr lang="cs-CZ" sz="3200" b="1" dirty="0" smtClean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JEN </a:t>
                      </a:r>
                      <a:r>
                        <a:rPr lang="cs-CZ" sz="32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 DOBĚ </a:t>
                      </a:r>
                      <a:r>
                        <a:rPr lang="cs-CZ" sz="3200" b="1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ROZMNOŽOVÁNÍ</a:t>
                      </a:r>
                      <a:r>
                        <a:rPr lang="cs-CZ" sz="3200" b="1" baseline="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V</a:t>
                      </a:r>
                      <a:r>
                        <a:rPr lang="cs-CZ" sz="3200" b="1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RYBNÍKU</a:t>
                      </a:r>
                      <a:endParaRPr lang="cs-CZ" sz="2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813"/>
            <a:ext cx="8229600" cy="572135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4800" b="1" dirty="0" smtClean="0"/>
              <a:t>ropucha obecná </a:t>
            </a:r>
            <a:r>
              <a:rPr lang="cs-CZ" sz="4800" dirty="0" smtClean="0"/>
              <a:t> </a:t>
            </a:r>
            <a:r>
              <a:rPr lang="cs-CZ" sz="4800" b="1" dirty="0" smtClean="0"/>
              <a:t>/</a:t>
            </a:r>
            <a:r>
              <a:rPr lang="cs-CZ" sz="4000" b="1" dirty="0" smtClean="0"/>
              <a:t>CHRÁNĚNÁ/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velikost až 15cm, krátké nohy, leze, bradavičnatá kůže s jedovými žlázami, žije na vlhkých místech</a:t>
            </a:r>
            <a:endParaRPr lang="cs-CZ" dirty="0"/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92500" y="2924175"/>
            <a:ext cx="5321300" cy="354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350"/>
            <a:ext cx="8229600" cy="586581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4000" b="1" dirty="0"/>
              <a:t>r</a:t>
            </a:r>
            <a:r>
              <a:rPr lang="cs-CZ" sz="4000" b="1" dirty="0" smtClean="0"/>
              <a:t>osnička zelená /CHRÁNĚNÁ/</a:t>
            </a:r>
            <a:endParaRPr lang="cs-CZ" sz="4000" b="1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velikost asi 6cm, na prstech přísavné terčíky, žije v listnatých lesích s tůňkami na listech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11638" y="2636838"/>
            <a:ext cx="4643437" cy="3879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513"/>
          </a:xfrm>
        </p:spPr>
        <p:txBody>
          <a:bodyPr/>
          <a:lstStyle/>
          <a:p>
            <a:r>
              <a:rPr lang="cs-CZ" b="1" smtClean="0"/>
              <a:t>ZDROJE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532765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1500" b="1" smtClean="0"/>
              <a:t>učebnice:</a:t>
            </a:r>
          </a:p>
          <a:p>
            <a:pPr marL="0" indent="0">
              <a:buFont typeface="Arial" charset="0"/>
              <a:buNone/>
            </a:pPr>
            <a:r>
              <a:rPr lang="cs-CZ" sz="1500" smtClean="0"/>
              <a:t>ČABRADOVÁ, Věra. </a:t>
            </a:r>
            <a:r>
              <a:rPr lang="cs-CZ" sz="1500" i="1" smtClean="0"/>
              <a:t>Přírodopis 7: učebnice pro základní školy a víceletá gymnázia</a:t>
            </a:r>
            <a:r>
              <a:rPr lang="cs-CZ" sz="1500" smtClean="0"/>
              <a:t>. Plzeň: Fraus, 2005, 128 s. ISBN 80-723-8424-4. </a:t>
            </a:r>
          </a:p>
          <a:p>
            <a:pPr marL="0" indent="0">
              <a:buFont typeface="Arial" charset="0"/>
              <a:buNone/>
            </a:pPr>
            <a:endParaRPr lang="cs-CZ" sz="1500" smtClean="0"/>
          </a:p>
          <a:p>
            <a:pPr marL="0" indent="0">
              <a:buFont typeface="Arial" charset="0"/>
              <a:buNone/>
            </a:pPr>
            <a:r>
              <a:rPr lang="cs-CZ" sz="1500" b="1" smtClean="0"/>
              <a:t>obrázky:</a:t>
            </a:r>
          </a:p>
          <a:p>
            <a:pPr marL="0" indent="0">
              <a:buFont typeface="Arial" charset="0"/>
              <a:buNone/>
            </a:pPr>
            <a:r>
              <a:rPr lang="cs-CZ" sz="1500" smtClean="0"/>
              <a:t>Wikipedie: čolek obecný. </a:t>
            </a:r>
            <a:r>
              <a:rPr lang="cs-CZ" sz="1500" i="1" smtClean="0"/>
              <a:t>Wikipedie: čolek obecný</a:t>
            </a:r>
            <a:r>
              <a:rPr lang="cs-CZ" sz="1500" smtClean="0"/>
              <a:t> [online]. 2013 [cit. 2013-10-16]. Dostupné z: http://upload.wikimedia.org/wikipedia/commons/thumb/b/b6/Teichmolch-triturus-vulgaris.jpg/800px-Teichmolch-triturus-vulgaris.jpg </a:t>
            </a:r>
          </a:p>
          <a:p>
            <a:pPr marL="0" indent="0">
              <a:buFont typeface="Arial" charset="0"/>
              <a:buNone/>
            </a:pPr>
            <a:r>
              <a:rPr lang="cs-CZ" sz="1500" smtClean="0"/>
              <a:t>Wikipedie: čolek horský. </a:t>
            </a:r>
            <a:r>
              <a:rPr lang="cs-CZ" sz="1500" i="1" smtClean="0"/>
              <a:t>Wikipedie: čolek horský</a:t>
            </a:r>
            <a:r>
              <a:rPr lang="cs-CZ" sz="1500" smtClean="0"/>
              <a:t> [online]. 2013 [cit. 2013-10-16]. Dostupné z: http://upload.wikimedia.org/wikipedia/commons/thumb/3/30/Triturus_alpestris.jpg/800px-Triturus_alpestris.jpg </a:t>
            </a:r>
          </a:p>
          <a:p>
            <a:pPr marL="0" indent="0">
              <a:buFont typeface="Arial" charset="0"/>
              <a:buNone/>
            </a:pPr>
            <a:r>
              <a:rPr lang="cs-CZ" sz="1500" smtClean="0"/>
              <a:t>Wikipedie: mlok skvrnitý. </a:t>
            </a:r>
            <a:r>
              <a:rPr lang="cs-CZ" sz="1500" i="1" smtClean="0"/>
              <a:t>Wikipedie: mlok skvrnitý</a:t>
            </a:r>
            <a:r>
              <a:rPr lang="cs-CZ" sz="1500" smtClean="0"/>
              <a:t> [online]. 2013 [cit. 2013-10-16]. Dostupné z: http://commons.wikimedia.org/wiki/File:Salamandra_salamandra_in_Skryjsk%C3%A1_jez%C3%ADrka.jpg?uselang=cs</a:t>
            </a:r>
          </a:p>
          <a:p>
            <a:pPr marL="0" indent="0">
              <a:buFont typeface="Arial" charset="0"/>
              <a:buNone/>
            </a:pPr>
            <a:r>
              <a:rPr lang="cs-CZ" sz="1500" smtClean="0"/>
              <a:t>Wikipedie: kuňka východní. </a:t>
            </a:r>
            <a:r>
              <a:rPr lang="cs-CZ" sz="1500" i="1" smtClean="0"/>
              <a:t>Wikipedie: kuňka východní</a:t>
            </a:r>
            <a:r>
              <a:rPr lang="cs-CZ" sz="1500" smtClean="0"/>
              <a:t> [online]. 2013 [cit. 2013-10-16]. Dostupné z: http://commons.wikimedia.org/wiki/File:Ku%C5%88ka_v%C3%BDchodn%C3%AD.jpg?uselang=cs </a:t>
            </a:r>
          </a:p>
          <a:p>
            <a:pPr marL="0" indent="0">
              <a:buFont typeface="Arial" charset="0"/>
              <a:buNone/>
            </a:pPr>
            <a:r>
              <a:rPr lang="cs-CZ" sz="1500" smtClean="0"/>
              <a:t>Wikipedie: ropucha obecná. </a:t>
            </a:r>
            <a:r>
              <a:rPr lang="cs-CZ" sz="1500" i="1" smtClean="0"/>
              <a:t>Wikipedie: ropucha obecná</a:t>
            </a:r>
            <a:r>
              <a:rPr lang="cs-CZ" sz="1500" smtClean="0"/>
              <a:t> [online]. 2013 [cit. 2013-10-16]. Dostupné z: http://commons.wikimedia.org/wiki/File:Ropucha_obecn%C3%A1_(Bufo_bufo)_(2).JPG?uselang=cs </a:t>
            </a:r>
          </a:p>
          <a:p>
            <a:pPr marL="0" indent="0">
              <a:buFont typeface="Arial" charset="0"/>
              <a:buNone/>
            </a:pPr>
            <a:r>
              <a:rPr lang="cs-CZ" sz="1500" smtClean="0"/>
              <a:t>Wikipedie: rosnička zelená. </a:t>
            </a:r>
            <a:r>
              <a:rPr lang="cs-CZ" sz="1500" i="1" smtClean="0"/>
              <a:t>Wikipedie: rosnička zelená</a:t>
            </a:r>
            <a:r>
              <a:rPr lang="cs-CZ" sz="1500" smtClean="0"/>
              <a:t> [online]. 2013 [cit. 2013-10-16]. Dostupné z: http://commons.wikimedia.org/wiki/File:Rosni%C4%8Dka_zelen%C3%A1.jpg?uselang=cs </a:t>
            </a:r>
          </a:p>
          <a:p>
            <a:pPr marL="0" indent="0">
              <a:buFont typeface="Arial" charset="0"/>
              <a:buNone/>
            </a:pPr>
            <a:r>
              <a:rPr lang="cs-CZ" sz="1500" smtClean="0"/>
              <a:t>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244</TotalTime>
  <Words>282</Words>
  <Application>Microsoft Office PowerPoint</Application>
  <PresentationFormat>On-screen Show (4:3)</PresentationFormat>
  <Paragraphs>57</Paragraphs>
  <Slides>11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6" baseType="lpstr">
      <vt:lpstr>Calibri</vt:lpstr>
      <vt:lpstr>Arial</vt:lpstr>
      <vt:lpstr>Times New Roman</vt:lpstr>
      <vt:lpstr>Motiv systému Office</vt:lpstr>
      <vt:lpstr>Dokument</vt:lpstr>
      <vt:lpstr>Snímek 1</vt:lpstr>
      <vt:lpstr>OBOJŽIVELNÍCI OCASATÍ (sleduj výklad, po výkladu zapiš do sešitu)</vt:lpstr>
      <vt:lpstr>Snímek 3</vt:lpstr>
      <vt:lpstr>Snímek 4</vt:lpstr>
      <vt:lpstr>OBOJŽIVELNÍCI BEZOCASÍ</vt:lpstr>
      <vt:lpstr>Snímek 6</vt:lpstr>
      <vt:lpstr>Snímek 7</vt:lpstr>
      <vt:lpstr>ŘEŠENÍ</vt:lpstr>
      <vt:lpstr>Snímek 9</vt:lpstr>
      <vt:lpstr>Snímek 10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Kopalová</dc:creator>
  <cp:lastModifiedBy>DUM</cp:lastModifiedBy>
  <cp:revision>22</cp:revision>
  <dcterms:created xsi:type="dcterms:W3CDTF">2013-10-16T10:14:51Z</dcterms:created>
  <dcterms:modified xsi:type="dcterms:W3CDTF">2013-12-11T15:01:01Z</dcterms:modified>
</cp:coreProperties>
</file>