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6" r:id="rId3"/>
    <p:sldId id="267" r:id="rId4"/>
    <p:sldId id="257" r:id="rId5"/>
    <p:sldId id="264" r:id="rId6"/>
    <p:sldId id="259" r:id="rId7"/>
    <p:sldId id="265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F28EB13-A8F4-4008-BF49-E03B33670C01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F5D9F2D-B3A8-417B-8A4C-E8DAE82B04E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6230067"/>
              </p:ext>
            </p:extLst>
          </p:nvPr>
        </p:nvGraphicFramePr>
        <p:xfrm>
          <a:off x="1115616" y="2420888"/>
          <a:ext cx="5988685" cy="24903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2880"/>
                <a:gridCol w="4535805"/>
              </a:tblGrid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Základní škola Podbořany, Husova 276, okres Louny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1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Mgr. Dagmar </a:t>
                      </a:r>
                      <a:r>
                        <a:rPr lang="cs-CZ" sz="1600" dirty="0" err="1">
                          <a:effectLst/>
                        </a:rPr>
                        <a:t>Sachsová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VY_32_INOVACE_121_Souhlásky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1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Téma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Rozdělení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souhlásek a jejich pravopis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265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CZ 1.07/1.4.00/21.2975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6" name="Obrázek 5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874" y="1200572"/>
            <a:ext cx="4104456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57073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63762169"/>
              </p:ext>
            </p:extLst>
          </p:nvPr>
        </p:nvGraphicFramePr>
        <p:xfrm>
          <a:off x="1403648" y="836712"/>
          <a:ext cx="5970905" cy="44709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>
                          <a:effectLst/>
                        </a:rPr>
                        <a:t>Anotace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</a:rPr>
                        <a:t>M</a:t>
                      </a:r>
                      <a:r>
                        <a:rPr lang="cs-CZ" sz="1400" dirty="0" err="1" smtClean="0">
                          <a:effectLst/>
                        </a:rPr>
                        <a:t>etodické</a:t>
                      </a:r>
                      <a:r>
                        <a:rPr lang="cs-CZ" sz="1400" baseline="0" dirty="0" smtClean="0">
                          <a:effectLst/>
                        </a:rPr>
                        <a:t>  </a:t>
                      </a:r>
                      <a:r>
                        <a:rPr lang="cs-CZ" sz="1400" dirty="0" smtClean="0">
                          <a:effectLst/>
                        </a:rPr>
                        <a:t>pokyny: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  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effectLst/>
                        </a:rPr>
                        <a:t>Klíčová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>
                          <a:effectLst/>
                        </a:rPr>
                        <a:t>slova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smtClean="0">
                          <a:effectLst/>
                        </a:rPr>
                        <a:t>Datum </a:t>
                      </a:r>
                      <a:r>
                        <a:rPr lang="en-US" sz="1400" dirty="0" err="1" smtClean="0">
                          <a:effectLst/>
                        </a:rPr>
                        <a:t>vytvoření</a:t>
                      </a:r>
                      <a:r>
                        <a:rPr lang="en-US" sz="1400" dirty="0" smtClean="0">
                          <a:effectLst/>
                        </a:rPr>
                        <a:t>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effectLst/>
                        </a:rPr>
                        <a:t>Prezentace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 smtClean="0">
                          <a:effectLst/>
                        </a:rPr>
                        <a:t>slouží</a:t>
                      </a:r>
                      <a:r>
                        <a:rPr lang="en-US" sz="1400" dirty="0" smtClean="0">
                          <a:effectLst/>
                        </a:rPr>
                        <a:t> k </a:t>
                      </a:r>
                      <a:r>
                        <a:rPr lang="en-US" sz="1400" dirty="0" err="1" smtClean="0">
                          <a:effectLst/>
                        </a:rPr>
                        <a:t>procvičování</a:t>
                      </a:r>
                      <a:r>
                        <a:rPr lang="en-US" sz="1400" dirty="0" smtClean="0">
                          <a:effectLst/>
                        </a:rPr>
                        <a:t> a </a:t>
                      </a:r>
                      <a:r>
                        <a:rPr lang="en-US" sz="1400" dirty="0" err="1" smtClean="0">
                          <a:effectLst/>
                        </a:rPr>
                        <a:t>opakování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 smtClean="0">
                          <a:effectLst/>
                        </a:rPr>
                        <a:t>učiva</a:t>
                      </a:r>
                      <a:r>
                        <a:rPr lang="en-US" sz="1400" dirty="0" smtClean="0">
                          <a:effectLst/>
                        </a:rPr>
                        <a:t> v </a:t>
                      </a:r>
                      <a:r>
                        <a:rPr lang="en-US" sz="1400" dirty="0" err="1" smtClean="0">
                          <a:effectLst/>
                        </a:rPr>
                        <a:t>předmětu</a:t>
                      </a:r>
                      <a:r>
                        <a:rPr lang="en-US" sz="1400" dirty="0" smtClean="0">
                          <a:effectLst/>
                        </a:rPr>
                        <a:t> Č</a:t>
                      </a:r>
                      <a:r>
                        <a:rPr lang="cs-CZ" sz="1400" dirty="0" err="1" smtClean="0">
                          <a:effectLst/>
                        </a:rPr>
                        <a:t>eský</a:t>
                      </a:r>
                      <a:r>
                        <a:rPr lang="cs-CZ" sz="1400" baseline="0" dirty="0" smtClean="0">
                          <a:effectLst/>
                        </a:rPr>
                        <a:t> jazyk a literatura 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 smtClean="0">
                          <a:effectLst/>
                        </a:rPr>
                        <a:t>ve</a:t>
                      </a:r>
                      <a:r>
                        <a:rPr lang="en-US" sz="1400" dirty="0" smtClean="0">
                          <a:effectLst/>
                        </a:rPr>
                        <a:t> 2. </a:t>
                      </a:r>
                      <a:r>
                        <a:rPr lang="en-US" sz="1400" dirty="0" err="1" smtClean="0">
                          <a:effectLst/>
                        </a:rPr>
                        <a:t>ročníku</a:t>
                      </a:r>
                      <a:r>
                        <a:rPr lang="en-US" sz="1400" dirty="0" smtClean="0">
                          <a:effectLst/>
                        </a:rPr>
                        <a:t>.</a:t>
                      </a: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Žáci si společně zopakují rozdělení hlásek    /list 3 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Vyjmenují</a:t>
                      </a:r>
                      <a:r>
                        <a:rPr lang="cs-CZ" sz="1400" baseline="0" dirty="0" smtClean="0">
                          <a:effectLst/>
                        </a:rPr>
                        <a:t> souhlásky tvrdé a tvrdé slabiky / list 4/.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5 slouží k procvičení pravopisu – žáci  jednotlivě čtou slova a ústně  zdůvodňují jejich pravopis.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Dále vyjmenují souhlásky měkké, slabiky měkké a společně doplňují a zdůvodňují pravopis slov s měkkými souhláskami / list 6,7/.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Poslední list / 8 / lze použít k písemnému zopakování pravopisu měkkých i tvrdých souhlásek.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Souhlásky </a:t>
                      </a:r>
                      <a:r>
                        <a:rPr lang="cs-CZ" sz="1400" dirty="0" smtClean="0">
                          <a:effectLst/>
                        </a:rPr>
                        <a:t>měkké, souhlásky tvrdé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22. ledna 2012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1597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320040"/>
            <a:ext cx="485544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hlásky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3600" dirty="0" smtClean="0"/>
              <a:t>Samohlásky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Krátké - a, e, i, y, o,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u</a:t>
            </a:r>
          </a:p>
          <a:p>
            <a:pPr marL="0" indent="0">
              <a:buNone/>
            </a:pPr>
            <a:r>
              <a:rPr lang="cs-CZ" dirty="0" smtClean="0"/>
              <a:t>Dlouhé –á, é, í, ý, ó,</a:t>
            </a:r>
          </a:p>
          <a:p>
            <a:pPr marL="0" indent="0">
              <a:buNone/>
            </a:pPr>
            <a:r>
              <a:rPr lang="cs-CZ" dirty="0" smtClean="0"/>
              <a:t>             ů, ú</a:t>
            </a:r>
          </a:p>
          <a:p>
            <a:pPr marL="0" indent="0">
              <a:buNone/>
            </a:pPr>
            <a:r>
              <a:rPr lang="cs-CZ" dirty="0" smtClean="0"/>
              <a:t>     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S</a:t>
            </a:r>
            <a:r>
              <a:rPr lang="cs-CZ" sz="3600" dirty="0" smtClean="0"/>
              <a:t>ouhlásky</a:t>
            </a:r>
          </a:p>
          <a:p>
            <a:pPr marL="0" indent="0">
              <a:buNone/>
            </a:pPr>
            <a:r>
              <a:rPr lang="cs-CZ" dirty="0" smtClean="0"/>
              <a:t>Tvrdé</a:t>
            </a:r>
          </a:p>
          <a:p>
            <a:pPr marL="0" indent="0">
              <a:buNone/>
            </a:pPr>
            <a:r>
              <a:rPr lang="cs-CZ" dirty="0" smtClean="0"/>
              <a:t>H, ch, k, r, d, t, n</a:t>
            </a:r>
          </a:p>
          <a:p>
            <a:pPr marL="0" indent="0">
              <a:buNone/>
            </a:pPr>
            <a:r>
              <a:rPr lang="cs-CZ" dirty="0" smtClean="0"/>
              <a:t>Měkké</a:t>
            </a:r>
          </a:p>
          <a:p>
            <a:pPr marL="0" indent="0">
              <a:buNone/>
            </a:pPr>
            <a:r>
              <a:rPr lang="cs-CZ" dirty="0" smtClean="0"/>
              <a:t>Ž, š, č, ř, c, j, ď, ť, ň</a:t>
            </a:r>
          </a:p>
          <a:p>
            <a:pPr marL="0" indent="0">
              <a:buNone/>
            </a:pPr>
            <a:r>
              <a:rPr lang="cs-CZ" dirty="0" smtClean="0"/>
              <a:t>Obojetné</a:t>
            </a:r>
          </a:p>
          <a:p>
            <a:pPr marL="0" indent="0">
              <a:buNone/>
            </a:pPr>
            <a:r>
              <a:rPr lang="cs-CZ" dirty="0" smtClean="0"/>
              <a:t>B, f, l, m, p, s, v, z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Zuzanka\AppData\Local\Microsoft\Windows\Temporary Internet Files\Content.IE5\3IZTF42W\MP9004387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6319">
            <a:off x="6077307" y="115445"/>
            <a:ext cx="1903336" cy="182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uzanka\AppData\Local\Microsoft\Windows\Temporary Internet Files\Content.IE5\JZQRU0RD\MC9002833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708" y="5085184"/>
            <a:ext cx="1184012" cy="1170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uzanka\AppData\Local\Microsoft\Windows\Temporary Internet Files\Content.IE5\O4TT5KRV\MC900283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869160"/>
            <a:ext cx="1121465" cy="110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645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Souhlásky tvrdé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h</a:t>
            </a:r>
            <a:r>
              <a:rPr lang="cs-CZ" sz="3600" dirty="0" smtClean="0"/>
              <a:t>, ch, k, r, d, t, n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Slabiky tvrdé:</a:t>
            </a:r>
          </a:p>
          <a:p>
            <a:pPr marL="0" indent="0">
              <a:buNone/>
            </a:pPr>
            <a:r>
              <a:rPr lang="cs-CZ" sz="3600" dirty="0" err="1"/>
              <a:t>h</a:t>
            </a:r>
            <a:r>
              <a:rPr lang="cs-CZ" sz="3600" dirty="0" err="1" smtClean="0"/>
              <a:t>y</a:t>
            </a:r>
            <a:r>
              <a:rPr lang="cs-CZ" sz="3600" dirty="0" smtClean="0"/>
              <a:t>, </a:t>
            </a:r>
            <a:r>
              <a:rPr lang="cs-CZ" sz="3600" dirty="0" err="1" smtClean="0"/>
              <a:t>chy</a:t>
            </a:r>
            <a:r>
              <a:rPr lang="cs-CZ" sz="3600" dirty="0" smtClean="0"/>
              <a:t>, </a:t>
            </a:r>
            <a:r>
              <a:rPr lang="cs-CZ" sz="3600" dirty="0" err="1" smtClean="0"/>
              <a:t>ky</a:t>
            </a:r>
            <a:r>
              <a:rPr lang="cs-CZ" sz="3600" dirty="0" smtClean="0"/>
              <a:t>, </a:t>
            </a:r>
            <a:r>
              <a:rPr lang="cs-CZ" sz="3600" dirty="0" err="1" smtClean="0"/>
              <a:t>ry</a:t>
            </a:r>
            <a:r>
              <a:rPr lang="cs-CZ" sz="3600" dirty="0" smtClean="0"/>
              <a:t>, </a:t>
            </a:r>
            <a:r>
              <a:rPr lang="cs-CZ" sz="3600" dirty="0" err="1" smtClean="0"/>
              <a:t>dy</a:t>
            </a:r>
            <a:r>
              <a:rPr lang="cs-CZ" sz="3600" dirty="0" smtClean="0"/>
              <a:t>, ty, </a:t>
            </a:r>
            <a:r>
              <a:rPr lang="cs-CZ" sz="3600" dirty="0" err="1" smtClean="0"/>
              <a:t>ny</a:t>
            </a:r>
            <a:endParaRPr lang="cs-CZ" sz="3600" dirty="0"/>
          </a:p>
        </p:txBody>
      </p:sp>
      <p:pic>
        <p:nvPicPr>
          <p:cNvPr id="2052" name="Picture 4" descr="C:\Users\Zuzanka\AppData\Local\Microsoft\Windows\Temporary Internet Files\Content.IE5\8VDYCLXP\MC900343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225" y="692696"/>
            <a:ext cx="2384127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uzanka\AppData\Local\Microsoft\Windows\Temporary Internet Files\Content.IE5\6TQSVJAY\MC9000239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656259"/>
            <a:ext cx="309634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1890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 </a:t>
            </a:r>
            <a:r>
              <a:rPr lang="cs-CZ" sz="2800" dirty="0" smtClean="0"/>
              <a:t>a   ZDŮVODŇUJ PRAVOPIS: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err="1"/>
              <a:t>h</a:t>
            </a:r>
            <a:r>
              <a:rPr lang="cs-CZ" dirty="0" err="1" smtClean="0"/>
              <a:t>y</a:t>
            </a:r>
            <a:r>
              <a:rPr lang="cs-CZ" dirty="0" smtClean="0"/>
              <a:t>/</a:t>
            </a:r>
            <a:r>
              <a:rPr lang="cs-CZ" dirty="0" err="1" smtClean="0"/>
              <a:t>hý</a:t>
            </a:r>
            <a:r>
              <a:rPr lang="cs-CZ" dirty="0" smtClean="0"/>
              <a:t>, </a:t>
            </a:r>
            <a:r>
              <a:rPr lang="cs-CZ" dirty="0" err="1" smtClean="0"/>
              <a:t>chy</a:t>
            </a:r>
            <a:r>
              <a:rPr lang="cs-CZ" dirty="0" smtClean="0"/>
              <a:t>/</a:t>
            </a:r>
            <a:r>
              <a:rPr lang="cs-CZ" dirty="0" err="1" smtClean="0"/>
              <a:t>chý</a:t>
            </a:r>
            <a:r>
              <a:rPr lang="cs-CZ" dirty="0" smtClean="0"/>
              <a:t>, </a:t>
            </a:r>
            <a:r>
              <a:rPr lang="cs-CZ" dirty="0" err="1" smtClean="0"/>
              <a:t>ky</a:t>
            </a:r>
            <a:r>
              <a:rPr lang="cs-CZ" dirty="0" smtClean="0"/>
              <a:t>/</a:t>
            </a:r>
            <a:r>
              <a:rPr lang="cs-CZ" dirty="0" err="1" smtClean="0"/>
              <a:t>ký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H-</a:t>
            </a:r>
            <a:r>
              <a:rPr lang="cs-CZ" dirty="0" err="1" smtClean="0"/>
              <a:t>nek</a:t>
            </a:r>
            <a:r>
              <a:rPr lang="cs-CZ" dirty="0" smtClean="0"/>
              <a:t>, </a:t>
            </a:r>
            <a:r>
              <a:rPr lang="cs-CZ" dirty="0" err="1" smtClean="0"/>
              <a:t>dlouh</a:t>
            </a:r>
            <a:r>
              <a:rPr lang="cs-CZ" dirty="0" smtClean="0"/>
              <a:t>-, ch-</a:t>
            </a:r>
            <a:r>
              <a:rPr lang="cs-CZ" dirty="0" err="1" smtClean="0"/>
              <a:t>tá</a:t>
            </a:r>
            <a:r>
              <a:rPr lang="cs-CZ" dirty="0" smtClean="0"/>
              <a:t>, plach-,k-</a:t>
            </a:r>
            <a:r>
              <a:rPr lang="cs-CZ" dirty="0" err="1" smtClean="0"/>
              <a:t>chá</a:t>
            </a:r>
            <a:r>
              <a:rPr lang="cs-CZ" dirty="0" smtClean="0"/>
              <a:t>, lék-,</a:t>
            </a:r>
          </a:p>
          <a:p>
            <a:pPr marL="0" indent="0">
              <a:buNone/>
            </a:pPr>
            <a:r>
              <a:rPr lang="cs-CZ" dirty="0" smtClean="0"/>
              <a:t>   druh-, </a:t>
            </a:r>
            <a:r>
              <a:rPr lang="cs-CZ" dirty="0" err="1" smtClean="0"/>
              <a:t>hořk</a:t>
            </a:r>
            <a:r>
              <a:rPr lang="cs-CZ" dirty="0" smtClean="0"/>
              <a:t>-, ch-</a:t>
            </a:r>
            <a:r>
              <a:rPr lang="cs-CZ" dirty="0" err="1" smtClean="0"/>
              <a:t>trá</a:t>
            </a:r>
            <a:r>
              <a:rPr lang="cs-CZ" dirty="0" smtClean="0"/>
              <a:t>, such-, k-</a:t>
            </a:r>
            <a:r>
              <a:rPr lang="cs-CZ" dirty="0" err="1" smtClean="0"/>
              <a:t>selý</a:t>
            </a:r>
            <a:r>
              <a:rPr lang="cs-CZ" dirty="0" smtClean="0"/>
              <a:t>, </a:t>
            </a:r>
            <a:r>
              <a:rPr lang="cs-CZ" dirty="0" err="1" smtClean="0"/>
              <a:t>mouch</a:t>
            </a:r>
            <a:r>
              <a:rPr lang="cs-CZ" dirty="0" smtClean="0"/>
              <a:t>-,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jednoduch</a:t>
            </a:r>
            <a:r>
              <a:rPr lang="cs-CZ" dirty="0" smtClean="0"/>
              <a:t>-, </a:t>
            </a:r>
            <a:r>
              <a:rPr lang="cs-CZ" dirty="0" err="1" smtClean="0"/>
              <a:t>oh-nek</a:t>
            </a:r>
            <a:r>
              <a:rPr lang="cs-CZ" dirty="0" smtClean="0"/>
              <a:t>, </a:t>
            </a:r>
            <a:r>
              <a:rPr lang="cs-CZ" dirty="0" err="1" smtClean="0"/>
              <a:t>housk</a:t>
            </a:r>
            <a:r>
              <a:rPr lang="cs-CZ" dirty="0" smtClean="0"/>
              <a:t>-, střech-.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/>
              <a:t>r</a:t>
            </a:r>
            <a:r>
              <a:rPr lang="cs-CZ" dirty="0" err="1" smtClean="0"/>
              <a:t>y</a:t>
            </a:r>
            <a:r>
              <a:rPr lang="cs-CZ" dirty="0" smtClean="0"/>
              <a:t>/</a:t>
            </a:r>
            <a:r>
              <a:rPr lang="cs-CZ" dirty="0" err="1" smtClean="0"/>
              <a:t>rý</a:t>
            </a:r>
            <a:r>
              <a:rPr lang="cs-CZ" dirty="0" smtClean="0"/>
              <a:t>, </a:t>
            </a:r>
            <a:r>
              <a:rPr lang="cs-CZ" dirty="0" err="1" smtClean="0"/>
              <a:t>dy</a:t>
            </a:r>
            <a:r>
              <a:rPr lang="cs-CZ" dirty="0" smtClean="0"/>
              <a:t>/</a:t>
            </a:r>
            <a:r>
              <a:rPr lang="cs-CZ" dirty="0" err="1" smtClean="0"/>
              <a:t>dý</a:t>
            </a:r>
            <a:r>
              <a:rPr lang="cs-CZ" dirty="0" smtClean="0"/>
              <a:t>, ty/</a:t>
            </a:r>
            <a:r>
              <a:rPr lang="cs-CZ" dirty="0" err="1" smtClean="0"/>
              <a:t>tý</a:t>
            </a:r>
            <a:r>
              <a:rPr lang="cs-CZ" dirty="0" smtClean="0"/>
              <a:t>, </a:t>
            </a:r>
            <a:r>
              <a:rPr lang="cs-CZ" dirty="0" err="1" smtClean="0"/>
              <a:t>ny</a:t>
            </a:r>
            <a:r>
              <a:rPr lang="cs-CZ" dirty="0" smtClean="0"/>
              <a:t>/ný</a:t>
            </a:r>
          </a:p>
          <a:p>
            <a:pPr marL="0" indent="0">
              <a:buNone/>
            </a:pPr>
            <a:r>
              <a:rPr lang="cs-CZ" dirty="0" smtClean="0"/>
              <a:t>    Sud-, r-že, klád-, </a:t>
            </a:r>
            <a:r>
              <a:rPr lang="cs-CZ" dirty="0" err="1" smtClean="0"/>
              <a:t>ostr</a:t>
            </a:r>
            <a:r>
              <a:rPr lang="cs-CZ" dirty="0" smtClean="0"/>
              <a:t>-, mot-l, kořen-,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lín-, t-den, brambor-, </a:t>
            </a:r>
            <a:r>
              <a:rPr lang="cs-CZ" dirty="0" err="1" smtClean="0"/>
              <a:t>někd</a:t>
            </a:r>
            <a:r>
              <a:rPr lang="cs-CZ" dirty="0" smtClean="0"/>
              <a:t>-, zvon-, rán-,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počt</a:t>
            </a:r>
            <a:r>
              <a:rPr lang="cs-CZ" dirty="0" smtClean="0"/>
              <a:t>-, javor-, schod-, ořech-, </a:t>
            </a:r>
            <a:r>
              <a:rPr lang="cs-CZ" dirty="0" err="1" smtClean="0"/>
              <a:t>hněd</a:t>
            </a:r>
            <a:r>
              <a:rPr lang="cs-CZ" dirty="0" smtClean="0"/>
              <a:t>-, most-.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904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Souhlásky měkké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97507"/>
            <a:ext cx="7239000" cy="4846320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/>
              <a:t>ž</a:t>
            </a:r>
            <a:r>
              <a:rPr lang="cs-CZ" sz="3600" dirty="0" smtClean="0"/>
              <a:t>, š, č, ř, c, j, ď, ť, ň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000" dirty="0" smtClean="0"/>
              <a:t>Slabiky měkké:</a:t>
            </a:r>
          </a:p>
          <a:p>
            <a:pPr marL="0" indent="0">
              <a:buNone/>
            </a:pPr>
            <a:r>
              <a:rPr lang="cs-CZ" sz="3600" dirty="0" err="1"/>
              <a:t>ž</a:t>
            </a:r>
            <a:r>
              <a:rPr lang="cs-CZ" sz="3600" dirty="0" err="1" smtClean="0"/>
              <a:t>i</a:t>
            </a:r>
            <a:r>
              <a:rPr lang="cs-CZ" sz="3600" dirty="0" smtClean="0"/>
              <a:t>, </a:t>
            </a:r>
            <a:r>
              <a:rPr lang="cs-CZ" sz="3600" dirty="0" err="1" smtClean="0"/>
              <a:t>ši</a:t>
            </a:r>
            <a:r>
              <a:rPr lang="cs-CZ" sz="3600" dirty="0" smtClean="0"/>
              <a:t>, či, </a:t>
            </a:r>
            <a:r>
              <a:rPr lang="cs-CZ" sz="3600" dirty="0" err="1" smtClean="0"/>
              <a:t>ři</a:t>
            </a:r>
            <a:r>
              <a:rPr lang="cs-CZ" sz="3600" dirty="0" smtClean="0"/>
              <a:t>, </a:t>
            </a:r>
            <a:r>
              <a:rPr lang="cs-CZ" sz="3600" dirty="0" err="1" smtClean="0"/>
              <a:t>ci</a:t>
            </a:r>
            <a:r>
              <a:rPr lang="cs-CZ" sz="3600" dirty="0" smtClean="0"/>
              <a:t>, ji, di, ti, ni</a:t>
            </a:r>
            <a:endParaRPr lang="cs-CZ" sz="3600" dirty="0"/>
          </a:p>
        </p:txBody>
      </p:sp>
      <p:pic>
        <p:nvPicPr>
          <p:cNvPr id="1027" name="Picture 3" descr="C:\Users\Zuzanka\AppData\Local\Microsoft\Windows\Temporary Internet Files\Content.IE5\H6BIECW5\MC9002329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842" y="4437112"/>
            <a:ext cx="301428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uzanka\AppData\Local\Microsoft\Windows\Temporary Internet Files\Content.IE5\6TQSVJAY\MC9002329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146" y="1484784"/>
            <a:ext cx="2139950" cy="166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165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DoplŇ</a:t>
            </a:r>
            <a:r>
              <a:rPr lang="cs-CZ" dirty="0" smtClean="0"/>
              <a:t> správně </a:t>
            </a:r>
            <a:r>
              <a:rPr lang="cs-CZ" sz="2800" dirty="0" smtClean="0"/>
              <a:t> a  Zdůvodňuj pravopis: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err="1"/>
              <a:t>ž</a:t>
            </a:r>
            <a:r>
              <a:rPr lang="cs-CZ" dirty="0" err="1" smtClean="0"/>
              <a:t>i</a:t>
            </a:r>
            <a:r>
              <a:rPr lang="cs-CZ" dirty="0" smtClean="0"/>
              <a:t>/</a:t>
            </a:r>
            <a:r>
              <a:rPr lang="cs-CZ" dirty="0" err="1" smtClean="0"/>
              <a:t>ží</a:t>
            </a:r>
            <a:r>
              <a:rPr lang="cs-CZ" dirty="0" smtClean="0"/>
              <a:t>, </a:t>
            </a:r>
            <a:r>
              <a:rPr lang="cs-CZ" dirty="0" err="1" smtClean="0"/>
              <a:t>ši</a:t>
            </a:r>
            <a:r>
              <a:rPr lang="cs-CZ" dirty="0" smtClean="0"/>
              <a:t>/</a:t>
            </a:r>
            <a:r>
              <a:rPr lang="cs-CZ" dirty="0" err="1" smtClean="0"/>
              <a:t>ší</a:t>
            </a:r>
            <a:r>
              <a:rPr lang="cs-CZ" dirty="0" smtClean="0"/>
              <a:t>, či/čí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Oč-, ž-žala, š-je, </a:t>
            </a:r>
            <a:r>
              <a:rPr lang="cs-CZ" dirty="0" err="1" smtClean="0"/>
              <a:t>kož</a:t>
            </a:r>
            <a:r>
              <a:rPr lang="cs-CZ" dirty="0" smtClean="0"/>
              <a:t>-šek, zář-, drž-, š-</a:t>
            </a:r>
            <a:r>
              <a:rPr lang="cs-CZ" dirty="0" err="1" smtClean="0"/>
              <a:t>pky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seš-t, </a:t>
            </a:r>
            <a:r>
              <a:rPr lang="cs-CZ" dirty="0" err="1" smtClean="0"/>
              <a:t>oboč</a:t>
            </a:r>
            <a:r>
              <a:rPr lang="cs-CZ" dirty="0" smtClean="0"/>
              <a:t>-, prš-, ž-</a:t>
            </a:r>
            <a:r>
              <a:rPr lang="cs-CZ" dirty="0" err="1" smtClean="0"/>
              <a:t>vot</a:t>
            </a:r>
            <a:r>
              <a:rPr lang="cs-CZ" dirty="0" smtClean="0"/>
              <a:t>, č-</a:t>
            </a:r>
            <a:r>
              <a:rPr lang="cs-CZ" dirty="0" err="1" smtClean="0"/>
              <a:t>slo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dirty="0" err="1"/>
              <a:t>ř</a:t>
            </a:r>
            <a:r>
              <a:rPr lang="cs-CZ" dirty="0" err="1" smtClean="0"/>
              <a:t>i</a:t>
            </a:r>
            <a:r>
              <a:rPr lang="cs-CZ" dirty="0" smtClean="0"/>
              <a:t>/ří, </a:t>
            </a:r>
            <a:r>
              <a:rPr lang="cs-CZ" dirty="0" err="1" smtClean="0"/>
              <a:t>ci</a:t>
            </a:r>
            <a:r>
              <a:rPr lang="cs-CZ" dirty="0" smtClean="0"/>
              <a:t>/</a:t>
            </a:r>
            <a:r>
              <a:rPr lang="cs-CZ" dirty="0" err="1" smtClean="0"/>
              <a:t>cí</a:t>
            </a:r>
            <a:r>
              <a:rPr lang="cs-CZ" dirty="0" smtClean="0"/>
              <a:t>, ji/jí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Ř-</a:t>
            </a:r>
            <a:r>
              <a:rPr lang="cs-CZ" dirty="0" err="1" smtClean="0"/>
              <a:t>zek</a:t>
            </a:r>
            <a:r>
              <a:rPr lang="cs-CZ" dirty="0" smtClean="0"/>
              <a:t>, c-</a:t>
            </a:r>
            <a:r>
              <a:rPr lang="cs-CZ" dirty="0" err="1" smtClean="0"/>
              <a:t>zinec</a:t>
            </a:r>
            <a:r>
              <a:rPr lang="cs-CZ" dirty="0" smtClean="0"/>
              <a:t>, </a:t>
            </a:r>
            <a:r>
              <a:rPr lang="cs-CZ" dirty="0" err="1" smtClean="0"/>
              <a:t>zaj</a:t>
            </a:r>
            <a:r>
              <a:rPr lang="cs-CZ" dirty="0" smtClean="0"/>
              <a:t>-c, c-bule, J-</a:t>
            </a:r>
            <a:r>
              <a:rPr lang="cs-CZ" dirty="0" err="1" smtClean="0"/>
              <a:t>tka</a:t>
            </a:r>
            <a:r>
              <a:rPr lang="cs-CZ" dirty="0" smtClean="0"/>
              <a:t>, čtyř-,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c-l, j-</a:t>
            </a:r>
            <a:r>
              <a:rPr lang="cs-CZ" dirty="0" err="1" smtClean="0"/>
              <a:t>delna</a:t>
            </a:r>
            <a:r>
              <a:rPr lang="cs-CZ" dirty="0" smtClean="0"/>
              <a:t>, </a:t>
            </a:r>
            <a:r>
              <a:rPr lang="cs-CZ" dirty="0" err="1" smtClean="0"/>
              <a:t>kř</a:t>
            </a:r>
            <a:r>
              <a:rPr lang="cs-CZ" dirty="0" smtClean="0"/>
              <a:t>-da, j-</a:t>
            </a:r>
            <a:r>
              <a:rPr lang="cs-CZ" dirty="0" err="1" smtClean="0"/>
              <a:t>skra</a:t>
            </a:r>
            <a:r>
              <a:rPr lang="cs-CZ" dirty="0" smtClean="0"/>
              <a:t>, C-</a:t>
            </a:r>
            <a:r>
              <a:rPr lang="cs-CZ" dirty="0" err="1" smtClean="0"/>
              <a:t>lka</a:t>
            </a:r>
            <a:r>
              <a:rPr lang="cs-CZ" dirty="0" smtClean="0"/>
              <a:t>, ř-jen.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d</a:t>
            </a:r>
            <a:r>
              <a:rPr lang="cs-CZ" dirty="0" smtClean="0"/>
              <a:t>i/</a:t>
            </a:r>
            <a:r>
              <a:rPr lang="cs-CZ" dirty="0" err="1" smtClean="0"/>
              <a:t>dí</a:t>
            </a:r>
            <a:r>
              <a:rPr lang="cs-CZ" dirty="0" smtClean="0"/>
              <a:t>, ti/</a:t>
            </a:r>
            <a:r>
              <a:rPr lang="cs-CZ" dirty="0" err="1" smtClean="0"/>
              <a:t>tí</a:t>
            </a:r>
            <a:r>
              <a:rPr lang="cs-CZ" dirty="0" smtClean="0"/>
              <a:t>, ni/ní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Klad-</a:t>
            </a:r>
            <a:r>
              <a:rPr lang="cs-CZ" dirty="0" err="1" smtClean="0"/>
              <a:t>vo</a:t>
            </a:r>
            <a:r>
              <a:rPr lang="cs-CZ" dirty="0" smtClean="0"/>
              <a:t>, t-</a:t>
            </a:r>
            <a:r>
              <a:rPr lang="cs-CZ" dirty="0" err="1" smtClean="0"/>
              <a:t>cho</a:t>
            </a:r>
            <a:r>
              <a:rPr lang="cs-CZ" dirty="0" smtClean="0"/>
              <a:t>, krákán-, let-, d-</a:t>
            </a:r>
            <a:r>
              <a:rPr lang="cs-CZ" dirty="0" err="1" smtClean="0"/>
              <a:t>vka</a:t>
            </a:r>
            <a:r>
              <a:rPr lang="cs-CZ" dirty="0" smtClean="0"/>
              <a:t>, sklen-k,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t-</a:t>
            </a:r>
            <a:r>
              <a:rPr lang="cs-CZ" dirty="0" err="1" smtClean="0"/>
              <a:t>síc</a:t>
            </a:r>
            <a:r>
              <a:rPr lang="cs-CZ" dirty="0" smtClean="0"/>
              <a:t>, d-vadlo, </a:t>
            </a:r>
            <a:r>
              <a:rPr lang="cs-CZ" dirty="0" err="1" smtClean="0"/>
              <a:t>sn</a:t>
            </a:r>
            <a:r>
              <a:rPr lang="cs-CZ" dirty="0" smtClean="0"/>
              <a:t>-h, t-kají, d-</a:t>
            </a:r>
            <a:r>
              <a:rPr lang="cs-CZ" dirty="0" err="1" smtClean="0"/>
              <a:t>vná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90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Dokážeš to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Zaj-mavá</a:t>
            </a:r>
            <a:r>
              <a:rPr lang="cs-CZ" dirty="0" smtClean="0"/>
              <a:t> </a:t>
            </a:r>
            <a:r>
              <a:rPr lang="cs-CZ" dirty="0" err="1" smtClean="0"/>
              <a:t>kn-žka</a:t>
            </a:r>
            <a:r>
              <a:rPr lang="cs-CZ" dirty="0" smtClean="0"/>
              <a:t>, krásné šat-, papírové š-</a:t>
            </a:r>
            <a:r>
              <a:rPr lang="cs-CZ" dirty="0" err="1" smtClean="0"/>
              <a:t>pk</a:t>
            </a:r>
            <a:r>
              <a:rPr lang="cs-CZ" dirty="0" smtClean="0"/>
              <a:t>-, 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obré j-</a:t>
            </a:r>
            <a:r>
              <a:rPr lang="cs-CZ" dirty="0" err="1" smtClean="0"/>
              <a:t>dlo</a:t>
            </a:r>
            <a:r>
              <a:rPr lang="cs-CZ" dirty="0" smtClean="0"/>
              <a:t>, dětská ř-</a:t>
            </a:r>
            <a:r>
              <a:rPr lang="cs-CZ" dirty="0" err="1" smtClean="0"/>
              <a:t>kanka</a:t>
            </a:r>
            <a:r>
              <a:rPr lang="cs-CZ" dirty="0" smtClean="0"/>
              <a:t>, d-</a:t>
            </a:r>
            <a:r>
              <a:rPr lang="cs-CZ" dirty="0" err="1" smtClean="0"/>
              <a:t>vadelní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představen-, tvrdé oř-</a:t>
            </a:r>
            <a:r>
              <a:rPr lang="cs-CZ" dirty="0" err="1" smtClean="0"/>
              <a:t>šk</a:t>
            </a:r>
            <a:r>
              <a:rPr lang="cs-CZ" dirty="0" smtClean="0"/>
              <a:t>-, </a:t>
            </a:r>
            <a:r>
              <a:rPr lang="cs-CZ" dirty="0" err="1" smtClean="0"/>
              <a:t>domác</a:t>
            </a:r>
            <a:r>
              <a:rPr lang="cs-CZ" dirty="0" smtClean="0"/>
              <a:t>- úkoly, 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apínavý </a:t>
            </a:r>
            <a:r>
              <a:rPr lang="cs-CZ" dirty="0" err="1" smtClean="0"/>
              <a:t>př</a:t>
            </a:r>
            <a:r>
              <a:rPr lang="cs-CZ" dirty="0" smtClean="0"/>
              <a:t>-běh, slož-</a:t>
            </a:r>
            <a:r>
              <a:rPr lang="cs-CZ" dirty="0" err="1" smtClean="0"/>
              <a:t>tá</a:t>
            </a:r>
            <a:r>
              <a:rPr lang="cs-CZ" dirty="0" smtClean="0"/>
              <a:t> věc, č-st- ubrus,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oňavá k-t-</a:t>
            </a:r>
            <a:r>
              <a:rPr lang="cs-CZ" dirty="0" err="1" smtClean="0"/>
              <a:t>čka</a:t>
            </a:r>
            <a:r>
              <a:rPr lang="cs-CZ" dirty="0" smtClean="0"/>
              <a:t>, </a:t>
            </a:r>
            <a:r>
              <a:rPr lang="cs-CZ" dirty="0" err="1" smtClean="0"/>
              <a:t>moj</a:t>
            </a:r>
            <a:r>
              <a:rPr lang="cs-CZ" dirty="0" smtClean="0"/>
              <a:t>- rod-</a:t>
            </a:r>
            <a:r>
              <a:rPr lang="cs-CZ" dirty="0" err="1" smtClean="0"/>
              <a:t>če</a:t>
            </a:r>
            <a:r>
              <a:rPr lang="cs-CZ" dirty="0" smtClean="0"/>
              <a:t>, </a:t>
            </a:r>
            <a:r>
              <a:rPr lang="cs-CZ" dirty="0" err="1" smtClean="0"/>
              <a:t>hodn</a:t>
            </a:r>
            <a:r>
              <a:rPr lang="cs-CZ" dirty="0" smtClean="0"/>
              <a:t>- </a:t>
            </a:r>
            <a:r>
              <a:rPr lang="cs-CZ" dirty="0" err="1" smtClean="0"/>
              <a:t>str-ček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ěkká ž-dle, </a:t>
            </a:r>
            <a:r>
              <a:rPr lang="cs-CZ" dirty="0" err="1" smtClean="0"/>
              <a:t>švestk</a:t>
            </a:r>
            <a:r>
              <a:rPr lang="cs-CZ" dirty="0" smtClean="0"/>
              <a:t>- a </a:t>
            </a:r>
            <a:r>
              <a:rPr lang="cs-CZ" dirty="0" err="1" smtClean="0"/>
              <a:t>hrušk</a:t>
            </a:r>
            <a:r>
              <a:rPr lang="cs-CZ" dirty="0" smtClean="0"/>
              <a:t>-, mámin- bot-, </a:t>
            </a:r>
          </a:p>
          <a:p>
            <a:pPr marL="0" indent="0">
              <a:buNone/>
            </a:pPr>
            <a:r>
              <a:rPr lang="cs-CZ" dirty="0" err="1"/>
              <a:t>ž</a:t>
            </a:r>
            <a:r>
              <a:rPr lang="cs-CZ" dirty="0" err="1" smtClean="0"/>
              <a:t>lut</a:t>
            </a:r>
            <a:r>
              <a:rPr lang="cs-CZ" dirty="0" smtClean="0"/>
              <a:t>- mot-l,  </a:t>
            </a:r>
            <a:r>
              <a:rPr lang="cs-CZ" dirty="0" err="1" smtClean="0"/>
              <a:t>velik</a:t>
            </a:r>
            <a:r>
              <a:rPr lang="cs-CZ" dirty="0" smtClean="0"/>
              <a:t>- a </a:t>
            </a:r>
            <a:r>
              <a:rPr lang="cs-CZ" dirty="0" err="1" smtClean="0"/>
              <a:t>okat</a:t>
            </a:r>
            <a:r>
              <a:rPr lang="cs-CZ" dirty="0" smtClean="0"/>
              <a:t>-, zarostlé </a:t>
            </a:r>
            <a:r>
              <a:rPr lang="cs-CZ" dirty="0" err="1" smtClean="0"/>
              <a:t>zahrádk</a:t>
            </a:r>
            <a:r>
              <a:rPr lang="cs-CZ" dirty="0" smtClean="0"/>
              <a:t>-, </a:t>
            </a:r>
          </a:p>
          <a:p>
            <a:pPr marL="0" indent="0">
              <a:buNone/>
            </a:pPr>
            <a:r>
              <a:rPr lang="cs-CZ" dirty="0" err="1"/>
              <a:t>p</a:t>
            </a:r>
            <a:r>
              <a:rPr lang="cs-CZ" dirty="0" err="1" smtClean="0"/>
              <a:t>ř</a:t>
            </a:r>
            <a:r>
              <a:rPr lang="cs-CZ" dirty="0" smtClean="0"/>
              <a:t>-tulná </a:t>
            </a:r>
            <a:r>
              <a:rPr lang="cs-CZ" dirty="0" err="1" smtClean="0"/>
              <a:t>koč-čka</a:t>
            </a:r>
            <a:r>
              <a:rPr lang="cs-CZ" dirty="0" smtClean="0"/>
              <a:t>, červen- š-</a:t>
            </a:r>
            <a:r>
              <a:rPr lang="cs-CZ" dirty="0" err="1" smtClean="0"/>
              <a:t>pek</a:t>
            </a:r>
            <a:r>
              <a:rPr lang="cs-CZ" dirty="0" smtClean="0"/>
              <a:t>, </a:t>
            </a:r>
            <a:r>
              <a:rPr lang="cs-CZ" dirty="0" err="1" smtClean="0"/>
              <a:t>př</a:t>
            </a:r>
            <a:r>
              <a:rPr lang="cs-CZ" dirty="0" smtClean="0"/>
              <a:t>-jela  </a:t>
            </a:r>
          </a:p>
          <a:p>
            <a:pPr marL="0" indent="0">
              <a:buNone/>
            </a:pPr>
            <a:r>
              <a:rPr lang="cs-CZ" dirty="0" smtClean="0"/>
              <a:t>tet-</a:t>
            </a:r>
            <a:r>
              <a:rPr lang="cs-CZ" dirty="0" err="1" smtClean="0"/>
              <a:t>čka</a:t>
            </a:r>
            <a:r>
              <a:rPr lang="cs-CZ" dirty="0" smtClean="0"/>
              <a:t>, </a:t>
            </a:r>
            <a:r>
              <a:rPr lang="cs-CZ" dirty="0" err="1" smtClean="0"/>
              <a:t>př</a:t>
            </a:r>
            <a:r>
              <a:rPr lang="cs-CZ" dirty="0" smtClean="0"/>
              <a:t>-tel Rad-m, zlat- </a:t>
            </a:r>
            <a:r>
              <a:rPr lang="cs-CZ" dirty="0" err="1" smtClean="0"/>
              <a:t>řet-zek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6012160" y="5661248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7101617" y="5132428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6644417" y="30750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251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Program 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6309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214</TotalTime>
  <Words>559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Prezentace aplikace PowerPoint</vt:lpstr>
      <vt:lpstr>hlásky</vt:lpstr>
      <vt:lpstr>Souhlásky tvrdé</vt:lpstr>
      <vt:lpstr>Doplň správně  a   ZDŮVODŇUJ PRAVOPIS:</vt:lpstr>
      <vt:lpstr>Souhlásky měkké</vt:lpstr>
      <vt:lpstr>DoplŇ správně  a  Zdůvodňuj pravopis:</vt:lpstr>
      <vt:lpstr>Dokážeš to správně?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Zuzanka</dc:creator>
  <cp:lastModifiedBy>Domča</cp:lastModifiedBy>
  <cp:revision>33</cp:revision>
  <dcterms:created xsi:type="dcterms:W3CDTF">2012-01-14T20:43:12Z</dcterms:created>
  <dcterms:modified xsi:type="dcterms:W3CDTF">2012-02-29T15:23:06Z</dcterms:modified>
</cp:coreProperties>
</file>