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75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319" y="-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11.12.2013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bra-tr.cz/kobra-hutni-material-uzavreny-uzavreny-ovalny.html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kobra-tr.cz/kobra-hutni-material-uzavreny-obdelnikovy-tazeny.html" TargetMode="External"/><Relationship Id="rId12" Type="http://schemas.openxmlformats.org/officeDocument/2006/relationships/hyperlink" Target="http://www.kobra-tr.cz/kobra-hutni-material-otevreny-symetricky-c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kobra-tr.cz/kobra-hutni-material-uzavreny-ctvercovy-tazeny.html" TargetMode="External"/><Relationship Id="rId11" Type="http://schemas.openxmlformats.org/officeDocument/2006/relationships/hyperlink" Target="http://www.kobra-tr.cz/kobra-hutni-material-tyce-tvarovy-profil-nerovnora.html" TargetMode="External"/><Relationship Id="rId5" Type="http://schemas.openxmlformats.org/officeDocument/2006/relationships/hyperlink" Target="http://www.kobra-tr.cz/kobra-hutni-material-otevreny-rovnoramenny-u.html" TargetMode="External"/><Relationship Id="rId10" Type="http://schemas.openxmlformats.org/officeDocument/2006/relationships/hyperlink" Target="http://www.kobra-tr.cz/kobra-hutni-material-tyce-tvarovy-profil-i.html" TargetMode="External"/><Relationship Id="rId4" Type="http://schemas.openxmlformats.org/officeDocument/2006/relationships/hyperlink" Target="http://www.kobra-tr.cz/" TargetMode="External"/><Relationship Id="rId9" Type="http://schemas.openxmlformats.org/officeDocument/2006/relationships/hyperlink" Target="http://www.kobra-tr.cz/kobra-hutni-material-trubka-hladka-valcovana-za-s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73850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Rámy – účel, konstrukce, vlastnosti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Rám, odolnost, pevnost, profily, materiály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Rámy – účel, konstrukce, vlastnosti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VY_32_INOVACE_13_253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/>
              <a:t>Rámy – účel, konstrukce, vlastnosti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340768"/>
            <a:ext cx="7920000" cy="493943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Rám je základní nosný prvek automobilu.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u="sng" dirty="0" smtClean="0"/>
              <a:t>V současnosti rámy používají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sportovní automobily</a:t>
            </a:r>
          </a:p>
          <a:p>
            <a:r>
              <a:rPr lang="cs-CZ" sz="2000" dirty="0" smtClean="0"/>
              <a:t>nákladní automobily kategorie N₂; N₃ a některé dodávkové automobily kategorie N₁</a:t>
            </a:r>
          </a:p>
          <a:p>
            <a:r>
              <a:rPr lang="cs-CZ" sz="2000" dirty="0" smtClean="0"/>
              <a:t>přípojná vozidla – přívěsy a návěsy</a:t>
            </a:r>
          </a:p>
          <a:p>
            <a:r>
              <a:rPr lang="cs-CZ" sz="2000" dirty="0" smtClean="0"/>
              <a:t>autobusy kategorie M₂ a M₃</a:t>
            </a:r>
          </a:p>
          <a:p>
            <a:r>
              <a:rPr lang="cs-CZ" sz="2000" dirty="0" smtClean="0"/>
              <a:t>motocykly</a:t>
            </a:r>
          </a:p>
          <a:p>
            <a:r>
              <a:rPr lang="cs-CZ" sz="2000" dirty="0" smtClean="0"/>
              <a:t>traktory kolové / pásové</a:t>
            </a:r>
          </a:p>
          <a:p>
            <a:r>
              <a:rPr lang="cs-CZ" sz="2000" dirty="0" smtClean="0"/>
              <a:t>stavební, zemědělské a lesnické stroje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– účel, konstrukce, vlastnosti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Účel rámů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Rám je základní nosný a stavební prvek v konstrukci automobilů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přenáší </a:t>
            </a:r>
            <a:r>
              <a:rPr lang="cs-CZ" sz="2000" dirty="0"/>
              <a:t>suvnou sílu z hnacích kol na karoserii a při brzdění zachycuje </a:t>
            </a:r>
            <a:r>
              <a:rPr lang="cs-CZ" sz="2000" dirty="0" smtClean="0"/>
              <a:t>brzdné síly</a:t>
            </a:r>
          </a:p>
          <a:p>
            <a:r>
              <a:rPr lang="cs-CZ" sz="2000" dirty="0"/>
              <a:t>spojuje </a:t>
            </a:r>
            <a:r>
              <a:rPr lang="cs-CZ" sz="2000" dirty="0" smtClean="0"/>
              <a:t>pohonnou soustavu – uložení motoru, převodovky, přední a zadní nápravu</a:t>
            </a:r>
          </a:p>
          <a:p>
            <a:r>
              <a:rPr lang="cs-CZ" sz="2000" dirty="0"/>
              <a:t>nese karosérii a </a:t>
            </a:r>
            <a:r>
              <a:rPr lang="cs-CZ" sz="2000" dirty="0" smtClean="0"/>
              <a:t>náklad, </a:t>
            </a:r>
            <a:r>
              <a:rPr lang="cs-CZ" sz="2000" dirty="0"/>
              <a:t>a přenáší jejich hmotnost na </a:t>
            </a:r>
            <a:r>
              <a:rPr lang="cs-CZ" sz="2000" dirty="0" smtClean="0"/>
              <a:t>nápravy (pevnostní účel)</a:t>
            </a:r>
          </a:p>
          <a:p>
            <a:r>
              <a:rPr lang="cs-CZ" sz="2000" dirty="0"/>
              <a:t>zachycuje a přenáší všechna zatížení vznikající při </a:t>
            </a:r>
            <a:r>
              <a:rPr lang="cs-CZ" sz="2000" dirty="0" smtClean="0"/>
              <a:t>jízdě vozidla</a:t>
            </a:r>
          </a:p>
          <a:p>
            <a:r>
              <a:rPr lang="cs-CZ" sz="2000" dirty="0" smtClean="0"/>
              <a:t>zaručuje </a:t>
            </a:r>
            <a:r>
              <a:rPr lang="cs-CZ" sz="2000" dirty="0"/>
              <a:t>bezpečnost posádky vozidla (prvek pasivní bezpečnosti)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– účel, konstrukce, vlastnosti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824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u="sng" dirty="0" smtClean="0"/>
              <a:t>Vlastnosti rámů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200" dirty="0" smtClean="0"/>
              <a:t>Hlavní požadavky na stavbu rámů, </a:t>
            </a:r>
            <a:r>
              <a:rPr lang="cs-CZ" sz="2200" dirty="0"/>
              <a:t>musí </a:t>
            </a:r>
            <a:r>
              <a:rPr lang="cs-CZ" sz="2200" dirty="0" smtClean="0"/>
              <a:t>být/mít:</a:t>
            </a:r>
          </a:p>
          <a:p>
            <a:pPr marL="0" indent="0">
              <a:buNone/>
            </a:pPr>
            <a:endParaRPr lang="cs-CZ" sz="2200" dirty="0" smtClean="0"/>
          </a:p>
          <a:p>
            <a:r>
              <a:rPr lang="cs-CZ" sz="2200" dirty="0" smtClean="0"/>
              <a:t>co nejlehčí, </a:t>
            </a:r>
            <a:r>
              <a:rPr lang="cs-CZ" sz="2200" dirty="0"/>
              <a:t>ale při tom </a:t>
            </a:r>
            <a:r>
              <a:rPr lang="cs-CZ" sz="2200" dirty="0" smtClean="0"/>
              <a:t>pevný a pružný</a:t>
            </a:r>
            <a:r>
              <a:rPr lang="cs-CZ" sz="2200" dirty="0"/>
              <a:t>				</a:t>
            </a:r>
            <a:endParaRPr lang="cs-CZ" sz="2200" dirty="0" smtClean="0"/>
          </a:p>
          <a:p>
            <a:r>
              <a:rPr lang="cs-CZ" sz="2200" dirty="0" smtClean="0"/>
              <a:t>odolný </a:t>
            </a:r>
            <a:r>
              <a:rPr lang="cs-CZ" sz="2200" dirty="0"/>
              <a:t>vůči nárazu						</a:t>
            </a:r>
          </a:p>
          <a:p>
            <a:r>
              <a:rPr lang="cs-CZ" sz="2200" dirty="0" smtClean="0"/>
              <a:t>odolný </a:t>
            </a:r>
            <a:r>
              <a:rPr lang="cs-CZ" sz="2200" dirty="0"/>
              <a:t>na krut a </a:t>
            </a:r>
            <a:r>
              <a:rPr lang="cs-CZ" sz="2200" dirty="0" smtClean="0"/>
              <a:t>ohyb</a:t>
            </a:r>
          </a:p>
          <a:p>
            <a:r>
              <a:rPr lang="cs-CZ" sz="2200" dirty="0" smtClean="0"/>
              <a:t>odolný na tah a tlak</a:t>
            </a:r>
            <a:r>
              <a:rPr lang="cs-CZ" sz="2200" dirty="0"/>
              <a:t>						</a:t>
            </a:r>
          </a:p>
          <a:p>
            <a:r>
              <a:rPr lang="cs-CZ" sz="2200" dirty="0" smtClean="0"/>
              <a:t>schopen přenášet  </a:t>
            </a:r>
            <a:r>
              <a:rPr lang="cs-CZ" sz="2200" dirty="0"/>
              <a:t>zatížení strojových skupin</a:t>
            </a:r>
            <a:r>
              <a:rPr lang="cs-CZ" sz="2200" dirty="0" smtClean="0"/>
              <a:t>, karoserie </a:t>
            </a:r>
            <a:r>
              <a:rPr lang="cs-CZ" sz="2200" dirty="0"/>
              <a:t>a </a:t>
            </a:r>
            <a:r>
              <a:rPr lang="cs-CZ" sz="2200" dirty="0" smtClean="0"/>
              <a:t>dovolenou užitnou hmotnost automobilu</a:t>
            </a:r>
          </a:p>
          <a:p>
            <a:r>
              <a:rPr lang="cs-CZ" sz="2200" dirty="0" smtClean="0"/>
              <a:t>bezkonfliktní </a:t>
            </a:r>
            <a:r>
              <a:rPr lang="cs-CZ" sz="2200" dirty="0"/>
              <a:t>vůči </a:t>
            </a:r>
            <a:r>
              <a:rPr lang="cs-CZ" sz="2200" dirty="0" smtClean="0"/>
              <a:t>všem konstrukčním </a:t>
            </a:r>
            <a:r>
              <a:rPr lang="cs-CZ" sz="2200" dirty="0"/>
              <a:t>částem </a:t>
            </a:r>
            <a:r>
              <a:rPr lang="cs-CZ" sz="2200" dirty="0" smtClean="0"/>
              <a:t>vozidla</a:t>
            </a:r>
          </a:p>
          <a:p>
            <a:r>
              <a:rPr lang="pl-PL" sz="2200" dirty="0" smtClean="0"/>
              <a:t>dlouhou </a:t>
            </a:r>
            <a:r>
              <a:rPr lang="pl-PL" sz="2200" dirty="0"/>
              <a:t>životnost (odolnost proti korozi</a:t>
            </a:r>
            <a:r>
              <a:rPr lang="pl-PL" sz="2200" dirty="0" smtClean="0"/>
              <a:t>)</a:t>
            </a:r>
          </a:p>
          <a:p>
            <a:r>
              <a:rPr lang="cs-CZ" sz="2200" dirty="0" smtClean="0"/>
              <a:t>uspořádání </a:t>
            </a:r>
            <a:r>
              <a:rPr lang="cs-CZ" sz="2200" dirty="0"/>
              <a:t>a rozměry </a:t>
            </a:r>
            <a:r>
              <a:rPr lang="cs-CZ" sz="2200" dirty="0" smtClean="0"/>
              <a:t>rámu </a:t>
            </a:r>
            <a:r>
              <a:rPr lang="cs-CZ" sz="2200" dirty="0"/>
              <a:t>závisí na účelu a </a:t>
            </a:r>
            <a:r>
              <a:rPr lang="cs-CZ" sz="2200" dirty="0" smtClean="0"/>
              <a:t>použití vozidla</a:t>
            </a:r>
          </a:p>
          <a:p>
            <a:r>
              <a:rPr lang="cs-CZ" sz="2200" dirty="0" smtClean="0"/>
              <a:t>co nejmenší přenos vibrací a hluku do karoserie (uložení pohonné jednotky a karoserie do pružných lůžek)</a:t>
            </a:r>
            <a:endParaRPr lang="cs-CZ" sz="2200" dirty="0"/>
          </a:p>
          <a:p>
            <a:pPr marL="0" indent="0">
              <a:buNone/>
            </a:pP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– účel, konstrukce, vlastnosti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00" y="2031376"/>
            <a:ext cx="7920000" cy="4152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– účel, konstrukce, vlastnosti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220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Konstrukce rámů</a:t>
            </a:r>
            <a:r>
              <a:rPr lang="cs-CZ" sz="2400" dirty="0"/>
              <a:t>	</a:t>
            </a:r>
            <a:r>
              <a:rPr lang="cs-CZ" sz="2000" dirty="0"/>
              <a:t>			</a:t>
            </a:r>
            <a:endParaRPr lang="cs-CZ" sz="2000" dirty="0" smtClean="0"/>
          </a:p>
          <a:p>
            <a:pPr marL="0" indent="0">
              <a:buNone/>
            </a:pPr>
            <a:endParaRPr lang="cs-CZ" sz="2000" u="sng" dirty="0" smtClean="0"/>
          </a:p>
          <a:p>
            <a:pPr marL="0" indent="0">
              <a:buNone/>
            </a:pPr>
            <a:r>
              <a:rPr lang="cs-CZ" sz="2000" u="sng" dirty="0" smtClean="0"/>
              <a:t>Hlavní části rámů</a:t>
            </a:r>
            <a:r>
              <a:rPr lang="cs-CZ" sz="2000" dirty="0" smtClean="0"/>
              <a:t>:</a:t>
            </a:r>
          </a:p>
          <a:p>
            <a:r>
              <a:rPr lang="cs-CZ" sz="2000" i="1" u="sng" dirty="0" smtClean="0"/>
              <a:t>Podélníky</a:t>
            </a:r>
            <a:endParaRPr lang="cs-CZ" sz="2000" u="sng" dirty="0" smtClean="0"/>
          </a:p>
          <a:p>
            <a:pPr marL="358775" indent="-358775">
              <a:buNone/>
            </a:pPr>
            <a:r>
              <a:rPr lang="cs-CZ" sz="2000" dirty="0"/>
              <a:t>	</a:t>
            </a:r>
            <a:r>
              <a:rPr lang="cs-CZ" sz="2000" dirty="0" smtClean="0"/>
              <a:t>lisované </a:t>
            </a:r>
            <a:r>
              <a:rPr lang="cs-CZ" sz="2000" dirty="0"/>
              <a:t>profily z </a:t>
            </a:r>
            <a:r>
              <a:rPr lang="cs-CZ" sz="2000" dirty="0" smtClean="0"/>
              <a:t>„</a:t>
            </a:r>
            <a:r>
              <a:rPr lang="cs-CZ" sz="2000" dirty="0" smtClean="0">
                <a:solidFill>
                  <a:srgbClr val="FF0000"/>
                </a:solidFill>
              </a:rPr>
              <a:t>Fe“</a:t>
            </a:r>
            <a:r>
              <a:rPr lang="cs-CZ" sz="2000" dirty="0" smtClean="0"/>
              <a:t> plechu - osobní vozidla </a:t>
            </a:r>
            <a:r>
              <a:rPr lang="cs-CZ" sz="2000" dirty="0"/>
              <a:t>a </a:t>
            </a:r>
            <a:r>
              <a:rPr lang="cs-CZ" sz="2000" dirty="0" smtClean="0"/>
              <a:t>4 x 4  </a:t>
            </a:r>
            <a:r>
              <a:rPr lang="cs-CZ" sz="2000" dirty="0" smtClean="0">
                <a:solidFill>
                  <a:srgbClr val="FF0000"/>
                </a:solidFill>
              </a:rPr>
              <a:t>2 – 4 mm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nákladní vozidla  </a:t>
            </a:r>
            <a:r>
              <a:rPr lang="cs-CZ" sz="2000" dirty="0" smtClean="0">
                <a:solidFill>
                  <a:srgbClr val="FF0000"/>
                </a:solidFill>
              </a:rPr>
              <a:t>4 – 10 mm</a:t>
            </a:r>
            <a:r>
              <a:rPr lang="cs-CZ" sz="2000" dirty="0" smtClean="0"/>
              <a:t>, těžké terénní </a:t>
            </a:r>
            <a:r>
              <a:rPr lang="cs-CZ" sz="2000" dirty="0"/>
              <a:t>NA  a pásových traktorů až </a:t>
            </a:r>
            <a:r>
              <a:rPr lang="cs-CZ" sz="2000" dirty="0">
                <a:solidFill>
                  <a:srgbClr val="FF0000"/>
                </a:solidFill>
              </a:rPr>
              <a:t>12 mm</a:t>
            </a:r>
            <a:r>
              <a:rPr lang="cs-CZ" sz="2000" dirty="0"/>
              <a:t>. </a:t>
            </a:r>
            <a:endParaRPr lang="cs-CZ" sz="2000" dirty="0" smtClean="0"/>
          </a:p>
          <a:p>
            <a:pPr marL="358775" indent="-358775">
              <a:buNone/>
            </a:pPr>
            <a:r>
              <a:rPr lang="cs-CZ" sz="2000" dirty="0"/>
              <a:t>	</a:t>
            </a:r>
            <a:r>
              <a:rPr lang="cs-CZ" sz="1800" dirty="0" smtClean="0"/>
              <a:t>Po </a:t>
            </a:r>
            <a:r>
              <a:rPr lang="cs-CZ" sz="1800" dirty="0"/>
              <a:t>délce mají různou výšku</a:t>
            </a:r>
            <a:r>
              <a:rPr lang="cs-CZ" sz="1800" dirty="0" smtClean="0"/>
              <a:t>, </a:t>
            </a:r>
            <a:r>
              <a:rPr lang="cs-CZ" sz="1800" dirty="0"/>
              <a:t>přední / zadní </a:t>
            </a:r>
            <a:r>
              <a:rPr lang="cs-CZ" sz="1800" dirty="0" smtClean="0"/>
              <a:t>konce mohou být </a:t>
            </a:r>
            <a:r>
              <a:rPr lang="cs-CZ" sz="1800" dirty="0"/>
              <a:t>ohnuté směrem dolů k </a:t>
            </a:r>
            <a:r>
              <a:rPr lang="cs-CZ" sz="1800" dirty="0" smtClean="0"/>
              <a:t>vozovce, </a:t>
            </a:r>
            <a:r>
              <a:rPr lang="cs-CZ" sz="1800" dirty="0"/>
              <a:t>pro snadnější uchycení pružin nebo torzních tyčí </a:t>
            </a:r>
            <a:r>
              <a:rPr lang="cs-CZ" sz="1800" dirty="0" smtClean="0"/>
              <a:t>přední / zadní </a:t>
            </a:r>
            <a:r>
              <a:rPr lang="cs-CZ" sz="1800" dirty="0"/>
              <a:t>nápravy</a:t>
            </a:r>
            <a:r>
              <a:rPr lang="cs-CZ" sz="1800" dirty="0" smtClean="0"/>
              <a:t>, platí </a:t>
            </a:r>
            <a:r>
              <a:rPr lang="cs-CZ" sz="1800" dirty="0"/>
              <a:t>u </a:t>
            </a:r>
            <a:r>
              <a:rPr lang="cs-CZ" sz="1800" dirty="0" smtClean="0"/>
              <a:t>OA</a:t>
            </a:r>
            <a:r>
              <a:rPr lang="cs-CZ" sz="1800" dirty="0"/>
              <a:t>. a </a:t>
            </a:r>
            <a:r>
              <a:rPr lang="cs-CZ" sz="1800" dirty="0" smtClean="0"/>
              <a:t>4 x 4.</a:t>
            </a:r>
          </a:p>
          <a:p>
            <a:pPr marL="358775" indent="-358775">
              <a:buNone/>
            </a:pPr>
            <a:r>
              <a:rPr lang="cs-CZ" sz="1800" dirty="0"/>
              <a:t>	Přívěsy a návěsy mají </a:t>
            </a:r>
            <a:r>
              <a:rPr lang="cs-CZ" sz="1800" dirty="0" smtClean="0"/>
              <a:t>většinou podélníky </a:t>
            </a:r>
            <a:r>
              <a:rPr lang="cs-CZ" sz="1800" dirty="0"/>
              <a:t>po celé délce stejnou výšku z běžně </a:t>
            </a:r>
            <a:endParaRPr lang="cs-CZ" sz="1800" dirty="0" smtClean="0"/>
          </a:p>
          <a:p>
            <a:pPr marL="358775" indent="-358775">
              <a:buNone/>
            </a:pPr>
            <a:r>
              <a:rPr lang="cs-CZ" sz="1800" dirty="0"/>
              <a:t>	vyráběného profilu (</a:t>
            </a:r>
            <a:r>
              <a:rPr lang="cs-CZ" sz="1800" dirty="0" smtClean="0"/>
              <a:t>I).</a:t>
            </a:r>
          </a:p>
          <a:p>
            <a:pPr marL="358775" indent="-358775">
              <a:buNone/>
            </a:pPr>
            <a:r>
              <a:rPr lang="cs-CZ" sz="1800" dirty="0"/>
              <a:t>	</a:t>
            </a:r>
            <a:r>
              <a:rPr lang="cs-CZ" sz="2000" dirty="0" smtClean="0"/>
              <a:t>Profily podélníků – </a:t>
            </a:r>
          </a:p>
          <a:p>
            <a:pPr marL="358775" indent="-358775">
              <a:buNone/>
            </a:pPr>
            <a:r>
              <a:rPr lang="cs-CZ" sz="2000" dirty="0"/>
              <a:t>	</a:t>
            </a:r>
            <a:r>
              <a:rPr lang="cs-CZ" sz="2000" dirty="0" smtClean="0"/>
              <a:t>L; U; I; 2L; 2U</a:t>
            </a:r>
          </a:p>
          <a:p>
            <a:pPr marL="358775" indent="-358775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0855" y="5013176"/>
            <a:ext cx="1019438" cy="1353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200" y="5373216"/>
            <a:ext cx="12954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165" y="4900894"/>
            <a:ext cx="1836783" cy="1465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821" y="5475597"/>
            <a:ext cx="1721743" cy="122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– účel, konstrukce, vlastnosti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Příčníky</a:t>
            </a:r>
            <a:r>
              <a:rPr lang="cs-CZ" sz="2900" dirty="0"/>
              <a:t>	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 smtClean="0"/>
              <a:t>Vyrábějí se ze stejných „</a:t>
            </a:r>
            <a:r>
              <a:rPr lang="cs-CZ" sz="2900" dirty="0" smtClean="0">
                <a:solidFill>
                  <a:srgbClr val="FF0000"/>
                </a:solidFill>
              </a:rPr>
              <a:t>Fe</a:t>
            </a:r>
            <a:r>
              <a:rPr lang="cs-CZ" sz="2900" dirty="0" smtClean="0"/>
              <a:t>“ materiálů jako podélníky, převážně z profilů: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900" dirty="0" smtClean="0"/>
              <a:t>Spojení podélníků a příčníků:</a:t>
            </a:r>
          </a:p>
          <a:p>
            <a:r>
              <a:rPr lang="cs-CZ" sz="2900" dirty="0" smtClean="0"/>
              <a:t>svarový spoj – ocel se zaručenou svařitelností tř. 11 523</a:t>
            </a:r>
          </a:p>
          <a:p>
            <a:r>
              <a:rPr lang="cs-CZ" sz="2900" dirty="0" smtClean="0"/>
              <a:t>nýtový spoj -  ocel tř. 11 520</a:t>
            </a:r>
          </a:p>
          <a:p>
            <a:r>
              <a:rPr lang="cs-CZ" sz="2900" dirty="0" smtClean="0"/>
              <a:t>šroubový spoj - pomocí šroubů se většinou spojují držáky pro uložení pohonných jednotek</a:t>
            </a:r>
            <a:r>
              <a:rPr lang="cs-CZ" sz="1800" dirty="0"/>
              <a:t>						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900" dirty="0" smtClean="0"/>
              <a:t>U některých příhradových rámů sportovních vozidel, mohou být ocelové profily nahrazeny pro snížení hmotnosti profily z „</a:t>
            </a:r>
            <a:r>
              <a:rPr lang="cs-CZ" sz="2900" dirty="0" smtClean="0">
                <a:solidFill>
                  <a:srgbClr val="FF0000"/>
                </a:solidFill>
              </a:rPr>
              <a:t>Al</a:t>
            </a:r>
            <a:r>
              <a:rPr lang="cs-CZ" sz="2900" dirty="0" smtClean="0"/>
              <a:t>“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900" dirty="0" smtClean="0"/>
              <a:t>Páteřové </a:t>
            </a:r>
            <a:r>
              <a:rPr lang="cs-CZ" sz="2900" dirty="0"/>
              <a:t>rámy - středová trubka - </a:t>
            </a:r>
            <a:r>
              <a:rPr lang="cs-CZ" sz="2900" dirty="0" smtClean="0"/>
              <a:t>zhotovená stáčením plechu </a:t>
            </a:r>
            <a:r>
              <a:rPr lang="cs-CZ" sz="2900" dirty="0"/>
              <a:t>do kulata (roury) a </a:t>
            </a:r>
            <a:r>
              <a:rPr lang="cs-CZ" sz="2900" dirty="0" smtClean="0"/>
              <a:t>následně podélně svařená, na koncích opatřená přivařenými přírubami.</a:t>
            </a:r>
            <a:r>
              <a:rPr lang="cs-CZ" sz="2400" dirty="0"/>
              <a:t>			</a:t>
            </a:r>
            <a:r>
              <a:rPr lang="cs-CZ" sz="2000" dirty="0"/>
              <a:t>					</a:t>
            </a:r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49" y="2100659"/>
            <a:ext cx="1527796" cy="1225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598" y="2089009"/>
            <a:ext cx="1248804" cy="1248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553" y="1977232"/>
            <a:ext cx="1968392" cy="14723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74" y="2270982"/>
            <a:ext cx="1217694" cy="884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velmi stručně seznamuje žáky s konstrukcí rámu vozidel, seznamuje žáky s tím z jakých částí se rám skládá, s vlastnostmi rámů a účelem rámů ve vozidlech.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jsou základní požadavky na konstrukci rámů vozidel?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Druhy spojení rámů?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Jaké jsou vlastnosti rámů?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Zákon </a:t>
            </a:r>
            <a:r>
              <a:rPr lang="cs-CZ" sz="1600" dirty="0">
                <a:solidFill>
                  <a:prstClr val="black"/>
                </a:solidFill>
              </a:rPr>
              <a:t>č. 56/2001 Sb. 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Vyhláška MDS č.341/2002 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citace, vyjma fotografií z volně dostupných zdrojů:</a:t>
            </a:r>
          </a:p>
          <a:p>
            <a:endParaRPr lang="cs-CZ" sz="1400" dirty="0" smtClean="0">
              <a:solidFill>
                <a:prstClr val="black"/>
              </a:solidFill>
              <a:hlinkClick r:id="rId4"/>
            </a:endParaRPr>
          </a:p>
          <a:p>
            <a:r>
              <a:rPr lang="cs-CZ" sz="14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4"/>
              </a:rPr>
              <a:t>://www.mercedes-benz.cz/content/czechia/mpc/mpc_czechia_website/czng/home_mpc/trucks_/home/construction/axor_construction_haulage/powertrain.fb0004.html</a:t>
            </a:r>
          </a:p>
          <a:p>
            <a:r>
              <a:rPr lang="cs-CZ" sz="14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www.kobra-tr.cz/kobra-hutni-material-otevreny-rovnoramenny-u.html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www.kobra-tr.cz/kobra-hutni-material-uzavreny-ctvercovy-tazeny.html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www.kobra-tr.cz/kobra-hutni-material-uzavreny-obdelnikovy-tazeny.html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www.kobra-tr.cz/kobra-hutni-material-uzavreny-uzavreny-ovalny.html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www.kobra-tr.cz/kobra-hutni-material-trubka-hladka-valcovana-za-st.html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0"/>
              </a:rPr>
              <a:t>www.kobra-tr.cz/kobra-hutni-material-tyce-tvarovy-profil-i.html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www.kobra-tr.cz/kobra-hutni-material-tyce-tvarovy-profil-nerovnora.html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2"/>
              </a:rPr>
              <a:t>www.kobra-tr.cz/kobra-hutni-material-otevreny-symetricky-c.html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3675</TotalTime>
  <Words>447</Words>
  <Application>Microsoft Office PowerPoint</Application>
  <PresentationFormat>Předvádění na obrazovce (4:3)</PresentationFormat>
  <Paragraphs>153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Rámy – účel, konstrukce, vlastnosti</vt:lpstr>
      <vt:lpstr>Rámy – účel, konstrukce, vlastnosti</vt:lpstr>
      <vt:lpstr>Rámy – účel, konstrukce, vlastnosti</vt:lpstr>
      <vt:lpstr>Rámy – účel, konstrukce, vlastnosti</vt:lpstr>
      <vt:lpstr>Rámy – účel, konstrukce, vlastnosti</vt:lpstr>
      <vt:lpstr>Rámy – účel, konstrukce, vlastnosti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242</cp:revision>
  <dcterms:created xsi:type="dcterms:W3CDTF">2010-11-01T23:40:31Z</dcterms:created>
  <dcterms:modified xsi:type="dcterms:W3CDTF">2013-12-11T12:49:23Z</dcterms:modified>
</cp:coreProperties>
</file>