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8" r:id="rId2"/>
    <p:sldId id="259" r:id="rId3"/>
    <p:sldId id="256" r:id="rId4"/>
    <p:sldId id="257" r:id="rId5"/>
    <p:sldId id="261" r:id="rId6"/>
    <p:sldId id="262" r:id="rId7"/>
    <p:sldId id="263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5AA786-D4C0-4477-A160-FF842585F142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97FA5D0-B5EB-4A56-A562-47D2B3364267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5AA786-D4C0-4477-A160-FF842585F142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7FA5D0-B5EB-4A56-A562-47D2B336426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5AA786-D4C0-4477-A160-FF842585F142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7FA5D0-B5EB-4A56-A562-47D2B3364267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5AA786-D4C0-4477-A160-FF842585F142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7FA5D0-B5EB-4A56-A562-47D2B3364267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5AA786-D4C0-4477-A160-FF842585F142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7FA5D0-B5EB-4A56-A562-47D2B3364267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5AA786-D4C0-4477-A160-FF842585F142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7FA5D0-B5EB-4A56-A562-47D2B336426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5AA786-D4C0-4477-A160-FF842585F142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7FA5D0-B5EB-4A56-A562-47D2B336426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5AA786-D4C0-4477-A160-FF842585F142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7FA5D0-B5EB-4A56-A562-47D2B336426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5AA786-D4C0-4477-A160-FF842585F142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7FA5D0-B5EB-4A56-A562-47D2B336426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5AA786-D4C0-4477-A160-FF842585F142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7FA5D0-B5EB-4A56-A562-47D2B336426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5AA786-D4C0-4477-A160-FF842585F142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7FA5D0-B5EB-4A56-A562-47D2B336426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F05AA786-D4C0-4477-A160-FF842585F142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997FA5D0-B5EB-4A56-A562-47D2B3364267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3" Type="http://schemas.openxmlformats.org/officeDocument/2006/relationships/image" Target="../media/image4.jpeg"/><Relationship Id="rId7" Type="http://schemas.openxmlformats.org/officeDocument/2006/relationships/image" Target="../media/image8.w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wmf"/><Relationship Id="rId5" Type="http://schemas.openxmlformats.org/officeDocument/2006/relationships/image" Target="../media/image6.jpeg"/><Relationship Id="rId4" Type="http://schemas.openxmlformats.org/officeDocument/2006/relationships/image" Target="../media/image5.jpeg"/><Relationship Id="rId9" Type="http://schemas.openxmlformats.org/officeDocument/2006/relationships/image" Target="../media/image10.wm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emf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C:\Users\pc\Desktop\OPVK.jpg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40423" y="188640"/>
            <a:ext cx="6768752" cy="864096"/>
          </a:xfrm>
          <a:prstGeom prst="rect">
            <a:avLst/>
          </a:prstGeom>
          <a:noFill/>
          <a:ln>
            <a:noFill/>
          </a:ln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04726139"/>
              </p:ext>
            </p:extLst>
          </p:nvPr>
        </p:nvGraphicFramePr>
        <p:xfrm>
          <a:off x="467544" y="1628799"/>
          <a:ext cx="8496945" cy="324036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170472"/>
                <a:gridCol w="6326473"/>
              </a:tblGrid>
              <a:tr h="81687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Základní škola, Husova 276, Podbořany, okres Louny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9486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Autor: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Mgr. Dagmar </a:t>
                      </a:r>
                      <a:r>
                        <a:rPr lang="cs-CZ" sz="2000" dirty="0" err="1">
                          <a:effectLst/>
                        </a:rPr>
                        <a:t>Sachsová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9486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Název</a:t>
                      </a:r>
                      <a:r>
                        <a:rPr lang="en-US" sz="2000" dirty="0">
                          <a:effectLst/>
                        </a:rPr>
                        <a:t>: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VY_32_INOVACE_131_SLOVESA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9486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Téma</a:t>
                      </a:r>
                      <a:r>
                        <a:rPr lang="en-US" sz="2000" dirty="0">
                          <a:effectLst/>
                        </a:rPr>
                        <a:t>: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 </a:t>
                      </a:r>
                      <a:r>
                        <a:rPr lang="cs-CZ" sz="2000" dirty="0" smtClean="0">
                          <a:effectLst/>
                        </a:rPr>
                        <a:t>Seznámení</a:t>
                      </a:r>
                      <a:r>
                        <a:rPr lang="cs-CZ" sz="2000" baseline="0" dirty="0" smtClean="0">
                          <a:effectLst/>
                        </a:rPr>
                        <a:t> se slovesy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23888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Číslo projektu</a:t>
                      </a:r>
                      <a:r>
                        <a:rPr lang="en-US" sz="2000">
                          <a:effectLst/>
                        </a:rPr>
                        <a:t>:</a:t>
                      </a:r>
                      <a:endParaRPr lang="cs-CZ" sz="200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</a:rPr>
                        <a:t> </a:t>
                      </a:r>
                      <a:endParaRPr lang="cs-CZ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CZ.1 07./1.4.00/21.2975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90912666"/>
              </p:ext>
            </p:extLst>
          </p:nvPr>
        </p:nvGraphicFramePr>
        <p:xfrm>
          <a:off x="395536" y="1628800"/>
          <a:ext cx="8568953" cy="324036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188866"/>
                <a:gridCol w="6380087"/>
              </a:tblGrid>
              <a:tr h="81687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Základní škola, Husova 276, Podbořany, okres Louny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9486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Autor: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Mgr. Dagmar </a:t>
                      </a:r>
                      <a:r>
                        <a:rPr lang="cs-CZ" sz="2000" dirty="0" err="1">
                          <a:effectLst/>
                        </a:rPr>
                        <a:t>Sachsová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9486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Název</a:t>
                      </a:r>
                      <a:r>
                        <a:rPr lang="en-US" sz="2000" dirty="0">
                          <a:effectLst/>
                        </a:rPr>
                        <a:t>: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VY_32_INOVACE_131_SLOVESA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9486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Téma</a:t>
                      </a:r>
                      <a:r>
                        <a:rPr lang="en-US" sz="2000" dirty="0">
                          <a:effectLst/>
                        </a:rPr>
                        <a:t>: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 </a:t>
                      </a:r>
                      <a:r>
                        <a:rPr lang="cs-CZ" sz="2000" dirty="0" smtClean="0">
                          <a:effectLst/>
                        </a:rPr>
                        <a:t>Seznámení</a:t>
                      </a:r>
                      <a:r>
                        <a:rPr lang="cs-CZ" sz="2000" baseline="0" dirty="0" smtClean="0">
                          <a:effectLst/>
                        </a:rPr>
                        <a:t> se slovesy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23888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Číslo projektu</a:t>
                      </a:r>
                      <a:r>
                        <a:rPr lang="en-US" sz="2000" dirty="0">
                          <a:effectLst/>
                        </a:rPr>
                        <a:t>:</a:t>
                      </a:r>
                      <a:endParaRPr lang="cs-CZ" sz="20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2000" dirty="0">
                          <a:effectLst/>
                        </a:rPr>
                        <a:t> 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CZ.1 07./1.4.00/21.2975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058030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25554977"/>
              </p:ext>
            </p:extLst>
          </p:nvPr>
        </p:nvGraphicFramePr>
        <p:xfrm>
          <a:off x="899592" y="764704"/>
          <a:ext cx="7272808" cy="424847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403524"/>
                <a:gridCol w="5869284"/>
              </a:tblGrid>
              <a:tr h="424847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2000" b="1" kern="1200" dirty="0" err="1">
                          <a:solidFill>
                            <a:srgbClr val="FFFFFF"/>
                          </a:solidFill>
                          <a:effectLst/>
                          <a:latin typeface="Palatino Linotype"/>
                          <a:ea typeface="Times New Roman"/>
                          <a:cs typeface="Arial"/>
                        </a:rPr>
                        <a:t>Anotace</a:t>
                      </a:r>
                      <a:r>
                        <a:rPr lang="en-US" sz="2000" b="1" kern="1200" dirty="0">
                          <a:solidFill>
                            <a:srgbClr val="FFFFFF"/>
                          </a:solidFill>
                          <a:effectLst/>
                          <a:latin typeface="Palatino Linotype"/>
                          <a:ea typeface="Times New Roman"/>
                          <a:cs typeface="Arial"/>
                        </a:rPr>
                        <a:t>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600" b="1" kern="1200" dirty="0">
                          <a:solidFill>
                            <a:srgbClr val="FFFFFF"/>
                          </a:solidFill>
                          <a:effectLst/>
                          <a:latin typeface="Palatino Linotype"/>
                          <a:ea typeface="Times New Roman"/>
                          <a:cs typeface="Arial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600" b="1" kern="1200" dirty="0">
                          <a:solidFill>
                            <a:srgbClr val="FFFFFF"/>
                          </a:solidFill>
                          <a:effectLst/>
                          <a:latin typeface="Palatino Linotype"/>
                          <a:ea typeface="Times New Roman"/>
                          <a:cs typeface="Arial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kern="1200" dirty="0">
                          <a:solidFill>
                            <a:srgbClr val="FFFFFF"/>
                          </a:solidFill>
                          <a:effectLst/>
                          <a:latin typeface="Palatino Linotype"/>
                          <a:ea typeface="Times New Roman"/>
                          <a:cs typeface="Arial"/>
                        </a:rPr>
                        <a:t>Metodické pokyny</a:t>
                      </a:r>
                      <a:r>
                        <a:rPr lang="cs-CZ" sz="1600" b="1" kern="1200" dirty="0" smtClean="0">
                          <a:solidFill>
                            <a:srgbClr val="FFFFFF"/>
                          </a:solidFill>
                          <a:effectLst/>
                          <a:latin typeface="Palatino Linotype"/>
                          <a:ea typeface="Times New Roman"/>
                          <a:cs typeface="Arial"/>
                        </a:rPr>
                        <a:t>: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 b="1" kern="1200" dirty="0" smtClean="0">
                        <a:solidFill>
                          <a:srgbClr val="FFFFFF"/>
                        </a:solidFill>
                        <a:effectLst/>
                        <a:latin typeface="Palatino Linotype"/>
                        <a:ea typeface="Calibri"/>
                        <a:cs typeface="Arial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600" b="1" kern="1200" dirty="0" err="1">
                          <a:solidFill>
                            <a:srgbClr val="FFFFFF"/>
                          </a:solidFill>
                          <a:effectLst/>
                          <a:latin typeface="Palatino Linotype"/>
                          <a:ea typeface="Times New Roman"/>
                          <a:cs typeface="Arial"/>
                        </a:rPr>
                        <a:t>Klíčová</a:t>
                      </a:r>
                      <a:r>
                        <a:rPr lang="en-US" sz="1600" b="1" kern="1200" dirty="0">
                          <a:solidFill>
                            <a:srgbClr val="FFFFFF"/>
                          </a:solidFill>
                          <a:effectLst/>
                          <a:latin typeface="Palatino Linotype"/>
                          <a:ea typeface="Times New Roman"/>
                          <a:cs typeface="Arial"/>
                        </a:rPr>
                        <a:t> </a:t>
                      </a:r>
                      <a:r>
                        <a:rPr lang="en-US" sz="1600" b="1" kern="1200" dirty="0" err="1">
                          <a:solidFill>
                            <a:srgbClr val="FFFFFF"/>
                          </a:solidFill>
                          <a:effectLst/>
                          <a:latin typeface="Palatino Linotype"/>
                          <a:ea typeface="Times New Roman"/>
                          <a:cs typeface="Arial"/>
                        </a:rPr>
                        <a:t>slova</a:t>
                      </a:r>
                      <a:r>
                        <a:rPr lang="cs-CZ" sz="1600" b="1" kern="1200" dirty="0">
                          <a:solidFill>
                            <a:srgbClr val="FFFFFF"/>
                          </a:solidFill>
                          <a:effectLst/>
                          <a:latin typeface="Palatino Linotype"/>
                          <a:ea typeface="Times New Roman"/>
                          <a:cs typeface="Arial"/>
                        </a:rPr>
                        <a:t>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600" b="1" kern="1200" dirty="0">
                          <a:solidFill>
                            <a:srgbClr val="FFFFFF"/>
                          </a:solidFill>
                          <a:effectLst/>
                          <a:latin typeface="Palatino Linotype"/>
                          <a:ea typeface="Times New Roman"/>
                          <a:cs typeface="Arial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600" b="1" kern="1200" dirty="0">
                          <a:solidFill>
                            <a:srgbClr val="FFFFFF"/>
                          </a:solidFill>
                          <a:effectLst/>
                          <a:latin typeface="Palatino Linotype"/>
                          <a:ea typeface="Times New Roman"/>
                          <a:cs typeface="Arial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600" b="1" kern="1200" dirty="0">
                          <a:solidFill>
                            <a:srgbClr val="FFFFFF"/>
                          </a:solidFill>
                          <a:effectLst/>
                          <a:latin typeface="Palatino Linotype"/>
                          <a:ea typeface="Times New Roman"/>
                          <a:cs typeface="Arial"/>
                        </a:rPr>
                        <a:t>Datum </a:t>
                      </a:r>
                      <a:r>
                        <a:rPr lang="en-US" sz="1600" b="1" kern="1200" dirty="0" err="1">
                          <a:solidFill>
                            <a:srgbClr val="FFFFFF"/>
                          </a:solidFill>
                          <a:effectLst/>
                          <a:latin typeface="Palatino Linotype"/>
                          <a:ea typeface="Times New Roman"/>
                          <a:cs typeface="Arial"/>
                        </a:rPr>
                        <a:t>vytvoření</a:t>
                      </a:r>
                      <a:r>
                        <a:rPr lang="en-US" sz="1600" b="1" kern="1200" dirty="0">
                          <a:solidFill>
                            <a:srgbClr val="FFFFFF"/>
                          </a:solidFill>
                          <a:effectLst/>
                          <a:latin typeface="Palatino Linotype"/>
                          <a:ea typeface="Times New Roman"/>
                          <a:cs typeface="Arial"/>
                        </a:rPr>
                        <a:t>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kern="1200" dirty="0">
                          <a:solidFill>
                            <a:srgbClr val="FFFFFF"/>
                          </a:solidFill>
                          <a:effectLst/>
                          <a:latin typeface="Palatino Linotype"/>
                          <a:ea typeface="Times New Roman"/>
                          <a:cs typeface="Arial"/>
                        </a:rPr>
                        <a:t>Prezentace slouží k výkladu nového učiva a procvičování v předmětu Český jazyk a literatura  ve 2. ročníku</a:t>
                      </a:r>
                      <a:r>
                        <a:rPr lang="cs-CZ" sz="1600" b="1" kern="1200" dirty="0" smtClean="0">
                          <a:solidFill>
                            <a:srgbClr val="FFFFFF"/>
                          </a:solidFill>
                          <a:effectLst/>
                          <a:latin typeface="Palatino Linotype"/>
                          <a:ea typeface="Times New Roman"/>
                          <a:cs typeface="Arial"/>
                        </a:rPr>
                        <a:t>.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 b="1" kern="1200" dirty="0" smtClean="0">
                        <a:solidFill>
                          <a:srgbClr val="FFFFFF"/>
                        </a:solidFill>
                        <a:effectLst/>
                        <a:latin typeface="Palatino Linotype"/>
                        <a:ea typeface="Calibri"/>
                        <a:cs typeface="Arial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kern="1200" dirty="0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Žáci se seznámí s novým slovním druhem – slovesem. Řekneme si, co slovní druh znamená a jak ho ve větě poznáme / list č.3-5</a:t>
                      </a:r>
                      <a:r>
                        <a:rPr lang="cs-CZ" sz="1600" b="1" kern="1200" dirty="0" smtClean="0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/.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 b="1" kern="1200" dirty="0" smtClean="0">
                        <a:solidFill>
                          <a:srgbClr val="FFFFFF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kern="1200" dirty="0" smtClean="0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Sloveso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 b="1" kern="1200" dirty="0" smtClean="0">
                        <a:solidFill>
                          <a:srgbClr val="FFFFFF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 b="1" kern="1200" dirty="0" smtClean="0">
                        <a:solidFill>
                          <a:srgbClr val="FFFFFF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 b="1" kern="1200" smtClean="0">
                        <a:solidFill>
                          <a:srgbClr val="FFFFFF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kern="1200" dirty="0">
                          <a:solidFill>
                            <a:srgbClr val="FFFFFF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4.února 2012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854796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dirty="0">
                <a:solidFill>
                  <a:srgbClr val="FF0000"/>
                </a:solidFill>
              </a:rPr>
              <a:t/>
            </a:r>
            <a:br>
              <a:rPr lang="cs-CZ" dirty="0">
                <a:solidFill>
                  <a:srgbClr val="FF0000"/>
                </a:solidFill>
              </a:rPr>
            </a:br>
            <a:r>
              <a:rPr lang="cs-CZ" dirty="0">
                <a:solidFill>
                  <a:schemeClr val="tx1"/>
                </a:solidFill>
              </a:rPr>
              <a:t>SLOVESA</a:t>
            </a:r>
            <a:endParaRPr lang="cs-CZ" sz="8000" dirty="0">
              <a:solidFill>
                <a:schemeClr val="tx1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24369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>
        <p:fade/>
      </p:transition>
    </mc:Choice>
    <mc:Fallback xmlns=""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>
                <a:solidFill>
                  <a:schemeClr val="tx1"/>
                </a:solidFill>
              </a:rPr>
              <a:t>Slovesa</a:t>
            </a:r>
            <a:endParaRPr lang="cs-CZ" sz="6000" b="1" dirty="0">
              <a:solidFill>
                <a:schemeClr val="tx1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" indent="0">
              <a:buNone/>
            </a:pPr>
            <a:r>
              <a:rPr lang="cs-CZ" sz="4400" dirty="0">
                <a:solidFill>
                  <a:srgbClr val="FF0000"/>
                </a:solidFill>
              </a:rPr>
              <a:t>j</a:t>
            </a:r>
            <a:r>
              <a:rPr lang="cs-CZ" sz="4400" dirty="0" smtClean="0">
                <a:solidFill>
                  <a:srgbClr val="FF0000"/>
                </a:solidFill>
              </a:rPr>
              <a:t>sou slova, která nám říkají, co osoby, zvířata a věci dělají nebo co se s nimi děje.</a:t>
            </a:r>
            <a:endParaRPr lang="cs-CZ" sz="4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54209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Zuzanka\AppData\Local\Microsoft\Windows\Temporary Internet Files\Content.IE5\JZQRU0RD\MP90040240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96616" y="4140140"/>
            <a:ext cx="1185648" cy="14768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2361683" y="599644"/>
            <a:ext cx="2727029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rgbClr val="FF0000"/>
                </a:solidFill>
              </a:rPr>
              <a:t>Co dělají?</a:t>
            </a:r>
            <a:endParaRPr lang="cs-CZ" sz="44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851920" y="2636912"/>
            <a:ext cx="720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pic>
        <p:nvPicPr>
          <p:cNvPr id="1028" name="Picture 4" descr="C:\Users\Zuzanka\AppData\Local\Microsoft\Windows\Temporary Internet Files\Content.IE5\JZQRU0RD\MP90040649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61683" y="1813612"/>
            <a:ext cx="1800200" cy="11926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Zuzanka\AppData\Local\Microsoft\Windows\Temporary Internet Files\Content.IE5\O4TT5KRV\MP90043941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2179" y="4192837"/>
            <a:ext cx="1624135" cy="13200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Zuzanka\AppData\Local\Microsoft\Windows\Temporary Internet Files\Content.IE5\J5QGI20J\MP900289289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06457" y="1540372"/>
            <a:ext cx="1816142" cy="14663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Zuzanka\AppData\Local\Microsoft\Windows\Temporary Internet Files\Content.IE5\JZQRU0RD\MC90015014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87768" y="4192837"/>
            <a:ext cx="1705168" cy="1224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Zuzanka\AppData\Local\Microsoft\Windows\Temporary Internet Files\Content.IE5\O4TT5KRV\MC900428143[1].wmf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60192" y="4054587"/>
            <a:ext cx="1091728" cy="15312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Zuzanka\AppData\Local\Microsoft\Windows\Temporary Internet Files\Content.IE5\JZQRU0RD\MC900090463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96616" y="1334103"/>
            <a:ext cx="1482477" cy="18788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Zuzanka\AppData\Local\Microsoft\Windows\Temporary Internet Files\Content.IE5\O4TT5KRV\MC900412546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771929"/>
            <a:ext cx="1289134" cy="13091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611560" y="3212973"/>
            <a:ext cx="175012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skáče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361683" y="3212974"/>
            <a:ext cx="199429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srgbClr val="FF0000"/>
                </a:solidFill>
              </a:rPr>
              <a:t>s</a:t>
            </a:r>
            <a:r>
              <a:rPr lang="cs-CZ" sz="2400" dirty="0" smtClean="0">
                <a:solidFill>
                  <a:srgbClr val="FF0000"/>
                </a:solidFill>
              </a:rPr>
              <a:t>e</a:t>
            </a:r>
            <a:r>
              <a:rPr lang="cs-CZ" sz="2400" dirty="0" smtClean="0">
                <a:solidFill>
                  <a:srgbClr val="FFFF00"/>
                </a:solidFill>
              </a:rPr>
              <a:t> </a:t>
            </a:r>
            <a:r>
              <a:rPr lang="cs-CZ" sz="2400" dirty="0" smtClean="0">
                <a:solidFill>
                  <a:srgbClr val="FF0000"/>
                </a:solidFill>
              </a:rPr>
              <a:t>pase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860032" y="3397640"/>
            <a:ext cx="1561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lyžuje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7267889" y="3265730"/>
            <a:ext cx="17281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léčí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987823" y="5804272"/>
            <a:ext cx="152855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voní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86354" y="5868267"/>
            <a:ext cx="14399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srgbClr val="FF0000"/>
                </a:solidFill>
              </a:rPr>
              <a:t>s</a:t>
            </a:r>
            <a:r>
              <a:rPr lang="cs-CZ" sz="2400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 </a:t>
            </a:r>
            <a:r>
              <a:rPr lang="cs-CZ" sz="2400" dirty="0" smtClean="0">
                <a:solidFill>
                  <a:srgbClr val="FF0000"/>
                </a:solidFill>
              </a:rPr>
              <a:t>hrají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7164288" y="5616944"/>
            <a:ext cx="1658310" cy="461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jede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806421" y="5847775"/>
            <a:ext cx="137267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štěká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174440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2" grpId="0"/>
      <p:bldP spid="13" grpId="0"/>
      <p:bldP spid="14" grpId="0"/>
      <p:bldP spid="15" grpId="0"/>
      <p:bldP spid="1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260648"/>
            <a:ext cx="6552728" cy="1080119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cs-CZ" sz="3100" dirty="0" smtClean="0">
                <a:solidFill>
                  <a:srgbClr val="FF0000"/>
                </a:solidFill>
              </a:rPr>
              <a:t>Najdi ve větě sloveso a doplň</a:t>
            </a:r>
            <a:r>
              <a:rPr lang="cs-CZ" sz="2800" dirty="0" smtClean="0">
                <a:solidFill>
                  <a:srgbClr val="FF0000"/>
                </a:solidFill>
              </a:rPr>
              <a:t> ho             do křížovky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79512" y="1484784"/>
            <a:ext cx="6462464" cy="476515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2000" dirty="0">
                <a:latin typeface="Calibri"/>
                <a:ea typeface="Calibri"/>
                <a:cs typeface="Times New Roman"/>
              </a:rPr>
              <a:t>Olinka jásala radostí.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2000" dirty="0">
                <a:latin typeface="Calibri"/>
                <a:ea typeface="Calibri"/>
                <a:cs typeface="Times New Roman"/>
              </a:rPr>
              <a:t>Černá kočka seděla na střeše.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2000" dirty="0">
                <a:latin typeface="Calibri"/>
                <a:ea typeface="Calibri"/>
                <a:cs typeface="Times New Roman"/>
              </a:rPr>
              <a:t>Maminka točila vlasy na hřeben.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2000" dirty="0">
                <a:latin typeface="Calibri"/>
                <a:ea typeface="Calibri"/>
                <a:cs typeface="Times New Roman"/>
              </a:rPr>
              <a:t>Karel poslal babičce přání k svátku.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2000" dirty="0">
                <a:latin typeface="Calibri"/>
                <a:ea typeface="Calibri"/>
                <a:cs typeface="Times New Roman"/>
              </a:rPr>
              <a:t>Tatínek včera zaspal do práce.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2000" dirty="0">
                <a:latin typeface="Calibri"/>
                <a:ea typeface="Calibri"/>
                <a:cs typeface="Times New Roman"/>
              </a:rPr>
              <a:t>Klárka sázela sazenice salátu.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2000" dirty="0">
                <a:latin typeface="Calibri"/>
                <a:ea typeface="Calibri"/>
                <a:cs typeface="Times New Roman"/>
              </a:rPr>
              <a:t>Sestra mě vždy bránila.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2000" dirty="0">
                <a:latin typeface="Calibri"/>
                <a:ea typeface="Calibri"/>
                <a:cs typeface="Times New Roman"/>
              </a:rPr>
              <a:t>Prodavač zavřel pokladnu.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2000" dirty="0">
                <a:latin typeface="Calibri"/>
                <a:ea typeface="Calibri"/>
                <a:cs typeface="Times New Roman"/>
              </a:rPr>
              <a:t>Terezka už sama vyprala prádlo.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2000" dirty="0">
                <a:latin typeface="Calibri"/>
                <a:ea typeface="Calibri"/>
                <a:cs typeface="Times New Roman"/>
              </a:rPr>
              <a:t>Honzík namaloval krásný obrázek do sešitu.</a:t>
            </a:r>
            <a:endParaRPr lang="cs-CZ" sz="2000" dirty="0">
              <a:effectLst/>
              <a:latin typeface="Calibri"/>
              <a:ea typeface="Calibri"/>
              <a:cs typeface="Times New Roman"/>
            </a:endParaRPr>
          </a:p>
        </p:txBody>
      </p:sp>
      <p:pic>
        <p:nvPicPr>
          <p:cNvPr id="2049" name="Picture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43652" y="1592729"/>
            <a:ext cx="4400348" cy="45365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617439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POUŽITÉ ZDROJE.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Program Microsoft Office 2010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307619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2286000" y="2101056"/>
          <a:ext cx="4572000" cy="3524250"/>
        </p:xfrm>
        <a:graphic>
          <a:graphicData uri="http://schemas.openxmlformats.org/drawingml/2006/table">
            <a:tbl>
              <a:tblPr/>
              <a:tblGrid>
                <a:gridCol w="508000"/>
                <a:gridCol w="508000"/>
                <a:gridCol w="508000"/>
                <a:gridCol w="508000"/>
                <a:gridCol w="508000"/>
                <a:gridCol w="508000"/>
                <a:gridCol w="508000"/>
                <a:gridCol w="508000"/>
                <a:gridCol w="508000"/>
              </a:tblGrid>
              <a:tr h="352425"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J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Á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S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A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L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A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52425"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S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E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D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Ě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L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A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52425"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T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O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Č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I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L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A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52425"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P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O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S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L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A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L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52425"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Z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A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S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P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A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L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52425"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S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Á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Z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E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L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A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52425"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B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R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Á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N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I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L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A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52425"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Z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A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V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Ř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E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L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52425"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V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Y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P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R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A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L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A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2425"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N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A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M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A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L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O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V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A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L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361442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260</TotalTime>
  <Words>246</Words>
  <Application>Microsoft Office PowerPoint</Application>
  <PresentationFormat>Předvádění na obrazovce (4:3)</PresentationFormat>
  <Paragraphs>148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Exekutivní</vt:lpstr>
      <vt:lpstr>Prezentace aplikace PowerPoint</vt:lpstr>
      <vt:lpstr>Prezentace aplikace PowerPoint</vt:lpstr>
      <vt:lpstr> SLOVESA</vt:lpstr>
      <vt:lpstr>Slovesa</vt:lpstr>
      <vt:lpstr>Prezentace aplikace PowerPoint</vt:lpstr>
      <vt:lpstr>Najdi ve větě sloveso a doplň ho             do křížovky</vt:lpstr>
      <vt:lpstr>POUŽITÉ ZDROJE. </vt:lpstr>
      <vt:lpstr>Řešení: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SLOVESA</dc:title>
  <dc:creator>Zuzanka</dc:creator>
  <cp:lastModifiedBy>profesor</cp:lastModifiedBy>
  <cp:revision>33</cp:revision>
  <dcterms:created xsi:type="dcterms:W3CDTF">2012-02-04T09:32:33Z</dcterms:created>
  <dcterms:modified xsi:type="dcterms:W3CDTF">2013-06-02T15:53:09Z</dcterms:modified>
</cp:coreProperties>
</file>