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8" r:id="rId4"/>
    <p:sldId id="259" r:id="rId5"/>
    <p:sldId id="262" r:id="rId6"/>
    <p:sldId id="263" r:id="rId7"/>
    <p:sldId id="264" r:id="rId8"/>
    <p:sldId id="261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312610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jazyk 1. a 2.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VY_32_INOVACE_19_Souhlásky měkké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smtClean="0">
                          <a:latin typeface="Times New Roman"/>
                          <a:ea typeface="Calibri"/>
                          <a:cs typeface="Times New Roman"/>
                        </a:rPr>
                        <a:t>Jílková Radka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542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6600" dirty="0" smtClean="0">
                <a:latin typeface="Batang" pitchFamily="18" charset="-127"/>
                <a:ea typeface="Batang" pitchFamily="18" charset="-127"/>
              </a:rPr>
              <a:t>Měkké souhlásky</a:t>
            </a:r>
            <a:endParaRPr lang="cs-CZ" sz="6600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Mgr. </a:t>
            </a:r>
            <a:r>
              <a:rPr lang="cs-CZ" smtClean="0"/>
              <a:t>Radka Jílková, 2.ZŠ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62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55776" y="4437112"/>
            <a:ext cx="10081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C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940152" y="5542384"/>
            <a:ext cx="10081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Ř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572000" y="5542384"/>
            <a:ext cx="10081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Č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20616" y="5542384"/>
            <a:ext cx="10081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Š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913721" y="5542384"/>
            <a:ext cx="10081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>
                <a:solidFill>
                  <a:schemeClr val="tx1"/>
                </a:solidFill>
              </a:rPr>
              <a:t>Ž</a:t>
            </a:r>
          </a:p>
        </p:txBody>
      </p:sp>
      <p:sp>
        <p:nvSpPr>
          <p:cNvPr id="9" name="Obdélník 8"/>
          <p:cNvSpPr/>
          <p:nvPr/>
        </p:nvSpPr>
        <p:spPr>
          <a:xfrm>
            <a:off x="4674568" y="3356992"/>
            <a:ext cx="10081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Ň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60709" y="4437112"/>
            <a:ext cx="10081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J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220072" y="4437112"/>
            <a:ext cx="10081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Ď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291339" y="3356992"/>
            <a:ext cx="10081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Ť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3" name="Veselý obličej 12"/>
          <p:cNvSpPr/>
          <p:nvPr/>
        </p:nvSpPr>
        <p:spPr>
          <a:xfrm>
            <a:off x="3860709" y="1772816"/>
            <a:ext cx="1351384" cy="1224136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42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93" y="0"/>
            <a:ext cx="9251504" cy="6858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9600" dirty="0" smtClean="0"/>
              <a:t> </a:t>
            </a:r>
            <a:r>
              <a:rPr lang="cs-CZ" sz="2800" dirty="0" smtClean="0"/>
              <a:t>Čti slabiky. Vymysli slova, ve kterých tyto slabiky najdeš.</a:t>
            </a:r>
            <a:endParaRPr lang="cs-CZ" sz="9600" dirty="0" smtClean="0"/>
          </a:p>
          <a:p>
            <a:pPr marL="0" indent="0">
              <a:buNone/>
            </a:pPr>
            <a:endParaRPr lang="cs-CZ" sz="9600" dirty="0" smtClean="0"/>
          </a:p>
          <a:p>
            <a:pPr marL="0" indent="0">
              <a:buNone/>
            </a:pPr>
            <a:r>
              <a:rPr lang="cs-CZ" sz="9600" dirty="0" smtClean="0"/>
              <a:t>                 </a:t>
            </a:r>
            <a:endParaRPr lang="cs-CZ" sz="9600" dirty="0"/>
          </a:p>
        </p:txBody>
      </p:sp>
      <p:sp>
        <p:nvSpPr>
          <p:cNvPr id="4" name="Obdélník 3"/>
          <p:cNvSpPr/>
          <p:nvPr/>
        </p:nvSpPr>
        <p:spPr>
          <a:xfrm>
            <a:off x="395536" y="4834136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Ř</a:t>
            </a:r>
            <a:endParaRPr lang="cs-CZ" sz="5400" dirty="0"/>
          </a:p>
        </p:txBody>
      </p:sp>
      <p:sp>
        <p:nvSpPr>
          <p:cNvPr id="5" name="Obdélník 4"/>
          <p:cNvSpPr/>
          <p:nvPr/>
        </p:nvSpPr>
        <p:spPr>
          <a:xfrm>
            <a:off x="1327243" y="4834136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I    </a:t>
            </a:r>
            <a:endParaRPr lang="cs-CZ" sz="5400" dirty="0"/>
          </a:p>
        </p:txBody>
      </p:sp>
      <p:sp>
        <p:nvSpPr>
          <p:cNvPr id="6" name="Obdélník 5"/>
          <p:cNvSpPr/>
          <p:nvPr/>
        </p:nvSpPr>
        <p:spPr>
          <a:xfrm>
            <a:off x="385664" y="1551045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Ž</a:t>
            </a:r>
            <a:endParaRPr lang="cs-CZ" sz="5400" dirty="0"/>
          </a:p>
        </p:txBody>
      </p:sp>
      <p:sp>
        <p:nvSpPr>
          <p:cNvPr id="7" name="Obdélník 6"/>
          <p:cNvSpPr/>
          <p:nvPr/>
        </p:nvSpPr>
        <p:spPr>
          <a:xfrm>
            <a:off x="1322849" y="1556792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I</a:t>
            </a:r>
            <a:endParaRPr lang="cs-CZ" sz="54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385664" y="3738938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Č</a:t>
            </a:r>
            <a:endParaRPr lang="cs-CZ" sz="5400" dirty="0"/>
          </a:p>
        </p:txBody>
      </p:sp>
      <p:sp>
        <p:nvSpPr>
          <p:cNvPr id="9" name="Obdélník 8"/>
          <p:cNvSpPr/>
          <p:nvPr/>
        </p:nvSpPr>
        <p:spPr>
          <a:xfrm>
            <a:off x="1321835" y="3738938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I</a:t>
            </a:r>
            <a:endParaRPr lang="cs-CZ" sz="5400" dirty="0" smtClean="0"/>
          </a:p>
        </p:txBody>
      </p:sp>
      <p:sp>
        <p:nvSpPr>
          <p:cNvPr id="10" name="Obdélník 9"/>
          <p:cNvSpPr/>
          <p:nvPr/>
        </p:nvSpPr>
        <p:spPr>
          <a:xfrm>
            <a:off x="1327243" y="2650367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I</a:t>
            </a:r>
            <a:endParaRPr lang="cs-CZ" sz="5400" dirty="0"/>
          </a:p>
        </p:txBody>
      </p:sp>
      <p:sp>
        <p:nvSpPr>
          <p:cNvPr id="11" name="Obdélník 10"/>
          <p:cNvSpPr/>
          <p:nvPr/>
        </p:nvSpPr>
        <p:spPr>
          <a:xfrm>
            <a:off x="399930" y="2650367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Š</a:t>
            </a:r>
            <a:endParaRPr lang="cs-CZ" sz="5400" dirty="0"/>
          </a:p>
        </p:txBody>
      </p:sp>
      <p:sp>
        <p:nvSpPr>
          <p:cNvPr id="12" name="Obdélník 11"/>
          <p:cNvSpPr/>
          <p:nvPr/>
        </p:nvSpPr>
        <p:spPr>
          <a:xfrm>
            <a:off x="7740352" y="1556792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I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635896" y="3103240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C</a:t>
            </a:r>
            <a:endParaRPr lang="cs-CZ" sz="5400" dirty="0"/>
          </a:p>
        </p:txBody>
      </p:sp>
      <p:sp>
        <p:nvSpPr>
          <p:cNvPr id="14" name="Obdélník 13"/>
          <p:cNvSpPr/>
          <p:nvPr/>
        </p:nvSpPr>
        <p:spPr>
          <a:xfrm>
            <a:off x="4572000" y="3103240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I</a:t>
            </a:r>
            <a:endParaRPr lang="cs-CZ" sz="5400" dirty="0" smtClean="0"/>
          </a:p>
        </p:txBody>
      </p:sp>
      <p:sp>
        <p:nvSpPr>
          <p:cNvPr id="15" name="Obdélník 14"/>
          <p:cNvSpPr/>
          <p:nvPr/>
        </p:nvSpPr>
        <p:spPr>
          <a:xfrm>
            <a:off x="6804248" y="4834136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N</a:t>
            </a:r>
            <a:endParaRPr lang="cs-CZ" sz="5400" dirty="0"/>
          </a:p>
        </p:txBody>
      </p:sp>
      <p:sp>
        <p:nvSpPr>
          <p:cNvPr id="16" name="Obdélník 15"/>
          <p:cNvSpPr/>
          <p:nvPr/>
        </p:nvSpPr>
        <p:spPr>
          <a:xfrm>
            <a:off x="7740352" y="2650367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I</a:t>
            </a:r>
            <a:endParaRPr lang="cs-CZ" sz="5400" dirty="0"/>
          </a:p>
        </p:txBody>
      </p:sp>
      <p:sp>
        <p:nvSpPr>
          <p:cNvPr id="17" name="Obdélník 16"/>
          <p:cNvSpPr/>
          <p:nvPr/>
        </p:nvSpPr>
        <p:spPr>
          <a:xfrm>
            <a:off x="6804248" y="3738938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T</a:t>
            </a:r>
            <a:endParaRPr lang="cs-CZ" sz="5400" dirty="0"/>
          </a:p>
        </p:txBody>
      </p:sp>
      <p:sp>
        <p:nvSpPr>
          <p:cNvPr id="18" name="Obdélník 17"/>
          <p:cNvSpPr/>
          <p:nvPr/>
        </p:nvSpPr>
        <p:spPr>
          <a:xfrm>
            <a:off x="6804248" y="2650367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D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7740352" y="4832311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I    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7740352" y="3738938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I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6804248" y="1556792"/>
            <a:ext cx="86409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J</a:t>
            </a:r>
            <a:endParaRPr lang="cs-CZ" sz="5400" dirty="0"/>
          </a:p>
        </p:txBody>
      </p:sp>
      <p:sp>
        <p:nvSpPr>
          <p:cNvPr id="22" name="Veselý obličej 21"/>
          <p:cNvSpPr/>
          <p:nvPr/>
        </p:nvSpPr>
        <p:spPr>
          <a:xfrm>
            <a:off x="3779912" y="4365104"/>
            <a:ext cx="1584176" cy="151216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5171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</a:t>
            </a:r>
            <a:r>
              <a:rPr lang="cs-CZ" sz="4800" dirty="0" smtClean="0">
                <a:solidFill>
                  <a:srgbClr val="FF0000"/>
                </a:solidFill>
              </a:rPr>
              <a:t>ŽI</a:t>
            </a:r>
            <a:r>
              <a:rPr lang="cs-CZ" sz="4800" dirty="0" smtClean="0"/>
              <a:t>            </a:t>
            </a:r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ŠI</a:t>
            </a:r>
            <a:r>
              <a:rPr lang="cs-CZ" sz="4800" dirty="0" smtClean="0"/>
              <a:t>          </a:t>
            </a:r>
            <a:r>
              <a:rPr lang="cs-CZ" sz="4800" dirty="0" smtClean="0">
                <a:solidFill>
                  <a:srgbClr val="FFFF00"/>
                </a:solidFill>
              </a:rPr>
              <a:t>ČI</a:t>
            </a:r>
            <a:r>
              <a:rPr lang="cs-CZ" sz="4800" dirty="0" smtClean="0"/>
              <a:t>          </a:t>
            </a:r>
            <a:r>
              <a:rPr lang="cs-CZ" sz="4800" dirty="0" smtClean="0">
                <a:solidFill>
                  <a:srgbClr val="92D050"/>
                </a:solidFill>
              </a:rPr>
              <a:t>ŘI</a:t>
            </a:r>
            <a:r>
              <a:rPr lang="cs-CZ" sz="4800" dirty="0" smtClean="0"/>
              <a:t> </a:t>
            </a:r>
          </a:p>
          <a:p>
            <a:pPr marL="0" indent="0">
              <a:buNone/>
            </a:pPr>
            <a:r>
              <a:rPr lang="cs-CZ" sz="4800" dirty="0" smtClean="0"/>
              <a:t>ŽI</a:t>
            </a:r>
            <a:r>
              <a:rPr lang="cs-CZ" sz="4800" dirty="0" smtClean="0">
                <a:solidFill>
                  <a:srgbClr val="FF0000"/>
                </a:solidFill>
              </a:rPr>
              <a:t>ŽIVOT</a:t>
            </a:r>
            <a:r>
              <a:rPr lang="cs-CZ" sz="4800" dirty="0" smtClean="0">
                <a:solidFill>
                  <a:schemeClr val="bg1"/>
                </a:solidFill>
              </a:rPr>
              <a:t>      </a:t>
            </a:r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ŠIŠKA</a:t>
            </a:r>
            <a:r>
              <a:rPr lang="cs-CZ" sz="4800" dirty="0" smtClean="0">
                <a:solidFill>
                  <a:schemeClr val="bg1"/>
                </a:solidFill>
              </a:rPr>
              <a:t>     </a:t>
            </a:r>
            <a:r>
              <a:rPr lang="cs-CZ" sz="4800" dirty="0" smtClean="0">
                <a:solidFill>
                  <a:srgbClr val="FFFF00"/>
                </a:solidFill>
              </a:rPr>
              <a:t>ČICH</a:t>
            </a:r>
            <a:r>
              <a:rPr lang="cs-CZ" sz="4800" dirty="0" smtClean="0">
                <a:solidFill>
                  <a:schemeClr val="bg1"/>
                </a:solidFill>
              </a:rPr>
              <a:t>    </a:t>
            </a:r>
            <a:r>
              <a:rPr lang="cs-CZ" sz="4800" dirty="0" smtClean="0">
                <a:solidFill>
                  <a:srgbClr val="92D050"/>
                </a:solidFill>
              </a:rPr>
              <a:t>JIŘINA</a:t>
            </a:r>
            <a:r>
              <a:rPr lang="cs-CZ" sz="4800" dirty="0" smtClean="0">
                <a:solidFill>
                  <a:schemeClr val="bg1"/>
                </a:solidFill>
              </a:rPr>
              <a:t>   </a:t>
            </a:r>
          </a:p>
          <a:p>
            <a:pPr marL="0" indent="0">
              <a:buNone/>
            </a:pPr>
            <a:r>
              <a:rPr lang="cs-CZ" sz="4800" dirty="0">
                <a:solidFill>
                  <a:schemeClr val="bg1"/>
                </a:solidFill>
              </a:rPr>
              <a:t> </a:t>
            </a:r>
            <a:r>
              <a:rPr lang="cs-CZ" sz="4800" dirty="0" smtClean="0">
                <a:solidFill>
                  <a:schemeClr val="bg1"/>
                </a:solidFill>
              </a:rPr>
              <a:t>  </a:t>
            </a:r>
            <a:r>
              <a:rPr lang="cs-CZ" sz="4800" dirty="0" smtClean="0">
                <a:solidFill>
                  <a:srgbClr val="FF0000"/>
                </a:solidFill>
              </a:rPr>
              <a:t>ŽIRAFA</a:t>
            </a:r>
            <a:r>
              <a:rPr lang="cs-CZ" sz="4800" dirty="0" smtClean="0">
                <a:solidFill>
                  <a:schemeClr val="bg1"/>
                </a:solidFill>
              </a:rPr>
              <a:t>   </a:t>
            </a:r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KOŠILE</a:t>
            </a:r>
            <a:r>
              <a:rPr lang="cs-CZ" sz="4800" dirty="0" smtClean="0">
                <a:solidFill>
                  <a:schemeClr val="bg1"/>
                </a:solidFill>
              </a:rPr>
              <a:t>   </a:t>
            </a:r>
            <a:r>
              <a:rPr lang="cs-CZ" sz="4800" dirty="0" smtClean="0">
                <a:solidFill>
                  <a:srgbClr val="FFFF00"/>
                </a:solidFill>
              </a:rPr>
              <a:t>ČISTIT</a:t>
            </a:r>
            <a:r>
              <a:rPr lang="cs-CZ" sz="4800" dirty="0" smtClean="0">
                <a:solidFill>
                  <a:schemeClr val="bg1"/>
                </a:solidFill>
              </a:rPr>
              <a:t>   </a:t>
            </a:r>
            <a:r>
              <a:rPr lang="cs-CZ" sz="4800" dirty="0" smtClean="0">
                <a:solidFill>
                  <a:srgbClr val="92D050"/>
                </a:solidFill>
              </a:rPr>
              <a:t>ŘIDIČ</a:t>
            </a:r>
          </a:p>
          <a:p>
            <a:pPr marL="0" indent="0">
              <a:buNone/>
            </a:pPr>
            <a:r>
              <a:rPr lang="cs-CZ" sz="4800" dirty="0" smtClean="0">
                <a:solidFill>
                  <a:srgbClr val="92D050"/>
                </a:solidFill>
              </a:rPr>
              <a:t>   </a:t>
            </a:r>
            <a:r>
              <a:rPr lang="cs-CZ" sz="4800" dirty="0" smtClean="0">
                <a:solidFill>
                  <a:srgbClr val="FF0000"/>
                </a:solidFill>
              </a:rPr>
              <a:t>SLOŽIT</a:t>
            </a:r>
            <a:r>
              <a:rPr lang="cs-CZ" sz="4800" dirty="0" smtClean="0">
                <a:solidFill>
                  <a:srgbClr val="92D050"/>
                </a:solidFill>
              </a:rPr>
              <a:t>   </a:t>
            </a:r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ŠIROKÝ</a:t>
            </a:r>
            <a:r>
              <a:rPr lang="cs-CZ" sz="4800" dirty="0" smtClean="0">
                <a:solidFill>
                  <a:srgbClr val="92D050"/>
                </a:solidFill>
              </a:rPr>
              <a:t>   </a:t>
            </a:r>
            <a:r>
              <a:rPr lang="cs-CZ" sz="4800" dirty="0" smtClean="0">
                <a:solidFill>
                  <a:srgbClr val="FFFF00"/>
                </a:solidFill>
              </a:rPr>
              <a:t>ČINKA</a:t>
            </a:r>
            <a:r>
              <a:rPr lang="cs-CZ" sz="4800" dirty="0" smtClean="0">
                <a:solidFill>
                  <a:srgbClr val="92D050"/>
                </a:solidFill>
              </a:rPr>
              <a:t>   PŘIDAT</a:t>
            </a:r>
          </a:p>
          <a:p>
            <a:pPr marL="0" indent="0">
              <a:buNone/>
            </a:pPr>
            <a:r>
              <a:rPr lang="cs-CZ" sz="4800" dirty="0" smtClean="0"/>
              <a:t>   </a:t>
            </a:r>
            <a:endParaRPr lang="cs-CZ" sz="4800" dirty="0"/>
          </a:p>
          <a:p>
            <a:pPr marL="0" indent="0">
              <a:buNone/>
            </a:pPr>
            <a:endParaRPr lang="cs-CZ" sz="4800" dirty="0" smtClean="0"/>
          </a:p>
          <a:p>
            <a:pPr marL="0" indent="0">
              <a:buNone/>
            </a:pPr>
            <a:endParaRPr lang="cs-CZ" sz="4800" dirty="0"/>
          </a:p>
          <a:p>
            <a:pPr marL="0" indent="0">
              <a:buNone/>
            </a:pPr>
            <a:endParaRPr lang="cs-CZ" sz="4800" dirty="0" smtClean="0"/>
          </a:p>
          <a:p>
            <a:pPr marL="0" indent="0">
              <a:buNone/>
            </a:pPr>
            <a:endParaRPr lang="cs-CZ" sz="4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76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pPr marL="0" indent="0">
              <a:buNone/>
            </a:pPr>
            <a:endParaRPr lang="cs-CZ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      </a:t>
            </a:r>
            <a:r>
              <a:rPr lang="cs-CZ" sz="4000" dirty="0" smtClean="0">
                <a:solidFill>
                  <a:srgbClr val="FF0000"/>
                </a:solidFill>
              </a:rPr>
              <a:t>CI </a:t>
            </a:r>
            <a:r>
              <a:rPr lang="cs-CZ" sz="4000" dirty="0" smtClean="0">
                <a:solidFill>
                  <a:srgbClr val="FFFF00"/>
                </a:solidFill>
              </a:rPr>
              <a:t>            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JI </a:t>
            </a:r>
            <a:r>
              <a:rPr lang="cs-CZ" sz="4000" dirty="0" smtClean="0">
                <a:solidFill>
                  <a:srgbClr val="FFFF00"/>
                </a:solidFill>
              </a:rPr>
              <a:t>            DI             </a:t>
            </a:r>
            <a:r>
              <a:rPr lang="cs-CZ" sz="4000" dirty="0" smtClean="0">
                <a:solidFill>
                  <a:srgbClr val="92D050"/>
                </a:solidFill>
              </a:rPr>
              <a:t>TI  </a:t>
            </a:r>
            <a:r>
              <a:rPr lang="cs-CZ" sz="4000" dirty="0" smtClean="0">
                <a:solidFill>
                  <a:srgbClr val="FFFF00"/>
                </a:solidFill>
              </a:rPr>
              <a:t>           </a:t>
            </a:r>
            <a:r>
              <a:rPr lang="cs-CZ" sz="4000" dirty="0" smtClean="0">
                <a:solidFill>
                  <a:srgbClr val="00B0F0"/>
                </a:solidFill>
              </a:rPr>
              <a:t>NI</a:t>
            </a:r>
          </a:p>
          <a:p>
            <a:pPr marL="0" indent="0">
              <a:buNone/>
            </a:pPr>
            <a:r>
              <a:rPr lang="cs-CZ" sz="4000" dirty="0">
                <a:solidFill>
                  <a:srgbClr val="00B0F0"/>
                </a:solidFill>
              </a:rPr>
              <a:t> </a:t>
            </a:r>
            <a:endParaRPr lang="cs-CZ" sz="40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4000" dirty="0">
                <a:solidFill>
                  <a:srgbClr val="00B0F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CITRON     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JIH      </a:t>
            </a:r>
            <a:r>
              <a:rPr lang="cs-CZ" sz="4000" dirty="0" smtClean="0">
                <a:solidFill>
                  <a:srgbClr val="FFFF00"/>
                </a:solidFill>
              </a:rPr>
              <a:t>DIVADLO     </a:t>
            </a:r>
            <a:r>
              <a:rPr lang="cs-CZ" sz="4000" dirty="0" smtClean="0">
                <a:solidFill>
                  <a:srgbClr val="92D050"/>
                </a:solidFill>
              </a:rPr>
              <a:t>TISK     </a:t>
            </a:r>
            <a:r>
              <a:rPr lang="cs-CZ" sz="4000" dirty="0" smtClean="0">
                <a:solidFill>
                  <a:srgbClr val="00B0F0"/>
                </a:solidFill>
              </a:rPr>
              <a:t>NINA</a:t>
            </a:r>
          </a:p>
          <a:p>
            <a:pPr marL="0" indent="0">
              <a:buNone/>
            </a:pP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CIBULE  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JITRNICE  </a:t>
            </a:r>
            <a:r>
              <a:rPr lang="cs-CZ" sz="4000" dirty="0" smtClean="0">
                <a:solidFill>
                  <a:srgbClr val="FFFF00"/>
                </a:solidFill>
              </a:rPr>
              <a:t>RODIČE   </a:t>
            </a:r>
            <a:r>
              <a:rPr lang="cs-CZ" sz="4000" dirty="0" smtClean="0">
                <a:solidFill>
                  <a:srgbClr val="92D050"/>
                </a:solidFill>
              </a:rPr>
              <a:t>MARTIN</a:t>
            </a:r>
            <a:r>
              <a:rPr lang="cs-CZ" sz="4000" dirty="0" smtClean="0">
                <a:solidFill>
                  <a:srgbClr val="FFFF00"/>
                </a:solidFill>
              </a:rPr>
              <a:t>   </a:t>
            </a:r>
            <a:r>
              <a:rPr lang="cs-CZ" sz="4000" dirty="0" smtClean="0">
                <a:solidFill>
                  <a:srgbClr val="00B0F0"/>
                </a:solidFill>
              </a:rPr>
              <a:t>NIC</a:t>
            </a:r>
          </a:p>
          <a:p>
            <a:pPr marL="0" indent="0">
              <a:buNone/>
            </a:pP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CILKA   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 KRAJINA    </a:t>
            </a:r>
            <a:r>
              <a:rPr lang="cs-CZ" sz="4000" dirty="0" smtClean="0">
                <a:solidFill>
                  <a:srgbClr val="FFFF00"/>
                </a:solidFill>
              </a:rPr>
              <a:t>DIVOKÝ  </a:t>
            </a:r>
            <a:r>
              <a:rPr lang="cs-CZ" sz="4000" dirty="0" smtClean="0">
                <a:solidFill>
                  <a:srgbClr val="92D050"/>
                </a:solidFill>
              </a:rPr>
              <a:t>POTIT    </a:t>
            </a:r>
            <a:r>
              <a:rPr lang="cs-CZ" sz="4000" dirty="0" smtClean="0">
                <a:solidFill>
                  <a:srgbClr val="00B0F0"/>
                </a:solidFill>
              </a:rPr>
              <a:t>KNIHA</a:t>
            </a:r>
            <a:endParaRPr lang="cs-CZ" sz="4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869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Která měkká souhláska chybí?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158210" y="4221088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š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243810" y="263691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ď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29410" y="1196752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ž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347864" y="541331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>
                <a:solidFill>
                  <a:schemeClr val="tx1"/>
                </a:solidFill>
              </a:rPr>
              <a:t>ř</a:t>
            </a:r>
          </a:p>
        </p:txBody>
      </p:sp>
      <p:sp>
        <p:nvSpPr>
          <p:cNvPr id="9" name="Obdélník 8"/>
          <p:cNvSpPr/>
          <p:nvPr/>
        </p:nvSpPr>
        <p:spPr>
          <a:xfrm>
            <a:off x="5142182" y="5413311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ň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195257" y="4061927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c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087683" y="2631097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ť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002083" y="119675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č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772407" y="1059428"/>
            <a:ext cx="1556590" cy="15667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solidFill>
                  <a:srgbClr val="FF0000"/>
                </a:solidFill>
              </a:rPr>
              <a:t>j</a:t>
            </a:r>
            <a:endParaRPr lang="cs-CZ" sz="9600" dirty="0">
              <a:solidFill>
                <a:srgbClr val="FF0000"/>
              </a:solidFill>
            </a:endParaRPr>
          </a:p>
        </p:txBody>
      </p:sp>
      <p:sp>
        <p:nvSpPr>
          <p:cNvPr id="14" name="Veselý obličej 13"/>
          <p:cNvSpPr/>
          <p:nvPr/>
        </p:nvSpPr>
        <p:spPr>
          <a:xfrm>
            <a:off x="4217370" y="3482617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671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9600" dirty="0" smtClean="0"/>
              <a:t> </a:t>
            </a:r>
          </a:p>
          <a:p>
            <a:pPr marL="0" indent="0">
              <a:buNone/>
            </a:pPr>
            <a:endParaRPr lang="cs-CZ" sz="9600" dirty="0" smtClean="0"/>
          </a:p>
          <a:p>
            <a:pPr marL="0" indent="0">
              <a:buNone/>
            </a:pPr>
            <a:r>
              <a:rPr lang="cs-CZ" sz="9600" dirty="0" smtClean="0"/>
              <a:t>                 </a:t>
            </a:r>
            <a:endParaRPr lang="cs-CZ" sz="9600" dirty="0"/>
          </a:p>
        </p:txBody>
      </p:sp>
      <p:sp>
        <p:nvSpPr>
          <p:cNvPr id="4" name="Obdélník 3"/>
          <p:cNvSpPr/>
          <p:nvPr/>
        </p:nvSpPr>
        <p:spPr>
          <a:xfrm>
            <a:off x="1029036" y="4725144"/>
            <a:ext cx="122413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Ř</a:t>
            </a:r>
            <a:endParaRPr lang="cs-CZ" sz="5400" dirty="0"/>
          </a:p>
        </p:txBody>
      </p:sp>
      <p:sp>
        <p:nvSpPr>
          <p:cNvPr id="6" name="Obdélník 5"/>
          <p:cNvSpPr/>
          <p:nvPr/>
        </p:nvSpPr>
        <p:spPr>
          <a:xfrm>
            <a:off x="997867" y="1556792"/>
            <a:ext cx="122413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Ž</a:t>
            </a:r>
            <a:endParaRPr lang="cs-CZ" sz="5400" dirty="0"/>
          </a:p>
        </p:txBody>
      </p:sp>
      <p:sp>
        <p:nvSpPr>
          <p:cNvPr id="8" name="Obdélník 7"/>
          <p:cNvSpPr/>
          <p:nvPr/>
        </p:nvSpPr>
        <p:spPr>
          <a:xfrm>
            <a:off x="1019164" y="3645024"/>
            <a:ext cx="123400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Č</a:t>
            </a:r>
            <a:endParaRPr lang="cs-CZ" sz="5400" dirty="0"/>
          </a:p>
        </p:txBody>
      </p:sp>
      <p:sp>
        <p:nvSpPr>
          <p:cNvPr id="11" name="Obdélník 10"/>
          <p:cNvSpPr/>
          <p:nvPr/>
        </p:nvSpPr>
        <p:spPr>
          <a:xfrm>
            <a:off x="1009801" y="2564904"/>
            <a:ext cx="121974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Š</a:t>
            </a:r>
            <a:endParaRPr lang="cs-CZ" sz="5400" dirty="0"/>
          </a:p>
        </p:txBody>
      </p:sp>
      <p:sp>
        <p:nvSpPr>
          <p:cNvPr id="13" name="Obdélník 12"/>
          <p:cNvSpPr/>
          <p:nvPr/>
        </p:nvSpPr>
        <p:spPr>
          <a:xfrm>
            <a:off x="3779912" y="3114126"/>
            <a:ext cx="136815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C</a:t>
            </a:r>
            <a:endParaRPr lang="cs-CZ" sz="5400" dirty="0"/>
          </a:p>
        </p:txBody>
      </p:sp>
      <p:sp>
        <p:nvSpPr>
          <p:cNvPr id="15" name="Obdélník 14"/>
          <p:cNvSpPr/>
          <p:nvPr/>
        </p:nvSpPr>
        <p:spPr>
          <a:xfrm>
            <a:off x="6372200" y="4834136"/>
            <a:ext cx="1302635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Ň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6372200" y="3738938"/>
            <a:ext cx="129614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Ť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6372200" y="2650367"/>
            <a:ext cx="129614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Ď</a:t>
            </a:r>
            <a:endParaRPr lang="cs-CZ" sz="5400" dirty="0"/>
          </a:p>
        </p:txBody>
      </p:sp>
      <p:sp>
        <p:nvSpPr>
          <p:cNvPr id="21" name="Obdélník 20"/>
          <p:cNvSpPr/>
          <p:nvPr/>
        </p:nvSpPr>
        <p:spPr>
          <a:xfrm>
            <a:off x="6372200" y="1556792"/>
            <a:ext cx="129614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J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6571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11" grpId="0" animBg="1"/>
      <p:bldP spid="13" grpId="0" animBg="1"/>
      <p:bldP spid="15" grpId="0" animBg="1"/>
      <p:bldP spid="17" grpId="0" animBg="1"/>
      <p:bldP spid="18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vlastní </a:t>
            </a:r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291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150</Words>
  <Application>Microsoft Office PowerPoint</Application>
  <PresentationFormat>Předvádění na obrazovce (4:3)</PresentationFormat>
  <Paragraphs>82</Paragraphs>
  <Slides>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Měkké souhlásky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Měkké souhlásky</dc:title>
  <dc:creator>OEM</dc:creator>
  <cp:lastModifiedBy>OEM</cp:lastModifiedBy>
  <cp:revision>18</cp:revision>
  <dcterms:created xsi:type="dcterms:W3CDTF">2011-08-17T20:40:11Z</dcterms:created>
  <dcterms:modified xsi:type="dcterms:W3CDTF">2011-11-29T19:24:28Z</dcterms:modified>
</cp:coreProperties>
</file>