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65" r:id="rId3"/>
    <p:sldId id="266" r:id="rId4"/>
    <p:sldId id="267" r:id="rId5"/>
    <p:sldId id="256" r:id="rId6"/>
    <p:sldId id="260" r:id="rId7"/>
    <p:sldId id="257" r:id="rId8"/>
    <p:sldId id="258" r:id="rId9"/>
    <p:sldId id="261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a mateřská škola Lukavice, okres Ústí nad Orlicí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800" baseline="0" dirty="0" smtClean="0"/>
            <a:t>VY_32_INOVACE_03_05_01_Přídavná jména</a:t>
          </a:r>
          <a:endParaRPr lang="cs-CZ" sz="18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Blanka </a:t>
          </a:r>
          <a:r>
            <a:rPr lang="cs-CZ" sz="2000" dirty="0" err="1" smtClean="0"/>
            <a:t>Goňová</a:t>
          </a:r>
          <a:endParaRPr lang="cs-CZ" sz="20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/>
            <a:t>ČÍSLO PROJEKTU: CZ.1.07/1.4.00/21.1744 </a:t>
          </a:r>
        </a:p>
        <a:p>
          <a:pPr algn="l" rtl="0"/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Přídavná jména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592" custLinFactNeighborY="2151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8AEC2D-8B54-4BDC-A852-A33D0D50D17C}" type="presOf" srcId="{D8197B8C-B260-4A16-BDF4-0947B075E274}" destId="{25B08C86-7E15-44DC-BE7F-FFB55DD49D12}" srcOrd="0" destOrd="0" presId="urn:microsoft.com/office/officeart/2005/8/layout/target3"/>
    <dgm:cxn modelId="{DDAF569E-70F5-4D4F-A218-920E71DF31CF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9132DF2-7D39-4047-B903-91606548FA16}" type="presOf" srcId="{B651F6E3-6281-48DB-9319-2AEAFDAE7572}" destId="{619D679B-A015-4ECF-8348-D1034C574F40}" srcOrd="0" destOrd="0" presId="urn:microsoft.com/office/officeart/2005/8/layout/target3"/>
    <dgm:cxn modelId="{DA28404D-EB23-40F9-8C59-D09E472DF3C0}" type="presOf" srcId="{D1D4F407-5343-4D3F-B5B9-D407B03CAEB4}" destId="{AED2198E-93D5-4001-81B4-73124B309672}" srcOrd="1" destOrd="0" presId="urn:microsoft.com/office/officeart/2005/8/layout/target3"/>
    <dgm:cxn modelId="{9F1601A3-BC15-463E-90E8-E7D7DEAB1C69}" type="presOf" srcId="{757F3AB3-0718-4624-B441-E567A8F0AB56}" destId="{333A1088-737F-45CB-B68E-254E46348037}" srcOrd="0" destOrd="0" presId="urn:microsoft.com/office/officeart/2005/8/layout/target3"/>
    <dgm:cxn modelId="{1F585F1F-A79F-4459-BB68-31E1CF749411}" type="presOf" srcId="{4C35D32F-0EAB-4CD7-82EE-45574DC2A586}" destId="{890E4F0B-2866-4A3F-A3C7-2A14B1797930}" srcOrd="1" destOrd="0" presId="urn:microsoft.com/office/officeart/2005/8/layout/target3"/>
    <dgm:cxn modelId="{277146DF-C418-440B-8206-ECDEE27E4CCD}" type="presOf" srcId="{D1B46980-6531-4606-95E6-44980827E919}" destId="{6140AFEC-043D-4C43-A2F9-D0F5331DF3A3}" srcOrd="0" destOrd="0" presId="urn:microsoft.com/office/officeart/2005/8/layout/target3"/>
    <dgm:cxn modelId="{6797EA13-F0DB-4632-A667-667BE5C190A3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CD3002D-FC6D-4912-AC51-7DF8F12DD084}" type="presOf" srcId="{D1B46980-6531-4606-95E6-44980827E919}" destId="{2BE915AB-18AA-4053-B92C-3BFC9ED204BB}" srcOrd="1" destOrd="0" presId="urn:microsoft.com/office/officeart/2005/8/layout/target3"/>
    <dgm:cxn modelId="{ACB3D57C-DE05-4D60-95F2-831C24B30D38}" type="presOf" srcId="{B651F6E3-6281-48DB-9319-2AEAFDAE7572}" destId="{6BB5E863-4638-4E1D-BFDE-399D028AC4ED}" srcOrd="1" destOrd="0" presId="urn:microsoft.com/office/officeart/2005/8/layout/target3"/>
    <dgm:cxn modelId="{784BCC53-8797-439A-8CC1-CC60973397E1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7C45E89-9E39-45CA-B0C9-F204687DE6A1}" type="presParOf" srcId="{333A1088-737F-45CB-B68E-254E46348037}" destId="{F5ABB229-8D3B-4694-996A-96F23CF14429}" srcOrd="0" destOrd="0" presId="urn:microsoft.com/office/officeart/2005/8/layout/target3"/>
    <dgm:cxn modelId="{C0300AA2-6A83-4EE6-B574-C6E0283E9A97}" type="presParOf" srcId="{333A1088-737F-45CB-B68E-254E46348037}" destId="{F41139FD-01EE-4571-8B17-4FB00FC51163}" srcOrd="1" destOrd="0" presId="urn:microsoft.com/office/officeart/2005/8/layout/target3"/>
    <dgm:cxn modelId="{B443918F-026D-46DF-B182-D974ADAFDC83}" type="presParOf" srcId="{333A1088-737F-45CB-B68E-254E46348037}" destId="{D005CE8C-CC26-4C3E-AC11-E15060ECD759}" srcOrd="2" destOrd="0" presId="urn:microsoft.com/office/officeart/2005/8/layout/target3"/>
    <dgm:cxn modelId="{19F54C1B-18DA-45BD-A74E-A7F43A5CD8F9}" type="presParOf" srcId="{333A1088-737F-45CB-B68E-254E46348037}" destId="{2C702D82-9B77-49B7-9568-BB8EB47C3372}" srcOrd="3" destOrd="0" presId="urn:microsoft.com/office/officeart/2005/8/layout/target3"/>
    <dgm:cxn modelId="{C489B3B0-8CFB-4FCC-A7BD-C00A7411B24D}" type="presParOf" srcId="{333A1088-737F-45CB-B68E-254E46348037}" destId="{A52A0455-90FF-4808-ABD0-F02540D31D5A}" srcOrd="4" destOrd="0" presId="urn:microsoft.com/office/officeart/2005/8/layout/target3"/>
    <dgm:cxn modelId="{D78290F3-9588-45CC-8409-132EA5FE6891}" type="presParOf" srcId="{333A1088-737F-45CB-B68E-254E46348037}" destId="{6140AFEC-043D-4C43-A2F9-D0F5331DF3A3}" srcOrd="5" destOrd="0" presId="urn:microsoft.com/office/officeart/2005/8/layout/target3"/>
    <dgm:cxn modelId="{B244D431-EE6C-4B30-94FE-16A85D18BE75}" type="presParOf" srcId="{333A1088-737F-45CB-B68E-254E46348037}" destId="{9358AC05-5D7D-4327-9F80-1AD486AEA664}" srcOrd="6" destOrd="0" presId="urn:microsoft.com/office/officeart/2005/8/layout/target3"/>
    <dgm:cxn modelId="{3AF50874-3EF2-4ED9-87AE-38AF3CC1C2B9}" type="presParOf" srcId="{333A1088-737F-45CB-B68E-254E46348037}" destId="{313FC574-E1CD-4FB4-B054-0B805CE0447D}" srcOrd="7" destOrd="0" presId="urn:microsoft.com/office/officeart/2005/8/layout/target3"/>
    <dgm:cxn modelId="{C48FE6AC-E00D-4AA7-B594-781637063175}" type="presParOf" srcId="{333A1088-737F-45CB-B68E-254E46348037}" destId="{619D679B-A015-4ECF-8348-D1034C574F40}" srcOrd="8" destOrd="0" presId="urn:microsoft.com/office/officeart/2005/8/layout/target3"/>
    <dgm:cxn modelId="{CE0A1B84-284D-4785-9575-5BCFC1B7117D}" type="presParOf" srcId="{333A1088-737F-45CB-B68E-254E46348037}" destId="{322283A8-4A27-4CDA-BAE3-F381106A9174}" srcOrd="9" destOrd="0" presId="urn:microsoft.com/office/officeart/2005/8/layout/target3"/>
    <dgm:cxn modelId="{33D8570B-FD5C-4B73-B005-7D7CC68C2645}" type="presParOf" srcId="{333A1088-737F-45CB-B68E-254E46348037}" destId="{FFC9F71D-1B4F-4AD9-A4A6-86ADEFC8AF5C}" srcOrd="10" destOrd="0" presId="urn:microsoft.com/office/officeart/2005/8/layout/target3"/>
    <dgm:cxn modelId="{A6DE3F94-E46F-42C8-9289-393EFBB62314}" type="presParOf" srcId="{333A1088-737F-45CB-B68E-254E46348037}" destId="{25B08C86-7E15-44DC-BE7F-FFB55DD49D12}" srcOrd="11" destOrd="0" presId="urn:microsoft.com/office/officeart/2005/8/layout/target3"/>
    <dgm:cxn modelId="{CDD3C172-840A-4E55-B713-BB131673F7C0}" type="presParOf" srcId="{333A1088-737F-45CB-B68E-254E46348037}" destId="{76644BE8-9D7C-4C09-B250-3D10AF48CBB7}" srcOrd="12" destOrd="0" presId="urn:microsoft.com/office/officeart/2005/8/layout/target3"/>
    <dgm:cxn modelId="{1D53266E-C0CB-4739-8250-5F91025DE07A}" type="presParOf" srcId="{333A1088-737F-45CB-B68E-254E46348037}" destId="{EE85B701-7295-41C0-BA7A-34D3756A2AE6}" srcOrd="13" destOrd="0" presId="urn:microsoft.com/office/officeart/2005/8/layout/target3"/>
    <dgm:cxn modelId="{B5EE05CD-8E1C-48F5-977E-3F01CECB11AA}" type="presParOf" srcId="{333A1088-737F-45CB-B68E-254E46348037}" destId="{8BEBB6EC-1DAA-4CAC-8A25-BC0FCBD5DBD5}" srcOrd="14" destOrd="0" presId="urn:microsoft.com/office/officeart/2005/8/layout/target3"/>
    <dgm:cxn modelId="{26971989-AC6E-4DB6-B66D-D6702156CE34}" type="presParOf" srcId="{333A1088-737F-45CB-B68E-254E46348037}" destId="{AED2198E-93D5-4001-81B4-73124B309672}" srcOrd="15" destOrd="0" presId="urn:microsoft.com/office/officeart/2005/8/layout/target3"/>
    <dgm:cxn modelId="{E47E2B2B-A2B6-4CEC-8E70-F0A9E0EE3A55}" type="presParOf" srcId="{333A1088-737F-45CB-B68E-254E46348037}" destId="{2BE915AB-18AA-4053-B92C-3BFC9ED204BB}" srcOrd="16" destOrd="0" presId="urn:microsoft.com/office/officeart/2005/8/layout/target3"/>
    <dgm:cxn modelId="{30AD8B70-1C28-4D99-B24A-B20974707F25}" type="presParOf" srcId="{333A1088-737F-45CB-B68E-254E46348037}" destId="{6BB5E863-4638-4E1D-BFDE-399D028AC4ED}" srcOrd="17" destOrd="0" presId="urn:microsoft.com/office/officeart/2005/8/layout/target3"/>
    <dgm:cxn modelId="{A069FC69-C1B1-4138-8F97-BB68462312E1}" type="presParOf" srcId="{333A1088-737F-45CB-B68E-254E46348037}" destId="{5A5FFA88-C948-4069-8E93-59FA12366E83}" srcOrd="18" destOrd="0" presId="urn:microsoft.com/office/officeart/2005/8/layout/target3"/>
    <dgm:cxn modelId="{F844E17B-6DA0-45A9-9052-298C77FEE29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096343" cy="30963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533336" y="0"/>
          <a:ext cx="6080212" cy="30963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a mateřská škola Lukavice, okres Ústí nad Orlicí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33336" y="0"/>
        <a:ext cx="6080212" cy="495415"/>
      </dsp:txXfrm>
    </dsp:sp>
    <dsp:sp modelId="{A52A0455-90FF-4808-ABD0-F02540D31D5A}">
      <dsp:nvSpPr>
        <dsp:cNvPr id="0" name=""/>
        <dsp:cNvSpPr/>
      </dsp:nvSpPr>
      <dsp:spPr>
        <a:xfrm>
          <a:off x="325116" y="495415"/>
          <a:ext cx="2446111" cy="244611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548171" y="495415"/>
          <a:ext cx="6080212" cy="24461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Blanka </a:t>
          </a:r>
          <a:r>
            <a:rPr lang="cs-CZ" sz="2000" kern="1200" dirty="0" err="1" smtClean="0"/>
            <a:t>Goňová</a:t>
          </a:r>
          <a:endParaRPr lang="cs-CZ" sz="2000" kern="1200" dirty="0"/>
        </a:p>
      </dsp:txBody>
      <dsp:txXfrm>
        <a:off x="1548171" y="495415"/>
        <a:ext cx="6080212" cy="495415"/>
      </dsp:txXfrm>
    </dsp:sp>
    <dsp:sp modelId="{313FC574-E1CD-4FB4-B054-0B805CE0447D}">
      <dsp:nvSpPr>
        <dsp:cNvPr id="0" name=""/>
        <dsp:cNvSpPr/>
      </dsp:nvSpPr>
      <dsp:spPr>
        <a:xfrm>
          <a:off x="650232" y="990830"/>
          <a:ext cx="1795879" cy="17958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548171" y="990830"/>
          <a:ext cx="6080212" cy="17958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800" kern="1200" baseline="0" dirty="0" smtClean="0"/>
            <a:t>VY_32_INOVACE_03_05_01_Přídavná jména</a:t>
          </a:r>
          <a:endParaRPr lang="cs-CZ" sz="1800" kern="1200" dirty="0"/>
        </a:p>
      </dsp:txBody>
      <dsp:txXfrm>
        <a:off x="1548171" y="990830"/>
        <a:ext cx="6080212" cy="495415"/>
      </dsp:txXfrm>
    </dsp:sp>
    <dsp:sp modelId="{FFC9F71D-1B4F-4AD9-A4A6-86ADEFC8AF5C}">
      <dsp:nvSpPr>
        <dsp:cNvPr id="0" name=""/>
        <dsp:cNvSpPr/>
      </dsp:nvSpPr>
      <dsp:spPr>
        <a:xfrm>
          <a:off x="975348" y="1486245"/>
          <a:ext cx="1145647" cy="11456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48171" y="1486245"/>
          <a:ext cx="6080212" cy="11456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Přídavná jména</a:t>
          </a:r>
          <a:endParaRPr lang="cs-CZ" sz="2000" kern="1200" dirty="0"/>
        </a:p>
      </dsp:txBody>
      <dsp:txXfrm>
        <a:off x="1548171" y="1486245"/>
        <a:ext cx="6080212" cy="495415"/>
      </dsp:txXfrm>
    </dsp:sp>
    <dsp:sp modelId="{EE85B701-7295-41C0-BA7A-34D3756A2AE6}">
      <dsp:nvSpPr>
        <dsp:cNvPr id="0" name=""/>
        <dsp:cNvSpPr/>
      </dsp:nvSpPr>
      <dsp:spPr>
        <a:xfrm>
          <a:off x="1300464" y="1981660"/>
          <a:ext cx="495415" cy="49541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548171" y="2088233"/>
          <a:ext cx="6080212" cy="49541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CZ.1.07/1.4.00/21.1744 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548171" y="2088233"/>
        <a:ext cx="6080212" cy="4954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C59B63-CC9A-4C9C-A221-86449DA2CCF5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64DAB-424A-493B-9D28-DA4891220A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089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F64DAB-424A-493B-9D28-DA4891220AC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886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E66B9FD-07B4-4159-8FCA-529FEA01B93C}" type="datetimeFigureOut">
              <a:rPr lang="cs-CZ" smtClean="0"/>
              <a:t>18.12.2013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8C70D0F-AF49-41FC-82ED-E2037B48AF4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91307365"/>
              </p:ext>
            </p:extLst>
          </p:nvPr>
        </p:nvGraphicFramePr>
        <p:xfrm>
          <a:off x="683568" y="908720"/>
          <a:ext cx="762838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3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052736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Přídavná jména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k procvičování slovní zásoby přídavných jmen. Žáci vybírají přídavné jméno, vytváří dvojice slov v češtině </a:t>
            </a:r>
          </a:p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 angličtině, hledají opozita, na závěr si vyzkouší test. Výhodná je rychlá kontrola pro ověření správnosti. DUM může být využit ke zkoušení.</a:t>
            </a:r>
          </a:p>
          <a:p>
            <a:pPr marL="0" indent="0" algn="just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Na každé stránce je po kliknutí kontrola. Je vhodný pro práci na interaktivní tabuli.</a:t>
            </a:r>
          </a:p>
        </p:txBody>
      </p:sp>
    </p:spTree>
    <p:extLst>
      <p:ext uri="{BB962C8B-B14F-4D97-AF65-F5344CB8AC3E}">
        <p14:creationId xmlns:p14="http://schemas.microsoft.com/office/powerpoint/2010/main" val="15716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cs-CZ" dirty="0" smtClean="0"/>
              <a:t>Ilustrace a obrázky : kliparty Microsoft </a:t>
            </a:r>
            <a:r>
              <a:rPr lang="cs-CZ" dirty="0" smtClean="0"/>
              <a:t>PowerPoint</a:t>
            </a:r>
          </a:p>
          <a:p>
            <a:r>
              <a:rPr lang="cs-CZ" smtClean="0"/>
              <a:t>www.office.microsoft.com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254246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latin typeface="Times New Roman" pitchFamily="18" charset="0"/>
                <a:cs typeface="Times New Roman" pitchFamily="18" charset="0"/>
              </a:rPr>
              <a:t>Přídavná jména</a:t>
            </a:r>
            <a:endParaRPr lang="cs-CZ" sz="5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789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116633"/>
            <a:ext cx="8085282" cy="57606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Vyber přídavná jména, která se nejlépe hodí k dané kočce. Pro kontrolu klikni.</a:t>
            </a:r>
            <a:endParaRPr lang="cs-CZ" dirty="0"/>
          </a:p>
        </p:txBody>
      </p:sp>
      <p:pic>
        <p:nvPicPr>
          <p:cNvPr id="1026" name="Picture 2" descr="C:\Users\Blanka\AppData\Local\Microsoft\Windows\Temporary Internet Files\Content.IE5\LOKIYEBR\MC900037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10" y="1556792"/>
            <a:ext cx="1847088" cy="1536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\AppData\Local\Microsoft\Windows\Temporary Internet Files\Content.IE5\LOKIYEBR\MC9004082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60" y="4005064"/>
            <a:ext cx="1860550" cy="159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Blanka\AppData\Local\Microsoft\Windows\Temporary Internet Files\Content.IE5\2Z0MQG0U\MC9004447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513" y="3784619"/>
            <a:ext cx="1451086" cy="187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Blanka\AppData\Local\Microsoft\Windows\Temporary Internet Files\Content.IE5\LOKIYEBR\MP90044479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021710"/>
            <a:ext cx="1656184" cy="217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175956" y="3092984"/>
            <a:ext cx="1296144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fat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07904" y="4051963"/>
            <a:ext cx="2232248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thin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55876" y="5085184"/>
            <a:ext cx="2736304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beautiful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63888" y="1970945"/>
            <a:ext cx="2520280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lovely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80334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-0.23229 -0.18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15" y="-90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1111E-6 L -0.21666 0.0046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2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12205 -0.534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-2673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0.2441 0.5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Blanka\AppData\Local\Microsoft\Windows\Temporary Internet Files\Content.IE5\5OZ1SOIN\MC90044138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268760"/>
            <a:ext cx="1727200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9" descr="C:\Users\Blanka\AppData\Local\Microsoft\Windows\Temporary Internet Files\Content.IE5\62AJJGCC\MP9004448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9229"/>
            <a:ext cx="1846842" cy="2422970"/>
          </a:xfrm>
          <a:prstGeom prst="rect">
            <a:avLst/>
          </a:prstGeom>
        </p:spPr>
        <p:style>
          <a:lnRef idx="2">
            <a:schemeClr val="dk1"/>
          </a:lnRef>
          <a:fillRef idx="1001">
            <a:schemeClr val="lt2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8" name="Obdélník 7"/>
          <p:cNvSpPr/>
          <p:nvPr/>
        </p:nvSpPr>
        <p:spPr>
          <a:xfrm>
            <a:off x="323528" y="279229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Vyber přídavná jména, která se nejlépe hodí k </a:t>
            </a:r>
            <a:r>
              <a:rPr lang="cs-CZ" dirty="0" smtClean="0"/>
              <a:t>obrázku, pro kontrolu klikni.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08845" y="5229200"/>
            <a:ext cx="158417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lazy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2747" y="2649106"/>
            <a:ext cx="1736373" cy="7078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hungry</a:t>
            </a:r>
            <a:endParaRPr lang="cs-CZ" sz="4000" dirty="0"/>
          </a:p>
        </p:txBody>
      </p:sp>
      <p:pic>
        <p:nvPicPr>
          <p:cNvPr id="1026" name="Picture 2" descr="C:\Users\Blanka\AppData\Local\Microsoft\Windows\Temporary Internet Files\Content.IE5\1LXY696J\MC90043620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33" y="3933056"/>
            <a:ext cx="1295238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\AppData\Local\Microsoft\Windows\Temporary Internet Files\Content.IE5\ROBG462Y\MP90044486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428506"/>
            <a:ext cx="2162936" cy="283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3164829" y="1493947"/>
            <a:ext cx="1872208" cy="7078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err="1" smtClean="0"/>
              <a:t>dark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6857" y="3789040"/>
            <a:ext cx="1368152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nice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153541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-0.16893 -0.618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5" y="-3092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09097 -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-898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44444E-6 L -0.1375 0.430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75" y="2150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0.18541 0.0009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557972"/>
            <a:ext cx="1772816" cy="5760640"/>
          </a:xfrm>
        </p:spPr>
        <p:txBody>
          <a:bodyPr>
            <a:normAutofit/>
          </a:bodyPr>
          <a:lstStyle/>
          <a:p>
            <a:r>
              <a:rPr lang="cs-CZ" dirty="0"/>
              <a:t>n</a:t>
            </a:r>
            <a:r>
              <a:rPr lang="cs-CZ" dirty="0" smtClean="0"/>
              <a:t>epořádný</a:t>
            </a:r>
          </a:p>
          <a:p>
            <a:r>
              <a:rPr lang="cs-CZ" dirty="0"/>
              <a:t>l</a:t>
            </a:r>
            <a:r>
              <a:rPr lang="cs-CZ" dirty="0" smtClean="0"/>
              <a:t>íný</a:t>
            </a:r>
          </a:p>
          <a:p>
            <a:r>
              <a:rPr lang="cs-CZ" dirty="0"/>
              <a:t>h</a:t>
            </a:r>
            <a:r>
              <a:rPr lang="cs-CZ" dirty="0" smtClean="0"/>
              <a:t>loupý</a:t>
            </a:r>
          </a:p>
          <a:p>
            <a:r>
              <a:rPr lang="cs-CZ" dirty="0"/>
              <a:t>p</a:t>
            </a:r>
            <a:r>
              <a:rPr lang="cs-CZ" dirty="0" smtClean="0"/>
              <a:t>řísný</a:t>
            </a:r>
          </a:p>
          <a:p>
            <a:r>
              <a:rPr lang="cs-CZ" dirty="0"/>
              <a:t>h</a:t>
            </a:r>
            <a:r>
              <a:rPr lang="cs-CZ" dirty="0" smtClean="0"/>
              <a:t>ubený</a:t>
            </a:r>
          </a:p>
          <a:p>
            <a:r>
              <a:rPr lang="cs-CZ" dirty="0"/>
              <a:t>t</a:t>
            </a:r>
            <a:r>
              <a:rPr lang="cs-CZ" dirty="0" smtClean="0"/>
              <a:t>lustý</a:t>
            </a:r>
          </a:p>
          <a:p>
            <a:r>
              <a:rPr lang="cs-CZ" dirty="0"/>
              <a:t>d</a:t>
            </a:r>
            <a:r>
              <a:rPr lang="cs-CZ" dirty="0" smtClean="0"/>
              <a:t>louhý</a:t>
            </a:r>
          </a:p>
          <a:p>
            <a:r>
              <a:rPr lang="cs-CZ" dirty="0"/>
              <a:t>k</a:t>
            </a:r>
            <a:r>
              <a:rPr lang="cs-CZ" dirty="0" smtClean="0"/>
              <a:t>rátký</a:t>
            </a:r>
          </a:p>
          <a:p>
            <a:r>
              <a:rPr lang="cs-CZ" dirty="0"/>
              <a:t>š</a:t>
            </a:r>
            <a:r>
              <a:rPr lang="cs-CZ" dirty="0" smtClean="0"/>
              <a:t>pinavý</a:t>
            </a:r>
          </a:p>
          <a:p>
            <a:r>
              <a:rPr lang="cs-CZ" dirty="0"/>
              <a:t>p</a:t>
            </a:r>
            <a:r>
              <a:rPr lang="cs-CZ" dirty="0" smtClean="0"/>
              <a:t>ěkný</a:t>
            </a:r>
          </a:p>
          <a:p>
            <a:r>
              <a:rPr lang="cs-CZ" dirty="0" smtClean="0"/>
              <a:t>světlý</a:t>
            </a:r>
          </a:p>
          <a:p>
            <a:r>
              <a:rPr lang="cs-CZ" dirty="0"/>
              <a:t>č</a:t>
            </a:r>
            <a:r>
              <a:rPr lang="cs-CZ" dirty="0" smtClean="0"/>
              <a:t>istý</a:t>
            </a:r>
          </a:p>
          <a:p>
            <a:r>
              <a:rPr lang="cs-CZ" dirty="0"/>
              <a:t>c</a:t>
            </a:r>
            <a:r>
              <a:rPr lang="cs-CZ" dirty="0" smtClean="0"/>
              <a:t>hytrý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79512" y="188640"/>
            <a:ext cx="64807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Spoj slova s anglickým </a:t>
            </a:r>
            <a:r>
              <a:rPr lang="cs-CZ" sz="1400" dirty="0" smtClean="0"/>
              <a:t>výrazem, nejprve se rozhodni, pak klikni pro kontrolu.</a:t>
            </a:r>
            <a:endParaRPr lang="cs-CZ" sz="1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07882" y="1012044"/>
            <a:ext cx="165131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untidy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2411596"/>
            <a:ext cx="2101908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lazy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3933056"/>
            <a:ext cx="1815200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silly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3968" y="1628800"/>
            <a:ext cx="1584176" cy="36933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strict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07904" y="2780928"/>
            <a:ext cx="180020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slim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60232" y="5877272"/>
            <a:ext cx="1872208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fat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47864" y="4941168"/>
            <a:ext cx="198772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long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135122" y="3356992"/>
            <a:ext cx="1685350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short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948264" y="373306"/>
            <a:ext cx="1584176" cy="3672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dirty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908720"/>
            <a:ext cx="126014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nice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243184" y="4869160"/>
            <a:ext cx="1942892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light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6061938"/>
            <a:ext cx="2160240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clean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660232" y="1628800"/>
            <a:ext cx="1872208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clever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6354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-0.42361 -0.0629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81" y="-314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45364 -0.203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91" y="-1020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96296E-6 L -0.25677 -0.36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47" y="-181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69 -1.85185E-6 L -0.23403 0.0361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86" y="180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18507 -0.058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53" y="-291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-0.50399 -0.4363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8" y="-2182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15591 -0.2474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95" y="-1238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-0.56146 0.0465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73" y="2315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38778E-17 L -0.53559 0.544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88" y="2722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7.40741E-7 L -0.13194 0.5402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97" y="2701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47812 0.0152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06" y="76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7 L -0.17326 -0.0958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-47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-0.51181 0.6347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90" y="3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620688"/>
            <a:ext cx="1584176" cy="5513258"/>
          </a:xfrm>
        </p:spPr>
        <p:txBody>
          <a:bodyPr>
            <a:normAutofit lnSpcReduction="10000"/>
          </a:bodyPr>
          <a:lstStyle/>
          <a:p>
            <a:r>
              <a:rPr lang="cs-CZ" sz="1800" dirty="0" err="1"/>
              <a:t>s</a:t>
            </a:r>
            <a:r>
              <a:rPr lang="cs-CZ" sz="1800" dirty="0" err="1" smtClean="0"/>
              <a:t>illy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/>
              <a:t>l</a:t>
            </a:r>
            <a:r>
              <a:rPr lang="cs-CZ" sz="1800" dirty="0" smtClean="0"/>
              <a:t>ong</a:t>
            </a:r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 err="1"/>
              <a:t>g</a:t>
            </a:r>
            <a:r>
              <a:rPr lang="cs-CZ" sz="1800" dirty="0" err="1" smtClean="0"/>
              <a:t>ood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 err="1"/>
              <a:t>l</a:t>
            </a:r>
            <a:r>
              <a:rPr lang="cs-CZ" sz="1800" dirty="0" err="1" smtClean="0"/>
              <a:t>ight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 err="1"/>
              <a:t>c</a:t>
            </a:r>
            <a:r>
              <a:rPr lang="cs-CZ" sz="1800" dirty="0" err="1" smtClean="0"/>
              <a:t>lean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 err="1"/>
              <a:t>s</a:t>
            </a:r>
            <a:r>
              <a:rPr lang="cs-CZ" sz="1800" dirty="0" err="1" smtClean="0"/>
              <a:t>lim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 err="1"/>
              <a:t>e</a:t>
            </a:r>
            <a:r>
              <a:rPr lang="cs-CZ" sz="1800" dirty="0" err="1" smtClean="0"/>
              <a:t>asy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r>
              <a:rPr lang="cs-CZ" sz="1800" dirty="0" err="1"/>
              <a:t>u</a:t>
            </a:r>
            <a:r>
              <a:rPr lang="cs-CZ" sz="1800" dirty="0" err="1" smtClean="0"/>
              <a:t>gly</a:t>
            </a:r>
            <a:endParaRPr lang="cs-CZ" sz="1800" dirty="0" smtClean="0"/>
          </a:p>
          <a:p>
            <a:pPr marL="45720" indent="0">
              <a:buNone/>
            </a:pPr>
            <a:endParaRPr lang="cs-CZ" sz="1800" dirty="0" smtClean="0"/>
          </a:p>
          <a:p>
            <a:endParaRPr lang="cs-CZ" sz="18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251520" y="184666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Vytvoř opozita, nejprve promysli, pak klikni pro kontrolu.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076056" y="980728"/>
            <a:ext cx="280831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nice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1700808"/>
            <a:ext cx="2808312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short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3645024"/>
            <a:ext cx="2664296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difficult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6056" y="2348880"/>
            <a:ext cx="2808312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dark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364088" y="3068960"/>
            <a:ext cx="2520280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fat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4365104"/>
            <a:ext cx="2664296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dirty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20072" y="5301208"/>
            <a:ext cx="2664296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clever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20072" y="5949280"/>
            <a:ext cx="280831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err="1" smtClean="0"/>
              <a:t>bad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897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59259E-6 L -0.38976 0.6344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97" y="317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48148E-6 L -0.40555 -0.0583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78" y="-291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41336 0.15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7" y="756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-0.40555 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78" y="231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44444E-6 L -0.42135 0.130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76" y="652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-0.42916 -0.1634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58" y="-817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-0.41336 -0.68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7" y="-3442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-0.41337 -0.572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7" y="-2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284067233"/>
              </p:ext>
            </p:extLst>
          </p:nvPr>
        </p:nvGraphicFramePr>
        <p:xfrm>
          <a:off x="1143000" y="692697"/>
          <a:ext cx="6400800" cy="115166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6400800"/>
              </a:tblGrid>
              <a:tr h="409982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 )          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clever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 )            </a:t>
                      </a:r>
                      <a:r>
                        <a:rPr lang="cs-CZ" dirty="0" err="1" smtClean="0"/>
                        <a:t>difficult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 )            </a:t>
                      </a:r>
                      <a:r>
                        <a:rPr lang="cs-CZ" dirty="0" err="1" smtClean="0"/>
                        <a:t>lazy</a:t>
                      </a:r>
                      <a:endParaRPr lang="cs-CZ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4873326"/>
              </p:ext>
            </p:extLst>
          </p:nvPr>
        </p:nvGraphicFramePr>
        <p:xfrm>
          <a:off x="1004079" y="2502188"/>
          <a:ext cx="655272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27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A)               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bad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B)               </a:t>
                      </a:r>
                      <a:r>
                        <a:rPr lang="cs-CZ" dirty="0" err="1" smtClean="0"/>
                        <a:t>strict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C)               </a:t>
                      </a:r>
                      <a:r>
                        <a:rPr lang="cs-CZ" dirty="0" err="1" smtClean="0"/>
                        <a:t>untidy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627784" y="260648"/>
            <a:ext cx="252028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1. chytrý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75085" y="2132856"/>
            <a:ext cx="273630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2. přísný</a:t>
            </a: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2394849"/>
              </p:ext>
            </p:extLst>
          </p:nvPr>
        </p:nvGraphicFramePr>
        <p:xfrm>
          <a:off x="995250" y="4002382"/>
          <a:ext cx="6624736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4736"/>
              </a:tblGrid>
              <a:tr h="149736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A)                 nice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B)                 </a:t>
                      </a:r>
                      <a:r>
                        <a:rPr lang="cs-CZ" dirty="0" err="1" smtClean="0"/>
                        <a:t>ugly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C)                 </a:t>
                      </a:r>
                      <a:r>
                        <a:rPr lang="cs-CZ" dirty="0" err="1" smtClean="0"/>
                        <a:t>horibble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675085" y="3633050"/>
            <a:ext cx="326506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3. ošklivý</a:t>
            </a:r>
            <a:endParaRPr lang="cs-CZ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208462"/>
              </p:ext>
            </p:extLst>
          </p:nvPr>
        </p:nvGraphicFramePr>
        <p:xfrm>
          <a:off x="1115616" y="5589240"/>
          <a:ext cx="6552728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272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A)</a:t>
                      </a:r>
                      <a:r>
                        <a:rPr lang="cs-CZ" b="0" baseline="0" dirty="0" smtClean="0">
                          <a:solidFill>
                            <a:schemeClr val="tx1"/>
                          </a:solidFill>
                        </a:rPr>
                        <a:t>                </a:t>
                      </a:r>
                      <a:r>
                        <a:rPr lang="cs-CZ" b="0" baseline="0" dirty="0" err="1" smtClean="0">
                          <a:solidFill>
                            <a:schemeClr val="tx1"/>
                          </a:solidFill>
                        </a:rPr>
                        <a:t>good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B)                </a:t>
                      </a:r>
                      <a:r>
                        <a:rPr lang="cs-CZ" dirty="0" err="1" smtClean="0"/>
                        <a:t>delicious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C)                nice</a:t>
                      </a:r>
                      <a:endParaRPr lang="cs-CZ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2915816" y="5229200"/>
            <a:ext cx="249557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r>
              <a:rPr lang="cs-CZ" dirty="0"/>
              <a:t> </a:t>
            </a:r>
            <a:r>
              <a:rPr lang="cs-CZ" dirty="0" smtClean="0"/>
              <a:t>výborný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Krátký test na závěr.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676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985049581"/>
              </p:ext>
            </p:extLst>
          </p:nvPr>
        </p:nvGraphicFramePr>
        <p:xfrm>
          <a:off x="1143000" y="692697"/>
          <a:ext cx="6400800" cy="1151662"/>
        </p:xfrm>
        <a:graphic>
          <a:graphicData uri="http://schemas.openxmlformats.org/drawingml/2006/table">
            <a:tbl>
              <a:tblPr firstRow="1" bandRow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6400800"/>
              </a:tblGrid>
              <a:tr h="409982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 )          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clever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 )            </a:t>
                      </a:r>
                      <a:r>
                        <a:rPr lang="cs-CZ" dirty="0" err="1" smtClean="0"/>
                        <a:t>difficult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 )            </a:t>
                      </a:r>
                      <a:r>
                        <a:rPr lang="cs-CZ" dirty="0" err="1" smtClean="0"/>
                        <a:t>lazy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486798"/>
              </p:ext>
            </p:extLst>
          </p:nvPr>
        </p:nvGraphicFramePr>
        <p:xfrm>
          <a:off x="1004079" y="2502188"/>
          <a:ext cx="6552728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272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A)                </a:t>
                      </a:r>
                      <a:r>
                        <a:rPr lang="cs-CZ" b="0" dirty="0" err="1" smtClean="0">
                          <a:solidFill>
                            <a:schemeClr val="tx1"/>
                          </a:solidFill>
                        </a:rPr>
                        <a:t>bad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B)               </a:t>
                      </a:r>
                      <a:r>
                        <a:rPr lang="cs-CZ" dirty="0" err="1" smtClean="0"/>
                        <a:t>strict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C)               </a:t>
                      </a:r>
                      <a:r>
                        <a:rPr lang="cs-CZ" dirty="0" err="1" smtClean="0"/>
                        <a:t>untidy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3551534" y="655101"/>
            <a:ext cx="151216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1. chytrý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2924944"/>
            <a:ext cx="273630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2. přísný</a:t>
            </a:r>
            <a:endParaRPr lang="cs-CZ" dirty="0"/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720423"/>
              </p:ext>
            </p:extLst>
          </p:nvPr>
        </p:nvGraphicFramePr>
        <p:xfrm>
          <a:off x="995250" y="4002382"/>
          <a:ext cx="6624736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4736"/>
              </a:tblGrid>
              <a:tr h="149736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A)                 nice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B)                 </a:t>
                      </a:r>
                      <a:r>
                        <a:rPr lang="cs-CZ" dirty="0" err="1" smtClean="0"/>
                        <a:t>ugly</a:t>
                      </a:r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C)                 </a:t>
                      </a:r>
                      <a:r>
                        <a:rPr lang="cs-CZ" dirty="0" err="1" smtClean="0"/>
                        <a:t>horibble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3778855" y="4365104"/>
            <a:ext cx="326506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3. ošklivý</a:t>
            </a:r>
            <a:endParaRPr lang="cs-CZ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934707"/>
              </p:ext>
            </p:extLst>
          </p:nvPr>
        </p:nvGraphicFramePr>
        <p:xfrm>
          <a:off x="1115616" y="5436697"/>
          <a:ext cx="6552728" cy="1376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2728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A)</a:t>
                      </a:r>
                      <a:r>
                        <a:rPr lang="cs-CZ" b="0" baseline="0" dirty="0" smtClean="0">
                          <a:solidFill>
                            <a:schemeClr val="tx1"/>
                          </a:solidFill>
                        </a:rPr>
                        <a:t>                </a:t>
                      </a:r>
                      <a:r>
                        <a:rPr lang="cs-CZ" b="0" baseline="0" dirty="0" err="1" smtClean="0">
                          <a:solidFill>
                            <a:schemeClr val="tx1"/>
                          </a:solidFill>
                        </a:rPr>
                        <a:t>good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B)                nice</a:t>
                      </a:r>
                      <a:endParaRPr lang="cs-CZ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875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C)                </a:t>
                      </a:r>
                      <a:r>
                        <a:rPr lang="cs-CZ" dirty="0" err="1" smtClean="0"/>
                        <a:t>delicious</a:t>
                      </a:r>
                      <a:endParaRPr lang="cs-CZ" dirty="0" smtClean="0"/>
                    </a:p>
                    <a:p>
                      <a:pPr algn="l"/>
                      <a:endParaRPr lang="cs-CZ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3848663" y="6191045"/>
            <a:ext cx="2495573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r>
              <a:rPr lang="cs-CZ" dirty="0"/>
              <a:t> </a:t>
            </a:r>
            <a:r>
              <a:rPr lang="cs-CZ" dirty="0" smtClean="0"/>
              <a:t>výborný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testu.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603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131</TotalTime>
  <Words>324</Words>
  <Application>Microsoft Office PowerPoint</Application>
  <PresentationFormat>Předvádění na obrazovce (4:3)</PresentationFormat>
  <Paragraphs>113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ANOTACE</vt:lpstr>
      <vt:lpstr>Citace a zdroje: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Blanka</dc:creator>
  <cp:lastModifiedBy>jitka</cp:lastModifiedBy>
  <cp:revision>22</cp:revision>
  <dcterms:created xsi:type="dcterms:W3CDTF">2012-10-06T11:59:37Z</dcterms:created>
  <dcterms:modified xsi:type="dcterms:W3CDTF">2013-12-18T16:04:08Z</dcterms:modified>
</cp:coreProperties>
</file>