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67" r:id="rId2"/>
    <p:sldId id="268" r:id="rId3"/>
    <p:sldId id="269" r:id="rId4"/>
    <p:sldId id="256" r:id="rId5"/>
    <p:sldId id="257" r:id="rId6"/>
    <p:sldId id="266" r:id="rId7"/>
    <p:sldId id="259" r:id="rId8"/>
    <p:sldId id="261" r:id="rId9"/>
    <p:sldId id="260" r:id="rId10"/>
    <p:sldId id="262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VY_32_INOVACE_03_05_05_Christmas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Lukavice,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Christmas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CZ.1.07/1.4.00/21.1744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7727AA-865A-4D4B-907E-142C12673A80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9EB49B-D37F-415F-9B1B-7CF221BE8F7C}" type="presOf" srcId="{D1D4F407-5343-4D3F-B5B9-D407B03CAEB4}" destId="{AED2198E-93D5-4001-81B4-73124B309672}" srcOrd="1" destOrd="0" presId="urn:microsoft.com/office/officeart/2005/8/layout/target3"/>
    <dgm:cxn modelId="{9A12E696-01E8-4CBC-BC3E-EDA7D3568200}" type="presOf" srcId="{D8197B8C-B260-4A16-BDF4-0947B075E274}" destId="{5A5FFA88-C948-4069-8E93-59FA12366E83}" srcOrd="1" destOrd="0" presId="urn:microsoft.com/office/officeart/2005/8/layout/target3"/>
    <dgm:cxn modelId="{9D759EC4-1F31-4FF6-BB18-0883CD906FB4}" type="presOf" srcId="{B651F6E3-6281-48DB-9319-2AEAFDAE7572}" destId="{6BB5E863-4638-4E1D-BFDE-399D028AC4ED}" srcOrd="1" destOrd="0" presId="urn:microsoft.com/office/officeart/2005/8/layout/target3"/>
    <dgm:cxn modelId="{AB41ED32-1AF1-45BC-9E33-A6AC1B6CA84B}" type="presOf" srcId="{4C35D32F-0EAB-4CD7-82EE-45574DC2A586}" destId="{8BEBB6EC-1DAA-4CAC-8A25-BC0FCBD5DBD5}" srcOrd="0" destOrd="0" presId="urn:microsoft.com/office/officeart/2005/8/layout/target3"/>
    <dgm:cxn modelId="{6E53A00D-2F31-4BAF-B007-D30FF728A595}" type="presOf" srcId="{4C35D32F-0EAB-4CD7-82EE-45574DC2A586}" destId="{890E4F0B-2866-4A3F-A3C7-2A14B1797930}" srcOrd="1" destOrd="0" presId="urn:microsoft.com/office/officeart/2005/8/layout/target3"/>
    <dgm:cxn modelId="{80CA3CD3-C8FB-4F7F-9C00-5FFB1F6AB3F6}" type="presOf" srcId="{B651F6E3-6281-48DB-9319-2AEAFDAE7572}" destId="{619D679B-A015-4ECF-8348-D1034C574F40}" srcOrd="0" destOrd="0" presId="urn:microsoft.com/office/officeart/2005/8/layout/target3"/>
    <dgm:cxn modelId="{E4789BB3-8CA6-4AEC-806A-6A73D1978D5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B737DBD-F356-405D-BB7E-366A20D3DEA2}" type="presOf" srcId="{D1D4F407-5343-4D3F-B5B9-D407B03CAEB4}" destId="{D005CE8C-CC26-4C3E-AC11-E15060ECD759}" srcOrd="0" destOrd="0" presId="urn:microsoft.com/office/officeart/2005/8/layout/target3"/>
    <dgm:cxn modelId="{5002976F-9586-4A3A-8B0C-EDC82CBD4CE6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5D979F9-9A65-458E-B169-F7CF29A57B39}" type="presOf" srcId="{D1B46980-6531-4606-95E6-44980827E919}" destId="{6140AFEC-043D-4C43-A2F9-D0F5331DF3A3}" srcOrd="0" destOrd="0" presId="urn:microsoft.com/office/officeart/2005/8/layout/target3"/>
    <dgm:cxn modelId="{05E865CC-8985-43B6-B6C2-12801F83B74F}" type="presParOf" srcId="{333A1088-737F-45CB-B68E-254E46348037}" destId="{F5ABB229-8D3B-4694-996A-96F23CF14429}" srcOrd="0" destOrd="0" presId="urn:microsoft.com/office/officeart/2005/8/layout/target3"/>
    <dgm:cxn modelId="{3E41057B-803F-4E70-A15D-9898ACE2A15F}" type="presParOf" srcId="{333A1088-737F-45CB-B68E-254E46348037}" destId="{F41139FD-01EE-4571-8B17-4FB00FC51163}" srcOrd="1" destOrd="0" presId="urn:microsoft.com/office/officeart/2005/8/layout/target3"/>
    <dgm:cxn modelId="{9F8B37D1-83FC-4705-B1C5-87349E5F6BBB}" type="presParOf" srcId="{333A1088-737F-45CB-B68E-254E46348037}" destId="{D005CE8C-CC26-4C3E-AC11-E15060ECD759}" srcOrd="2" destOrd="0" presId="urn:microsoft.com/office/officeart/2005/8/layout/target3"/>
    <dgm:cxn modelId="{DB00CCCB-14EE-4E84-83E2-40F3251FB4AC}" type="presParOf" srcId="{333A1088-737F-45CB-B68E-254E46348037}" destId="{2C702D82-9B77-49B7-9568-BB8EB47C3372}" srcOrd="3" destOrd="0" presId="urn:microsoft.com/office/officeart/2005/8/layout/target3"/>
    <dgm:cxn modelId="{3A77D4DF-83A3-4EE3-9619-D081B1A5F8A8}" type="presParOf" srcId="{333A1088-737F-45CB-B68E-254E46348037}" destId="{A52A0455-90FF-4808-ABD0-F02540D31D5A}" srcOrd="4" destOrd="0" presId="urn:microsoft.com/office/officeart/2005/8/layout/target3"/>
    <dgm:cxn modelId="{DB2B2A32-5EE8-43D6-A637-D2F48D0A54CC}" type="presParOf" srcId="{333A1088-737F-45CB-B68E-254E46348037}" destId="{6140AFEC-043D-4C43-A2F9-D0F5331DF3A3}" srcOrd="5" destOrd="0" presId="urn:microsoft.com/office/officeart/2005/8/layout/target3"/>
    <dgm:cxn modelId="{F3FA1877-689F-4B48-8DB3-D7031E0B2EF9}" type="presParOf" srcId="{333A1088-737F-45CB-B68E-254E46348037}" destId="{9358AC05-5D7D-4327-9F80-1AD486AEA664}" srcOrd="6" destOrd="0" presId="urn:microsoft.com/office/officeart/2005/8/layout/target3"/>
    <dgm:cxn modelId="{B4575AF8-4895-4134-8236-4D6112348016}" type="presParOf" srcId="{333A1088-737F-45CB-B68E-254E46348037}" destId="{313FC574-E1CD-4FB4-B054-0B805CE0447D}" srcOrd="7" destOrd="0" presId="urn:microsoft.com/office/officeart/2005/8/layout/target3"/>
    <dgm:cxn modelId="{A467CDA4-3345-442B-89F1-8C1076D15CCF}" type="presParOf" srcId="{333A1088-737F-45CB-B68E-254E46348037}" destId="{619D679B-A015-4ECF-8348-D1034C574F40}" srcOrd="8" destOrd="0" presId="urn:microsoft.com/office/officeart/2005/8/layout/target3"/>
    <dgm:cxn modelId="{F356914A-534A-4978-92F2-DCADE59D8D46}" type="presParOf" srcId="{333A1088-737F-45CB-B68E-254E46348037}" destId="{322283A8-4A27-4CDA-BAE3-F381106A9174}" srcOrd="9" destOrd="0" presId="urn:microsoft.com/office/officeart/2005/8/layout/target3"/>
    <dgm:cxn modelId="{E55F80F3-FE79-4DFF-80EC-AF72AEA4D0CC}" type="presParOf" srcId="{333A1088-737F-45CB-B68E-254E46348037}" destId="{FFC9F71D-1B4F-4AD9-A4A6-86ADEFC8AF5C}" srcOrd="10" destOrd="0" presId="urn:microsoft.com/office/officeart/2005/8/layout/target3"/>
    <dgm:cxn modelId="{1B0C3EA0-192B-42BF-8D6B-9BD771C8880B}" type="presParOf" srcId="{333A1088-737F-45CB-B68E-254E46348037}" destId="{25B08C86-7E15-44DC-BE7F-FFB55DD49D12}" srcOrd="11" destOrd="0" presId="urn:microsoft.com/office/officeart/2005/8/layout/target3"/>
    <dgm:cxn modelId="{C03C9042-A932-49BC-AFA6-70D2515A57CD}" type="presParOf" srcId="{333A1088-737F-45CB-B68E-254E46348037}" destId="{76644BE8-9D7C-4C09-B250-3D10AF48CBB7}" srcOrd="12" destOrd="0" presId="urn:microsoft.com/office/officeart/2005/8/layout/target3"/>
    <dgm:cxn modelId="{64B6D1B5-8D68-499C-B999-B80DC5682B79}" type="presParOf" srcId="{333A1088-737F-45CB-B68E-254E46348037}" destId="{EE85B701-7295-41C0-BA7A-34D3756A2AE6}" srcOrd="13" destOrd="0" presId="urn:microsoft.com/office/officeart/2005/8/layout/target3"/>
    <dgm:cxn modelId="{5C11FBF0-42C4-4F01-935A-FB7321FDE3C7}" type="presParOf" srcId="{333A1088-737F-45CB-B68E-254E46348037}" destId="{8BEBB6EC-1DAA-4CAC-8A25-BC0FCBD5DBD5}" srcOrd="14" destOrd="0" presId="urn:microsoft.com/office/officeart/2005/8/layout/target3"/>
    <dgm:cxn modelId="{A24871B0-E3D0-4AEF-B1AC-E86CFD53DEEA}" type="presParOf" srcId="{333A1088-737F-45CB-B68E-254E46348037}" destId="{AED2198E-93D5-4001-81B4-73124B309672}" srcOrd="15" destOrd="0" presId="urn:microsoft.com/office/officeart/2005/8/layout/target3"/>
    <dgm:cxn modelId="{1DE0971E-B3F2-449D-B8C8-0CA5D74FF02C}" type="presParOf" srcId="{333A1088-737F-45CB-B68E-254E46348037}" destId="{2BE915AB-18AA-4053-B92C-3BFC9ED204BB}" srcOrd="16" destOrd="0" presId="urn:microsoft.com/office/officeart/2005/8/layout/target3"/>
    <dgm:cxn modelId="{C9D4F778-2B59-462B-98A9-607FBD14CD00}" type="presParOf" srcId="{333A1088-737F-45CB-B68E-254E46348037}" destId="{6BB5E863-4638-4E1D-BFDE-399D028AC4ED}" srcOrd="17" destOrd="0" presId="urn:microsoft.com/office/officeart/2005/8/layout/target3"/>
    <dgm:cxn modelId="{4709FAA4-B709-4344-BF1A-D7964E04E46E}" type="presParOf" srcId="{333A1088-737F-45CB-B68E-254E46348037}" destId="{5A5FFA88-C948-4069-8E93-59FA12366E83}" srcOrd="18" destOrd="0" presId="urn:microsoft.com/office/officeart/2005/8/layout/target3"/>
    <dgm:cxn modelId="{C49E11EC-5665-4709-934D-F45A982C7F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Lukavice, okres Ústí nad Orlicí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VY_32_INOVACE_03_05_05_Christmas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Christmas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CZ.1.07/1.4.00/21.1744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F2B87-BD4C-44D0-B947-84E425BCD060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C02CE0-3A1C-48E4-BF82-A7C188B851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555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C02CE0-3A1C-48E4-BF82-A7C188B8513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514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1438AC-0FDD-47B8-B100-BB5F98128238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BF852DB-8E9E-4F06-9FBF-8747D0E184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22459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27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Tento materiál je určen zejména k procvičení slovní zásoby na téma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Žáci mohou tvořit věty dle svých možností. Nalézají chyby v textu a na závěr si vyluští křížovku</a:t>
            </a:r>
            <a:r>
              <a:rPr lang="cs-CZ" dirty="0" smtClean="0"/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je vhodnou pomůckou pro výuku. Slouží k prezentaci na interaktivní tabuli.</a:t>
            </a:r>
          </a:p>
        </p:txBody>
      </p:sp>
    </p:spTree>
    <p:extLst>
      <p:ext uri="{BB962C8B-B14F-4D97-AF65-F5344CB8AC3E}">
        <p14:creationId xmlns:p14="http://schemas.microsoft.com/office/powerpoint/2010/main" val="403645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a ilustrace: kliparty Microsoft PowerPoint</a:t>
            </a:r>
          </a:p>
        </p:txBody>
      </p:sp>
    </p:spTree>
    <p:extLst>
      <p:ext uri="{BB962C8B-B14F-4D97-AF65-F5344CB8AC3E}">
        <p14:creationId xmlns:p14="http://schemas.microsoft.com/office/powerpoint/2010/main" val="68490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1628800"/>
            <a:ext cx="75608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endParaRPr lang="cs-CZ" sz="8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Blanka\AppData\Local\Microsoft\Windows\Temporary Internet Files\Content.IE5\M8J97MSH\MC900396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1145" y="4365104"/>
            <a:ext cx="1963217" cy="171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Blanka\AppData\Local\Microsoft\Windows\Temporary Internet Files\Content.IE5\7NPSGCKP\MC9003968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806379"/>
            <a:ext cx="1990725" cy="199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Blanka\AppData\Local\Microsoft\Windows\Temporary Internet Files\Content.IE5\M8J97MSH\MC9003967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685" y="1359036"/>
            <a:ext cx="1899209" cy="1986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255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628800"/>
            <a:ext cx="5121275" cy="495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64121" y="1052736"/>
            <a:ext cx="3587799" cy="5532239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rmAutofit fontScale="25000" lnSpcReduction="20000"/>
          </a:bodyPr>
          <a:lstStyle/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ie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ležet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ook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dívat se na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tand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stát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ing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- zpívat</a:t>
            </a:r>
          </a:p>
          <a:p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carols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koledy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leep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spát</a:t>
            </a:r>
          </a:p>
          <a:p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around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kolem</a:t>
            </a:r>
          </a:p>
          <a:p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king – král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onkey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- osel</a:t>
            </a:r>
          </a:p>
          <a:p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sheep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- ovce</a:t>
            </a: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hay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 - seno</a:t>
            </a:r>
          </a:p>
          <a:p>
            <a:r>
              <a:rPr lang="cs-CZ" sz="72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tar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- hvězda</a:t>
            </a:r>
          </a:p>
          <a:p>
            <a:r>
              <a:rPr lang="cs-CZ" sz="7200" b="1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appy - šťastný</a:t>
            </a:r>
          </a:p>
          <a:p>
            <a:r>
              <a:rPr lang="cs-CZ" sz="7200" b="1" dirty="0" err="1" smtClean="0">
                <a:latin typeface="Times New Roman" pitchFamily="18" charset="0"/>
                <a:cs typeface="Times New Roman" pitchFamily="18" charset="0"/>
              </a:rPr>
              <a:t>shine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 – svítit</a:t>
            </a:r>
          </a:p>
          <a:p>
            <a:r>
              <a:rPr lang="cs-CZ" sz="6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6400" b="1" dirty="0" err="1" smtClean="0">
                <a:latin typeface="Times New Roman" pitchFamily="18" charset="0"/>
                <a:cs typeface="Times New Roman" pitchFamily="18" charset="0"/>
              </a:rPr>
              <a:t>camel</a:t>
            </a:r>
            <a:r>
              <a:rPr lang="cs-CZ" sz="6400" b="1" dirty="0" smtClean="0">
                <a:latin typeface="Times New Roman" pitchFamily="18" charset="0"/>
                <a:cs typeface="Times New Roman" pitchFamily="18" charset="0"/>
              </a:rPr>
              <a:t> – velbloud</a:t>
            </a:r>
          </a:p>
          <a:p>
            <a:r>
              <a:rPr lang="cs-CZ" sz="6400" b="1" dirty="0">
                <a:latin typeface="Times New Roman" pitchFamily="18" charset="0"/>
                <a:cs typeface="Times New Roman" pitchFamily="18" charset="0"/>
              </a:rPr>
              <a:t>Christ </a:t>
            </a:r>
            <a:r>
              <a:rPr lang="cs-CZ" sz="6400" b="1" dirty="0" err="1">
                <a:latin typeface="Times New Roman" pitchFamily="18" charset="0"/>
                <a:cs typeface="Times New Roman" pitchFamily="18" charset="0"/>
              </a:rPr>
              <a:t>Child</a:t>
            </a:r>
            <a:r>
              <a:rPr lang="cs-CZ" sz="6400" b="1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6400" b="1" dirty="0" smtClean="0">
                <a:latin typeface="Times New Roman" pitchFamily="18" charset="0"/>
                <a:cs typeface="Times New Roman" pitchFamily="18" charset="0"/>
              </a:rPr>
              <a:t>Ježíšek</a:t>
            </a:r>
          </a:p>
          <a:p>
            <a:r>
              <a:rPr lang="cs-CZ" sz="6400" b="1" dirty="0">
                <a:latin typeface="Times New Roman" pitchFamily="18" charset="0"/>
                <a:cs typeface="Times New Roman" pitchFamily="18" charset="0"/>
              </a:rPr>
              <a:t>baby </a:t>
            </a:r>
            <a:r>
              <a:rPr lang="cs-CZ" sz="6400" b="1" dirty="0" smtClean="0">
                <a:latin typeface="Times New Roman" pitchFamily="18" charset="0"/>
                <a:cs typeface="Times New Roman" pitchFamily="18" charset="0"/>
              </a:rPr>
              <a:t>– miminko</a:t>
            </a:r>
          </a:p>
          <a:p>
            <a:r>
              <a:rPr lang="cs-CZ" sz="6400" b="1" dirty="0">
                <a:latin typeface="Times New Roman" pitchFamily="18" charset="0"/>
                <a:cs typeface="Times New Roman" pitchFamily="18" charset="0"/>
              </a:rPr>
              <a:t>Nativity </a:t>
            </a:r>
            <a:r>
              <a:rPr lang="cs-CZ" sz="6400" b="1" dirty="0" err="1" smtClean="0">
                <a:latin typeface="Times New Roman" pitchFamily="18" charset="0"/>
                <a:cs typeface="Times New Roman" pitchFamily="18" charset="0"/>
              </a:rPr>
              <a:t>scene</a:t>
            </a:r>
            <a:r>
              <a:rPr lang="cs-CZ" sz="6400" b="1" dirty="0" smtClean="0">
                <a:latin typeface="Times New Roman" pitchFamily="18" charset="0"/>
                <a:cs typeface="Times New Roman" pitchFamily="18" charset="0"/>
              </a:rPr>
              <a:t> – jesličky</a:t>
            </a:r>
            <a:r>
              <a:rPr lang="cs-CZ" sz="5500" b="1" dirty="0" smtClean="0">
                <a:latin typeface="Times New Roman" pitchFamily="18" charset="0"/>
                <a:cs typeface="Times New Roman" pitchFamily="18" charset="0"/>
              </a:rPr>
              <a:t>, betlém</a:t>
            </a:r>
            <a:endParaRPr lang="cs-CZ" sz="55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260648"/>
            <a:ext cx="7920880" cy="646331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Tvoř věty o obrázku. Používej tvary slovesa to </a:t>
            </a:r>
            <a:r>
              <a:rPr lang="cs-CZ" dirty="0" err="1" smtClean="0"/>
              <a:t>be</a:t>
            </a:r>
            <a:r>
              <a:rPr lang="cs-CZ" dirty="0" smtClean="0"/>
              <a:t>,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/>
              <a:t> </a:t>
            </a:r>
            <a:r>
              <a:rPr lang="cs-CZ" dirty="0" smtClean="0"/>
              <a:t>a tvary sloves v přítomném čase průběhovém. Nezapomínej na předložky.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5478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179512" y="116632"/>
            <a:ext cx="4417615" cy="6525344"/>
          </a:xfrm>
          <a:solidFill>
            <a:schemeClr val="bg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tar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hvězda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sled - saně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himney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komín</a:t>
            </a:r>
          </a:p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through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skrz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tocking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punčocha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resent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dárek</a:t>
            </a:r>
          </a:p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tree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stromeček</a:t>
            </a: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ingle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bells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rolničky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now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– sníh 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nowman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sněhulák</a:t>
            </a:r>
          </a:p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decoration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ozdoba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urkey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krocan</a:t>
            </a:r>
          </a:p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lights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– vánoční osvětlení</a:t>
            </a:r>
          </a:p>
          <a:p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give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– dávat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go – jet</a:t>
            </a:r>
          </a:p>
          <a:p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eindeer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- sob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8" name="Picture 4" descr="C:\Users\Blanka\AppData\Local\Microsoft\Windows\Temporary Internet Files\Content.IE5\7NPSGCKP\MC9003967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635" y="116632"/>
            <a:ext cx="3290437" cy="3348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\AppData\Local\Microsoft\Windows\Temporary Internet Files\Content.IE5\6GWDTH6U\MC900444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227" y="293474"/>
            <a:ext cx="212140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\AppData\Local\Microsoft\Windows\Temporary Internet Files\Content.IE5\9HFY8E4H\MP9004224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520694"/>
            <a:ext cx="1858168" cy="2753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\AppData\Local\Microsoft\Windows\Temporary Internet Files\Content.IE5\7NPSGCKP\MC9000171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623" y="4048085"/>
            <a:ext cx="2118771" cy="248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\AppData\Local\Microsoft\Windows\Temporary Internet Files\Content.IE5\9HFY8E4H\MC9001997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662" y="3520694"/>
            <a:ext cx="1302137" cy="1324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35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57200" y="1628800"/>
            <a:ext cx="4042792" cy="4497363"/>
          </a:xfrm>
        </p:spPr>
        <p:txBody>
          <a:bodyPr>
            <a:normAutofit/>
          </a:bodyPr>
          <a:lstStyle/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102" name="Picture 6" descr="C:\Users\Blanka\AppData\Local\Microsoft\Windows\Temporary Internet Files\Content.IE5\9HFY8E4H\MP900423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194" y="3949793"/>
            <a:ext cx="3259803" cy="216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Blanka\AppData\Local\Microsoft\Windows\Temporary Internet Files\Content.IE5\7NPSGCKP\MP9003829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244" y="1034835"/>
            <a:ext cx="2605128" cy="1860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Blanka\AppData\Local\Microsoft\Windows\Temporary Internet Files\Content.IE5\9HFY8E4H\MP9004000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878" y="1034835"/>
            <a:ext cx="1776600" cy="17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Blanka\AppData\Local\Microsoft\Windows\Temporary Internet Files\Content.IE5\6GWDTH6U\MP9004386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046" y="4112163"/>
            <a:ext cx="2767734" cy="1842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417823" y="4295641"/>
            <a:ext cx="108012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Star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4" y="260648"/>
            <a:ext cx="8771944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V následujících třech snímcích si procvičuj slovní zásobu. Po kliknutí kontrola.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170080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lights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140968"/>
            <a:ext cx="3587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Christmas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decoration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29997" y="5301208"/>
            <a:ext cx="19278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crackers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618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71800" y="692696"/>
            <a:ext cx="3676650" cy="4525962"/>
          </a:xfrm>
        </p:spPr>
      </p:pic>
      <p:sp>
        <p:nvSpPr>
          <p:cNvPr id="14" name="TextovéPole 13"/>
          <p:cNvSpPr txBox="1"/>
          <p:nvPr/>
        </p:nvSpPr>
        <p:spPr>
          <a:xfrm>
            <a:off x="971599" y="1524297"/>
            <a:ext cx="18002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tree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60232" y="170896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/>
              <a:t>c</a:t>
            </a:r>
            <a:r>
              <a:rPr lang="cs-CZ" sz="3200" dirty="0" err="1" smtClean="0"/>
              <a:t>andles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01136" y="3757385"/>
            <a:ext cx="255157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Christmas</a:t>
            </a:r>
            <a:r>
              <a:rPr lang="cs-CZ" sz="3200" dirty="0" smtClean="0"/>
              <a:t> </a:t>
            </a:r>
            <a:r>
              <a:rPr lang="cs-CZ" sz="3200" dirty="0" err="1" smtClean="0"/>
              <a:t>decorations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60232" y="4003607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stocking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2260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7744" y="188640"/>
            <a:ext cx="4370925" cy="6078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93267" y="95430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reindeer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96136" y="1256779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present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05884" y="385049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bow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93517" y="6004693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stocking</a:t>
            </a:r>
            <a:endParaRPr lang="cs-CZ" sz="2800" dirty="0"/>
          </a:p>
        </p:txBody>
      </p:sp>
      <p:pic>
        <p:nvPicPr>
          <p:cNvPr id="2050" name="Picture 2" descr="C:\Users\Blanka\AppData\Local\Microsoft\Windows\Temporary Internet Files\Content.IE5\6GWDTH6U\MC90039651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536" y="1256779"/>
            <a:ext cx="1785915" cy="310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60281" y="2548274"/>
            <a:ext cx="2539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Christmas</a:t>
            </a:r>
            <a:r>
              <a:rPr lang="cs-CZ" sz="2800" dirty="0" smtClean="0"/>
              <a:t> </a:t>
            </a:r>
            <a:r>
              <a:rPr lang="cs-CZ" sz="2800" dirty="0" err="1" smtClean="0"/>
              <a:t>tree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5169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513" y="908720"/>
            <a:ext cx="4421212" cy="4721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27871" y="655588"/>
            <a:ext cx="55801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There</a:t>
            </a:r>
            <a:r>
              <a:rPr lang="cs-CZ" sz="2800" dirty="0" smtClean="0">
                <a:latin typeface="Comic Sans MS" pitchFamily="66" charset="0"/>
              </a:rPr>
              <a:t> are </a:t>
            </a:r>
            <a:r>
              <a:rPr lang="cs-CZ" sz="2800" dirty="0" err="1" smtClean="0">
                <a:latin typeface="Comic Sans MS" pitchFamily="66" charset="0"/>
              </a:rPr>
              <a:t>three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presents</a:t>
            </a:r>
            <a:r>
              <a:rPr lang="cs-CZ" sz="2800" dirty="0" smtClean="0">
                <a:latin typeface="Comic Sans MS" pitchFamily="66" charset="0"/>
              </a:rPr>
              <a:t> on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Christmas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tree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844824"/>
            <a:ext cx="47880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There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is</a:t>
            </a:r>
            <a:r>
              <a:rPr lang="cs-CZ" sz="2800" dirty="0" smtClean="0">
                <a:latin typeface="Comic Sans MS" pitchFamily="66" charset="0"/>
              </a:rPr>
              <a:t> a </a:t>
            </a:r>
            <a:r>
              <a:rPr lang="cs-CZ" sz="2800" dirty="0" err="1" smtClean="0">
                <a:latin typeface="Comic Sans MS" pitchFamily="66" charset="0"/>
              </a:rPr>
              <a:t>silver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star</a:t>
            </a:r>
            <a:r>
              <a:rPr lang="cs-CZ" sz="2800" dirty="0" smtClean="0">
                <a:latin typeface="Comic Sans MS" pitchFamily="66" charset="0"/>
              </a:rPr>
              <a:t> on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Christmas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tree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71392" y="2957486"/>
            <a:ext cx="52565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There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aren´t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candles</a:t>
            </a:r>
            <a:r>
              <a:rPr lang="cs-CZ" sz="2800" dirty="0" smtClean="0">
                <a:latin typeface="Comic Sans MS" pitchFamily="66" charset="0"/>
              </a:rPr>
              <a:t> on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Christmas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tree</a:t>
            </a:r>
            <a:r>
              <a:rPr lang="cs-CZ" sz="2800" dirty="0" smtClean="0">
                <a:latin typeface="Comic Sans MS" pitchFamily="66" charset="0"/>
              </a:rPr>
              <a:t>. 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12692" y="4293096"/>
            <a:ext cx="42917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>
                <a:latin typeface="Comic Sans MS" pitchFamily="66" charset="0"/>
              </a:rPr>
              <a:t>There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is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two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red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decorations</a:t>
            </a:r>
            <a:r>
              <a:rPr lang="cs-CZ" sz="2800" dirty="0" smtClean="0">
                <a:latin typeface="Comic Sans MS" pitchFamily="66" charset="0"/>
              </a:rPr>
              <a:t> and </a:t>
            </a:r>
          </a:p>
          <a:p>
            <a:pPr algn="ctr"/>
            <a:r>
              <a:rPr lang="cs-CZ" sz="2800" dirty="0" err="1" smtClean="0">
                <a:latin typeface="Comic Sans MS" pitchFamily="66" charset="0"/>
              </a:rPr>
              <a:t>one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hundret</a:t>
            </a:r>
            <a:r>
              <a:rPr lang="cs-CZ" sz="2800" dirty="0" smtClean="0">
                <a:latin typeface="Comic Sans MS" pitchFamily="66" charset="0"/>
              </a:rPr>
              <a:t> blue </a:t>
            </a:r>
            <a:r>
              <a:rPr lang="cs-CZ" sz="2800" dirty="0" err="1" smtClean="0">
                <a:latin typeface="Comic Sans MS" pitchFamily="66" charset="0"/>
              </a:rPr>
              <a:t>decorations</a:t>
            </a:r>
            <a:r>
              <a:rPr lang="cs-CZ" sz="2800" dirty="0" smtClean="0">
                <a:latin typeface="Comic Sans MS" pitchFamily="66" charset="0"/>
              </a:rPr>
              <a:t> on </a:t>
            </a:r>
            <a:r>
              <a:rPr lang="cs-CZ" sz="2800" dirty="0" err="1" smtClean="0">
                <a:latin typeface="Comic Sans MS" pitchFamily="66" charset="0"/>
              </a:rPr>
              <a:t>the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Christmas</a:t>
            </a:r>
            <a:r>
              <a:rPr lang="cs-CZ" sz="2800" dirty="0" smtClean="0">
                <a:latin typeface="Comic Sans MS" pitchFamily="66" charset="0"/>
              </a:rPr>
              <a:t> </a:t>
            </a:r>
            <a:r>
              <a:rPr lang="cs-CZ" sz="2800" dirty="0" err="1" smtClean="0">
                <a:latin typeface="Comic Sans MS" pitchFamily="66" charset="0"/>
              </a:rPr>
              <a:t>tree</a:t>
            </a:r>
            <a:r>
              <a:rPr lang="cs-CZ" sz="2800" dirty="0" smtClean="0">
                <a:latin typeface="Comic Sans MS" pitchFamily="66" charset="0"/>
              </a:rPr>
              <a:t>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5494561" y="703450"/>
            <a:ext cx="994345" cy="4904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8028384" y="764704"/>
            <a:ext cx="720080" cy="36793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232823" y="1844823"/>
            <a:ext cx="1080120" cy="47705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037162" y="2998929"/>
            <a:ext cx="1262522" cy="47052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117927" y="4293096"/>
            <a:ext cx="416037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037162" y="5229200"/>
            <a:ext cx="2055118" cy="400991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611559" y="122317"/>
            <a:ext cx="8296423" cy="369332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Hledej chyby v textu. Po kliknutí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255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177565"/>
              </p:ext>
            </p:extLst>
          </p:nvPr>
        </p:nvGraphicFramePr>
        <p:xfrm>
          <a:off x="251520" y="332656"/>
          <a:ext cx="8136910" cy="5760640"/>
        </p:xfrm>
        <a:graphic>
          <a:graphicData uri="http://schemas.openxmlformats.org/drawingml/2006/table">
            <a:tbl>
              <a:tblPr firstRow="1" firstCol="1" bandRow="1"/>
              <a:tblGrid>
                <a:gridCol w="1008117"/>
                <a:gridCol w="936099"/>
                <a:gridCol w="648078"/>
                <a:gridCol w="792088"/>
                <a:gridCol w="792088"/>
                <a:gridCol w="792088"/>
                <a:gridCol w="792088"/>
                <a:gridCol w="792088"/>
                <a:gridCol w="792088"/>
                <a:gridCol w="792088"/>
              </a:tblGrid>
              <a:tr h="8137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kostel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902">
                <a:tc>
                  <a:txBody>
                    <a:bodyPr/>
                    <a:lstStyle/>
                    <a:p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sob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3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zpívat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902">
                <a:tc>
                  <a:txBody>
                    <a:bodyPr/>
                    <a:lstStyle/>
                    <a:p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saně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3786">
                <a:tc>
                  <a:txBody>
                    <a:bodyPr/>
                    <a:lstStyle/>
                    <a:p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krocan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3786">
                <a:tc>
                  <a:txBody>
                    <a:bodyPr/>
                    <a:lstStyle/>
                    <a:p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veselé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902">
                <a:tc>
                  <a:txBody>
                    <a:bodyPr/>
                    <a:lstStyle/>
                    <a:p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anděl</a:t>
                      </a:r>
                      <a:endParaRPr lang="cs-CZ" sz="2000" u="none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u="none" strike="noStrike" baseline="30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u="none" strike="noStrike" baseline="300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u="none" strike="noStrike" baseline="300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u="none" strike="noStrike" baseline="300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u="none" strike="noStrike" baseline="300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13786">
                <a:tc>
                  <a:txBody>
                    <a:bodyPr/>
                    <a:lstStyle/>
                    <a:p>
                      <a:endParaRPr lang="cs-CZ" sz="800">
                        <a:effectLst/>
                        <a:latin typeface="Calibri"/>
                      </a:endParaRPr>
                    </a:p>
                  </a:txBody>
                  <a:tcPr marL="48024" marR="480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hvězda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8024" marR="480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8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0566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307634"/>
              </p:ext>
            </p:extLst>
          </p:nvPr>
        </p:nvGraphicFramePr>
        <p:xfrm>
          <a:off x="539552" y="731839"/>
          <a:ext cx="7632850" cy="5505472"/>
        </p:xfrm>
        <a:graphic>
          <a:graphicData uri="http://schemas.openxmlformats.org/drawingml/2006/table">
            <a:tbl>
              <a:tblPr firstRow="1" firstCol="1" bandRow="1"/>
              <a:tblGrid>
                <a:gridCol w="957711"/>
                <a:gridCol w="914498"/>
                <a:gridCol w="568867"/>
                <a:gridCol w="741682"/>
                <a:gridCol w="741682"/>
                <a:gridCol w="741682"/>
                <a:gridCol w="741682"/>
                <a:gridCol w="741682"/>
                <a:gridCol w="741682"/>
                <a:gridCol w="741682"/>
              </a:tblGrid>
              <a:tr h="688184">
                <a:tc>
                  <a:txBody>
                    <a:bodyPr/>
                    <a:lstStyle/>
                    <a:p>
                      <a:endParaRPr lang="cs-CZ" sz="20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kostel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Ch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ch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8184">
                <a:tc>
                  <a:txBody>
                    <a:bodyPr/>
                    <a:lstStyle/>
                    <a:p>
                      <a:endParaRPr lang="cs-CZ" sz="200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sob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81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zpívat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8184">
                <a:tc>
                  <a:txBody>
                    <a:bodyPr/>
                    <a:lstStyle/>
                    <a:p>
                      <a:endParaRPr lang="cs-CZ" sz="200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saně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l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8184">
                <a:tc>
                  <a:txBody>
                    <a:bodyPr/>
                    <a:lstStyle/>
                    <a:p>
                      <a:endParaRPr lang="cs-CZ" sz="1000">
                        <a:effectLst/>
                        <a:latin typeface="Calibri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krocan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u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y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8184">
                <a:tc>
                  <a:txBody>
                    <a:bodyPr/>
                    <a:lstStyle/>
                    <a:p>
                      <a:endParaRPr lang="cs-CZ" sz="1000">
                        <a:effectLst/>
                        <a:latin typeface="Calibri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veselé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y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8184">
                <a:tc>
                  <a:txBody>
                    <a:bodyPr/>
                    <a:lstStyle/>
                    <a:p>
                      <a:endParaRPr lang="cs-CZ" sz="1000">
                        <a:effectLst/>
                        <a:latin typeface="Calibri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anděl</a:t>
                      </a:r>
                      <a:endParaRPr lang="cs-CZ" sz="2000" u="none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</a:t>
                      </a:r>
                      <a:endParaRPr lang="cs-CZ" sz="2000" u="none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</a:t>
                      </a:r>
                      <a:endParaRPr lang="cs-CZ" sz="2000" u="none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</a:t>
                      </a:r>
                      <a:endParaRPr lang="cs-CZ" sz="2000" u="none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</a:t>
                      </a:r>
                      <a:endParaRPr lang="cs-CZ" sz="2000" u="none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u="none" baseline="30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l</a:t>
                      </a:r>
                      <a:endParaRPr lang="cs-CZ" sz="2000" u="none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8184">
                <a:tc>
                  <a:txBody>
                    <a:bodyPr/>
                    <a:lstStyle/>
                    <a:p>
                      <a:endParaRPr lang="cs-CZ" sz="1000">
                        <a:effectLst/>
                        <a:latin typeface="Calibri"/>
                      </a:endParaRPr>
                    </a:p>
                  </a:txBody>
                  <a:tcPr marL="61324" marR="61324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hvězda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</a:t>
                      </a:r>
                    </a:p>
                  </a:txBody>
                  <a:tcPr marL="61324" marR="6132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6719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290</TotalTime>
  <Words>369</Words>
  <Application>Microsoft Office PowerPoint</Application>
  <PresentationFormat>Předvádění na obrazovce (4:3)</PresentationFormat>
  <Paragraphs>183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ANOTACE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31</cp:revision>
  <dcterms:created xsi:type="dcterms:W3CDTF">2012-12-03T15:08:30Z</dcterms:created>
  <dcterms:modified xsi:type="dcterms:W3CDTF">2013-08-27T17:53:13Z</dcterms:modified>
</cp:coreProperties>
</file>