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ink/ink1.xml" ContentType="application/inkml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6" r:id="rId2"/>
    <p:sldId id="258" r:id="rId3"/>
    <p:sldId id="259" r:id="rId4"/>
    <p:sldId id="260" r:id="rId5"/>
    <p:sldId id="261" r:id="rId6"/>
    <p:sldId id="262" r:id="rId7"/>
    <p:sldId id="25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18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image" Target="../media/image3.wmf"/></Relationships>
</file>

<file path=ppt/drawings/_rels/vmlDrawing4.v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image" Target="../media/image7.wmf"/></Relationships>
</file>

<file path=ppt/drawings/_rels/vmlDrawing5.v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image" Target="../media/image7.wmf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40.17647" units="1/cm"/>
          <inkml:channelProperty channel="Y" name="resolution" value="40.42105" units="1/cm"/>
        </inkml:channelProperties>
      </inkml:inkSource>
      <inkml:timestamp xml:id="ts0" timeString="2013-11-25T12:52:53.250"/>
    </inkml:context>
    <inkml:brush xml:id="br0">
      <inkml:brushProperty name="width" value="0.05292" units="cm"/>
      <inkml:brushProperty name="height" value="0.05292" units="cm"/>
    </inkml:brush>
  </inkml:definitions>
  <inkml:trace contextRef="#ctx0" brushRef="#br0">11659 13072</inkml:trace>
  <inkml:trace contextRef="#ctx0" brushRef="#br0" timeOffset="551.7308">11659 13072</inkml:trace>
  <inkml:trace contextRef="#ctx0" brushRef="#br0" timeOffset="807.9122">11659 13072</inkml:trace>
  <inkml:trace contextRef="#ctx0" brushRef="#br0" timeOffset="1087.5771">11659 13072</inkml:trace>
  <inkml:trace contextRef="#ctx0" brushRef="#br0" timeOffset="1279.7795">11659 13072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A2C3883-504E-4AA5-B3F7-B9EEDBA1F4C1}" type="datetimeFigureOut">
              <a:rPr lang="cs-CZ" smtClean="0"/>
              <a:t>25. 11. 2013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88CA03-FC88-44A2-BDD1-0AC5B7751D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75867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88CA03-FC88-44A2-BDD1-0AC5B7751D48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63007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74AC8B-3FE0-4636-8120-1522433040AD}" type="datetimeFigureOut">
              <a:rPr lang="cs-CZ" smtClean="0"/>
              <a:t>25. 11. 2013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5EDDF-B0B8-4AF1-9600-2E3EAC45A1D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74AC8B-3FE0-4636-8120-1522433040AD}" type="datetimeFigureOut">
              <a:rPr lang="cs-CZ" smtClean="0"/>
              <a:t>25. 11. 2013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5EDDF-B0B8-4AF1-9600-2E3EAC45A1D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74AC8B-3FE0-4636-8120-1522433040AD}" type="datetimeFigureOut">
              <a:rPr lang="cs-CZ" smtClean="0"/>
              <a:t>25. 11. 2013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5EDDF-B0B8-4AF1-9600-2E3EAC45A1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74AC8B-3FE0-4636-8120-1522433040AD}" type="datetimeFigureOut">
              <a:rPr lang="cs-CZ" smtClean="0"/>
              <a:t>25. 11. 2013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5EDDF-B0B8-4AF1-9600-2E3EAC45A1D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74AC8B-3FE0-4636-8120-1522433040AD}" type="datetimeFigureOut">
              <a:rPr lang="cs-CZ" smtClean="0"/>
              <a:t>25. 11. 2013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5EDDF-B0B8-4AF1-9600-2E3EAC45A1D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74AC8B-3FE0-4636-8120-1522433040AD}" type="datetimeFigureOut">
              <a:rPr lang="cs-CZ" smtClean="0"/>
              <a:t>25. 11. 2013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5EDDF-B0B8-4AF1-9600-2E3EAC45A1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74AC8B-3FE0-4636-8120-1522433040AD}" type="datetimeFigureOut">
              <a:rPr lang="cs-CZ" smtClean="0"/>
              <a:t>25. 11. 2013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5EDDF-B0B8-4AF1-9600-2E3EAC45A1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74AC8B-3FE0-4636-8120-1522433040AD}" type="datetimeFigureOut">
              <a:rPr lang="cs-CZ" smtClean="0"/>
              <a:t>25. 11. 2013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5EDDF-B0B8-4AF1-9600-2E3EAC45A1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74AC8B-3FE0-4636-8120-1522433040AD}" type="datetimeFigureOut">
              <a:rPr lang="cs-CZ" smtClean="0"/>
              <a:t>25. 11. 2013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5EDDF-B0B8-4AF1-9600-2E3EAC45A1D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74AC8B-3FE0-4636-8120-1522433040AD}" type="datetimeFigureOut">
              <a:rPr lang="cs-CZ" smtClean="0"/>
              <a:t>25. 11. 2013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5EDDF-B0B8-4AF1-9600-2E3EAC45A1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74AC8B-3FE0-4636-8120-1522433040AD}" type="datetimeFigureOut">
              <a:rPr lang="cs-CZ" smtClean="0"/>
              <a:t>25. 11. 2013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5EDDF-B0B8-4AF1-9600-2E3EAC45A1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974AC8B-3FE0-4636-8120-1522433040AD}" type="datetimeFigureOut">
              <a:rPr lang="cs-CZ" smtClean="0"/>
              <a:t>25. 11. 2013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DD5EDDF-B0B8-4AF1-9600-2E3EAC45A1D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2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oleObject" Target="../embeddings/oleObject2.bin"/><Relationship Id="rId7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4.wmf"/><Relationship Id="rId5" Type="http://schemas.openxmlformats.org/officeDocument/2006/relationships/oleObject" Target="../embeddings/oleObject3.bin"/><Relationship Id="rId10" Type="http://schemas.openxmlformats.org/officeDocument/2006/relationships/image" Target="../media/image6.emf"/><Relationship Id="rId4" Type="http://schemas.openxmlformats.org/officeDocument/2006/relationships/image" Target="../media/image3.wmf"/><Relationship Id="rId9" Type="http://schemas.openxmlformats.org/officeDocument/2006/relationships/customXml" Target="../ink/ink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6" Type="http://schemas.openxmlformats.org/officeDocument/2006/relationships/image" Target="../media/image8.wmf"/><Relationship Id="rId5" Type="http://schemas.openxmlformats.org/officeDocument/2006/relationships/oleObject" Target="../embeddings/oleObject6.bin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13" Type="http://schemas.openxmlformats.org/officeDocument/2006/relationships/oleObject" Target="../embeddings/oleObject12.bin"/><Relationship Id="rId3" Type="http://schemas.openxmlformats.org/officeDocument/2006/relationships/oleObject" Target="../embeddings/oleObject7.bin"/><Relationship Id="rId7" Type="http://schemas.openxmlformats.org/officeDocument/2006/relationships/oleObject" Target="../embeddings/oleObject9.bin"/><Relationship Id="rId12" Type="http://schemas.openxmlformats.org/officeDocument/2006/relationships/image" Target="../media/image11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6" Type="http://schemas.openxmlformats.org/officeDocument/2006/relationships/image" Target="../media/image8.wmf"/><Relationship Id="rId11" Type="http://schemas.openxmlformats.org/officeDocument/2006/relationships/oleObject" Target="../embeddings/oleObject11.bin"/><Relationship Id="rId5" Type="http://schemas.openxmlformats.org/officeDocument/2006/relationships/oleObject" Target="../embeddings/oleObject8.bin"/><Relationship Id="rId10" Type="http://schemas.openxmlformats.org/officeDocument/2006/relationships/image" Target="../media/image10.wmf"/><Relationship Id="rId4" Type="http://schemas.openxmlformats.org/officeDocument/2006/relationships/image" Target="../media/image7.wmf"/><Relationship Id="rId9" Type="http://schemas.openxmlformats.org/officeDocument/2006/relationships/oleObject" Target="../embeddings/oleObject10.bin"/><Relationship Id="rId14" Type="http://schemas.openxmlformats.org/officeDocument/2006/relationships/image" Target="../media/image12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51822335"/>
              </p:ext>
            </p:extLst>
          </p:nvPr>
        </p:nvGraphicFramePr>
        <p:xfrm>
          <a:off x="1473200" y="409575"/>
          <a:ext cx="5746750" cy="6769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2" name="Dokument" r:id="rId3" imgW="5902889" imgH="6969177" progId="Word.Document.12">
                  <p:embed/>
                </p:oleObj>
              </mc:Choice>
              <mc:Fallback>
                <p:oleObj name="Dokument" r:id="rId3" imgW="5902889" imgH="6969177" progId="Word.Document.12">
                  <p:embed/>
                  <p:pic>
                    <p:nvPicPr>
                      <p:cNvPr id="0" name="Objek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73200" y="409575"/>
                        <a:ext cx="5746750" cy="67691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539680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79680" y="140254"/>
            <a:ext cx="76328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dirty="0" smtClean="0">
                <a:solidFill>
                  <a:srgbClr val="FF0000"/>
                </a:solidFill>
              </a:rPr>
              <a:t>Racionální čísla</a:t>
            </a:r>
            <a:endParaRPr lang="cs-CZ" sz="72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7" y="1556792"/>
            <a:ext cx="8184677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chemeClr val="accent1">
                    <a:lumMod val="75000"/>
                  </a:schemeClr>
                </a:solidFill>
              </a:rPr>
              <a:t>Obsah rovnoběžníku</a:t>
            </a:r>
          </a:p>
        </p:txBody>
      </p:sp>
      <p:sp>
        <p:nvSpPr>
          <p:cNvPr id="6" name="Obdélník 5"/>
          <p:cNvSpPr/>
          <p:nvPr/>
        </p:nvSpPr>
        <p:spPr>
          <a:xfrm>
            <a:off x="451425" y="3140968"/>
            <a:ext cx="4320480" cy="2273177"/>
          </a:xfrm>
          <a:prstGeom prst="rect">
            <a:avLst/>
          </a:prstGeom>
          <a:solidFill>
            <a:schemeClr val="accent3">
              <a:lumMod val="75000"/>
            </a:schemeClr>
          </a:solidFill>
          <a:ln w="38100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 rot="20054903">
            <a:off x="6433907" y="3951747"/>
            <a:ext cx="2232248" cy="2138536"/>
          </a:xfrm>
          <a:prstGeom prst="rect">
            <a:avLst/>
          </a:prstGeom>
          <a:solidFill>
            <a:schemeClr val="accent4">
              <a:lumMod val="75000"/>
            </a:schemeClr>
          </a:solidFill>
          <a:ln w="57150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1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 animBg="1"/>
      <p:bldP spid="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118373"/>
            <a:ext cx="574759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Vypočítej obsah obdélníka 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360219" y="3129771"/>
            <a:ext cx="16930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36,5cm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444208" y="315968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graphicFrame>
        <p:nvGraphicFramePr>
          <p:cNvPr id="9" name="Objek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49287972"/>
              </p:ext>
            </p:extLst>
          </p:nvPr>
        </p:nvGraphicFramePr>
        <p:xfrm>
          <a:off x="4511166" y="1484784"/>
          <a:ext cx="1449099" cy="109566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7" name="Rovnice" r:id="rId3" imgW="520560" imgH="393480" progId="Equation.3">
                  <p:embed/>
                </p:oleObj>
              </mc:Choice>
              <mc:Fallback>
                <p:oleObj name="Rovnice" r:id="rId3" imgW="52056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1166" y="1484784"/>
                        <a:ext cx="1449099" cy="109566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12" name="Skupina 11"/>
          <p:cNvGrpSpPr/>
          <p:nvPr/>
        </p:nvGrpSpPr>
        <p:grpSpPr>
          <a:xfrm>
            <a:off x="5553037" y="260648"/>
            <a:ext cx="3457998" cy="1757942"/>
            <a:chOff x="4060852" y="4221088"/>
            <a:chExt cx="3457998" cy="1757942"/>
          </a:xfrm>
        </p:grpSpPr>
        <p:sp>
          <p:nvSpPr>
            <p:cNvPr id="10" name="Ovál 9"/>
            <p:cNvSpPr/>
            <p:nvPr/>
          </p:nvSpPr>
          <p:spPr>
            <a:xfrm>
              <a:off x="4060852" y="4221088"/>
              <a:ext cx="3312368" cy="1757942"/>
            </a:xfrm>
            <a:prstGeom prst="ellipse">
              <a:avLst/>
            </a:prstGeom>
            <a:solidFill>
              <a:schemeClr val="bg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b="1" dirty="0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4060852" y="4838449"/>
              <a:ext cx="345799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Žák perem zapisuje.</a:t>
              </a:r>
              <a:endParaRPr lang="cs-CZ" sz="2800" dirty="0"/>
            </a:p>
          </p:txBody>
        </p:sp>
      </p:grpSp>
      <p:sp>
        <p:nvSpPr>
          <p:cNvPr id="13" name="Obdélník 12"/>
          <p:cNvSpPr/>
          <p:nvPr/>
        </p:nvSpPr>
        <p:spPr>
          <a:xfrm>
            <a:off x="179512" y="764704"/>
            <a:ext cx="4320480" cy="2273177"/>
          </a:xfrm>
          <a:prstGeom prst="rect">
            <a:avLst/>
          </a:prstGeom>
          <a:solidFill>
            <a:schemeClr val="accent3">
              <a:lumMod val="75000"/>
            </a:schemeClr>
          </a:solidFill>
          <a:ln w="38100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3372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97468"/>
            <a:ext cx="13596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Řešení: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87433" y="1196752"/>
            <a:ext cx="5054589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a = 36,5 </a:t>
            </a:r>
            <a:r>
              <a:rPr lang="cs-CZ" sz="3600" dirty="0" smtClean="0"/>
              <a:t>cm</a:t>
            </a:r>
          </a:p>
          <a:p>
            <a:endParaRPr lang="cs-CZ" sz="3600" dirty="0" smtClean="0"/>
          </a:p>
          <a:p>
            <a:r>
              <a:rPr lang="cs-CZ" sz="3600" dirty="0" smtClean="0"/>
              <a:t>b </a:t>
            </a:r>
            <a:r>
              <a:rPr lang="cs-CZ" sz="3600" dirty="0" smtClean="0"/>
              <a:t>=           = 42,75 </a:t>
            </a:r>
            <a:r>
              <a:rPr lang="cs-CZ" sz="3600" dirty="0" smtClean="0"/>
              <a:t>cm </a:t>
            </a:r>
            <a:endParaRPr lang="cs-CZ" sz="3600" dirty="0" smtClean="0"/>
          </a:p>
          <a:p>
            <a:endParaRPr lang="cs-CZ" sz="3600" dirty="0" smtClean="0"/>
          </a:p>
          <a:p>
            <a:r>
              <a:rPr lang="cs-CZ" sz="3600" dirty="0" smtClean="0"/>
              <a:t>S = a . </a:t>
            </a:r>
            <a:r>
              <a:rPr lang="cs-CZ" sz="3600" dirty="0"/>
              <a:t>b</a:t>
            </a:r>
            <a:endParaRPr lang="cs-CZ" sz="3600" dirty="0" smtClean="0"/>
          </a:p>
          <a:p>
            <a:r>
              <a:rPr lang="cs-CZ" sz="3600" dirty="0" smtClean="0"/>
              <a:t>S = 36,5 cm . 42, 75 cm</a:t>
            </a:r>
            <a:endParaRPr lang="cs-CZ" sz="3600" dirty="0"/>
          </a:p>
          <a:p>
            <a:r>
              <a:rPr lang="cs-CZ" sz="3600" dirty="0" smtClean="0"/>
              <a:t>S = 1 560,375</a:t>
            </a:r>
          </a:p>
          <a:p>
            <a:endParaRPr lang="cs-CZ" sz="3600" dirty="0"/>
          </a:p>
        </p:txBody>
      </p:sp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94964747"/>
              </p:ext>
            </p:extLst>
          </p:nvPr>
        </p:nvGraphicFramePr>
        <p:xfrm>
          <a:off x="2987824" y="4365104"/>
          <a:ext cx="3379455" cy="71222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90" name="Rovnice" r:id="rId3" imgW="965160" imgH="203040" progId="Equation.3">
                  <p:embed/>
                </p:oleObj>
              </mc:Choice>
              <mc:Fallback>
                <p:oleObj name="Rovnice" r:id="rId3" imgW="965160" imgH="2030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987824" y="4365104"/>
                        <a:ext cx="3379455" cy="71222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222510" y="5721067"/>
            <a:ext cx="524855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Obsah obdélníka je 1560</a:t>
            </a:r>
            <a:endParaRPr lang="cs-CZ" sz="3600" dirty="0"/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29945792"/>
              </p:ext>
            </p:extLst>
          </p:nvPr>
        </p:nvGraphicFramePr>
        <p:xfrm>
          <a:off x="5364088" y="5576615"/>
          <a:ext cx="1120775" cy="7175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91" name="Rovnice" r:id="rId5" imgW="317160" imgH="203040" progId="Equation.3">
                  <p:embed/>
                </p:oleObj>
              </mc:Choice>
              <mc:Fallback>
                <p:oleObj name="Rovnice" r:id="rId5" imgW="317160" imgH="2030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5364088" y="5576615"/>
                        <a:ext cx="1120775" cy="7175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01919555"/>
              </p:ext>
            </p:extLst>
          </p:nvPr>
        </p:nvGraphicFramePr>
        <p:xfrm>
          <a:off x="968922" y="2060848"/>
          <a:ext cx="1428547" cy="108012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92" name="Rovnice" r:id="rId7" imgW="520560" imgH="393480" progId="Equation.3">
                  <p:embed/>
                </p:oleObj>
              </mc:Choice>
              <mc:Fallback>
                <p:oleObj name="Rovnice" r:id="rId7" imgW="52056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968922" y="2060848"/>
                        <a:ext cx="1428547" cy="108012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mc:AlternateContent xmlns:mc="http://schemas.openxmlformats.org/markup-compatibility/2006">
        <mc:Choice xmlns:p14="http://schemas.microsoft.com/office/powerpoint/2010/main" Requires="p14">
          <p:contentPart p14:bwMode="auto" r:id="rId9">
            <p14:nvContentPartPr>
              <p14:cNvPr id="3" name="Rukopis 2"/>
              <p14:cNvContentPartPr/>
              <p14:nvPr/>
            </p14:nvContentPartPr>
            <p14:xfrm>
              <a:off x="4197240" y="4705920"/>
              <a:ext cx="360" cy="360"/>
            </p14:xfrm>
          </p:contentPart>
        </mc:Choice>
        <mc:Fallback>
          <p:pic>
            <p:nvPicPr>
              <p:cNvPr id="3" name="Rukopis 2"/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4187880" y="4696560"/>
                <a:ext cx="19080" cy="190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5352159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60648"/>
            <a:ext cx="37280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Doplň tabulku:</a:t>
            </a:r>
            <a:endParaRPr lang="cs-CZ" sz="36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65892205"/>
              </p:ext>
            </p:extLst>
          </p:nvPr>
        </p:nvGraphicFramePr>
        <p:xfrm>
          <a:off x="251520" y="906979"/>
          <a:ext cx="7632850" cy="360039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6570"/>
                <a:gridCol w="1526570"/>
                <a:gridCol w="1526570"/>
                <a:gridCol w="1526570"/>
                <a:gridCol w="1526570"/>
              </a:tblGrid>
              <a:tr h="1200133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Strana</a:t>
                      </a:r>
                    </a:p>
                    <a:p>
                      <a:r>
                        <a:rPr lang="cs-CZ" sz="2800" dirty="0" smtClean="0"/>
                        <a:t>čtverce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3,6 dm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1200133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Obsah čtverce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64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200133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Obvod čtverce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3,</a:t>
                      </a:r>
                      <a:r>
                        <a:rPr lang="cs-CZ" sz="2800" baseline="0" dirty="0" smtClean="0"/>
                        <a:t> 4 m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84984050"/>
              </p:ext>
            </p:extLst>
          </p:nvPr>
        </p:nvGraphicFramePr>
        <p:xfrm>
          <a:off x="5364088" y="2060848"/>
          <a:ext cx="755608" cy="52564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00" name="Rovnice" r:id="rId3" imgW="291960" imgH="203040" progId="Equation.3">
                  <p:embed/>
                </p:oleObj>
              </mc:Choice>
              <mc:Fallback>
                <p:oleObj name="Rovnice" r:id="rId3" imgW="291960" imgH="2030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5364088" y="2060848"/>
                        <a:ext cx="755608" cy="52564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1899757"/>
              </p:ext>
            </p:extLst>
          </p:nvPr>
        </p:nvGraphicFramePr>
        <p:xfrm>
          <a:off x="6660232" y="1052736"/>
          <a:ext cx="926288" cy="7976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01" name="Rovnice" r:id="rId5" imgW="457200" imgH="393480" progId="Equation.3">
                  <p:embed/>
                </p:oleObj>
              </mc:Choice>
              <mc:Fallback>
                <p:oleObj name="Rovnice" r:id="rId5" imgW="45720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6660232" y="1052736"/>
                        <a:ext cx="926288" cy="79763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283730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02261" y="220577"/>
            <a:ext cx="13596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Řešení:</a:t>
            </a:r>
            <a:endParaRPr lang="cs-CZ" sz="2800" dirty="0">
              <a:solidFill>
                <a:srgbClr val="FF000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24202694"/>
              </p:ext>
            </p:extLst>
          </p:nvPr>
        </p:nvGraphicFramePr>
        <p:xfrm>
          <a:off x="179513" y="1988840"/>
          <a:ext cx="8856984" cy="360039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12167"/>
                <a:gridCol w="1872208"/>
                <a:gridCol w="1892814"/>
                <a:gridCol w="1645881"/>
                <a:gridCol w="1933914"/>
              </a:tblGrid>
              <a:tr h="1200133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Strana</a:t>
                      </a:r>
                    </a:p>
                    <a:p>
                      <a:r>
                        <a:rPr lang="cs-CZ" sz="2800" dirty="0" smtClean="0"/>
                        <a:t>čtverce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3,6 dm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0,85 m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8</a:t>
                      </a:r>
                      <a:r>
                        <a:rPr lang="cs-CZ" sz="2800" baseline="0" dirty="0" smtClean="0"/>
                        <a:t> dm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1200133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Obsah čtverce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12,96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0,7225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64 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200133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Obvod čtverce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14,4 dm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3,</a:t>
                      </a:r>
                      <a:r>
                        <a:rPr lang="cs-CZ" sz="2800" baseline="0" dirty="0" smtClean="0"/>
                        <a:t> 4 m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32 dm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42094507"/>
              </p:ext>
            </p:extLst>
          </p:nvPr>
        </p:nvGraphicFramePr>
        <p:xfrm>
          <a:off x="5940152" y="3140968"/>
          <a:ext cx="755608" cy="52564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30" name="Rovnice" r:id="rId3" imgW="291960" imgH="203040" progId="Equation.3">
                  <p:embed/>
                </p:oleObj>
              </mc:Choice>
              <mc:Fallback>
                <p:oleObj name="Rovnice" r:id="rId3" imgW="291960" imgH="2030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5940152" y="3140968"/>
                        <a:ext cx="755608" cy="52564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55592300"/>
              </p:ext>
            </p:extLst>
          </p:nvPr>
        </p:nvGraphicFramePr>
        <p:xfrm>
          <a:off x="7596336" y="2204864"/>
          <a:ext cx="926288" cy="7976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31" name="Rovnice" r:id="rId5" imgW="457200" imgH="393480" progId="Equation.3">
                  <p:embed/>
                </p:oleObj>
              </mc:Choice>
              <mc:Fallback>
                <p:oleObj name="Rovnice" r:id="rId5" imgW="45720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7596336" y="2204864"/>
                        <a:ext cx="926288" cy="79763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418934"/>
              </p:ext>
            </p:extLst>
          </p:nvPr>
        </p:nvGraphicFramePr>
        <p:xfrm>
          <a:off x="2699792" y="3140968"/>
          <a:ext cx="809658" cy="56324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32" name="Rovnice" r:id="rId7" imgW="291960" imgH="203040" progId="Equation.3">
                  <p:embed/>
                </p:oleObj>
              </mc:Choice>
              <mc:Fallback>
                <p:oleObj name="Rovnice" r:id="rId7" imgW="291960" imgH="2030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2699792" y="3140968"/>
                        <a:ext cx="809658" cy="56324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18942938"/>
              </p:ext>
            </p:extLst>
          </p:nvPr>
        </p:nvGraphicFramePr>
        <p:xfrm>
          <a:off x="4788024" y="3140968"/>
          <a:ext cx="612006" cy="57600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33" name="Rovnice" r:id="rId9" imgW="215640" imgH="203040" progId="Equation.3">
                  <p:embed/>
                </p:oleObj>
              </mc:Choice>
              <mc:Fallback>
                <p:oleObj name="Rovnice" r:id="rId9" imgW="215640" imgH="2030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4788024" y="3140968"/>
                        <a:ext cx="612006" cy="57600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03569489"/>
              </p:ext>
            </p:extLst>
          </p:nvPr>
        </p:nvGraphicFramePr>
        <p:xfrm>
          <a:off x="7596336" y="3356992"/>
          <a:ext cx="1175356" cy="792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34" name="Rovnice" r:id="rId11" imgW="583920" imgH="393480" progId="Equation.3">
                  <p:embed/>
                </p:oleObj>
              </mc:Choice>
              <mc:Fallback>
                <p:oleObj name="Rovnice" r:id="rId11" imgW="58392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7596336" y="3356992"/>
                        <a:ext cx="1175356" cy="7920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" name="Objek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5247672"/>
              </p:ext>
            </p:extLst>
          </p:nvPr>
        </p:nvGraphicFramePr>
        <p:xfrm>
          <a:off x="7740352" y="4437112"/>
          <a:ext cx="955030" cy="80016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35" name="Rovnice" r:id="rId13" imgW="469800" imgH="393480" progId="Equation.3">
                  <p:embed/>
                </p:oleObj>
              </mc:Choice>
              <mc:Fallback>
                <p:oleObj name="Rovnice" r:id="rId13" imgW="46980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4"/>
                      <a:stretch>
                        <a:fillRect/>
                      </a:stretch>
                    </p:blipFill>
                    <p:spPr>
                      <a:xfrm>
                        <a:off x="7740352" y="4437112"/>
                        <a:ext cx="955030" cy="80016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6922492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1"/>
          <p:cNvSpPr txBox="1"/>
          <p:nvPr/>
        </p:nvSpPr>
        <p:spPr>
          <a:xfrm>
            <a:off x="827584" y="18864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u="sng" dirty="0" smtClean="0"/>
              <a:t>Použité zdroje:</a:t>
            </a:r>
          </a:p>
          <a:p>
            <a:endParaRPr lang="cs-CZ" dirty="0"/>
          </a:p>
          <a:p>
            <a:r>
              <a:rPr lang="cs-CZ" dirty="0" smtClean="0"/>
              <a:t>Zdroj všech obrázků je galerie Microsoft Office  2010, vlastník licence ZŠ Jablonec nad Nisou – Mšeno, Mozartova</a:t>
            </a:r>
            <a:r>
              <a:rPr lang="cs-CZ" dirty="0"/>
              <a:t> </a:t>
            </a:r>
            <a:r>
              <a:rPr lang="cs-CZ" dirty="0" smtClean="0"/>
              <a:t>24, příspěvková organizace.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3493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117</TotalTime>
  <Words>114</Words>
  <Application>Microsoft Office PowerPoint</Application>
  <PresentationFormat>Předvádění na obrazovce (4:3)</PresentationFormat>
  <Paragraphs>40</Paragraphs>
  <Slides>7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3</vt:i4>
      </vt:variant>
      <vt:variant>
        <vt:lpstr>Nadpisy snímků</vt:lpstr>
      </vt:variant>
      <vt:variant>
        <vt:i4>7</vt:i4>
      </vt:variant>
    </vt:vector>
  </HeadingPairs>
  <TitlesOfParts>
    <vt:vector size="11" baseType="lpstr">
      <vt:lpstr>Aerodynamika</vt:lpstr>
      <vt:lpstr>Dokument</vt:lpstr>
      <vt:lpstr>Rovnice</vt:lpstr>
      <vt:lpstr>Editor rovnic 3.0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Volechová</dc:creator>
  <cp:lastModifiedBy>Jana Volechová</cp:lastModifiedBy>
  <cp:revision>11</cp:revision>
  <dcterms:created xsi:type="dcterms:W3CDTF">2013-11-24T17:53:52Z</dcterms:created>
  <dcterms:modified xsi:type="dcterms:W3CDTF">2013-11-25T12:54:54Z</dcterms:modified>
</cp:coreProperties>
</file>