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9" r:id="rId4"/>
    <p:sldId id="260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25C398F-5E13-45FC-8D50-E113181DA76C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DE17849-C2C9-464E-95A7-FB804ABC2A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11.bin"/><Relationship Id="rId18" Type="http://schemas.openxmlformats.org/officeDocument/2006/relationships/oleObject" Target="../embeddings/oleObject15.bin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12" Type="http://schemas.openxmlformats.org/officeDocument/2006/relationships/oleObject" Target="../embeddings/oleObject10.bin"/><Relationship Id="rId17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3.bin"/><Relationship Id="rId20" Type="http://schemas.openxmlformats.org/officeDocument/2006/relationships/image" Target="../media/image4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6.bin"/><Relationship Id="rId15" Type="http://schemas.openxmlformats.org/officeDocument/2006/relationships/image" Target="../media/image11.wmf"/><Relationship Id="rId10" Type="http://schemas.openxmlformats.org/officeDocument/2006/relationships/image" Target="../media/image10.wmf"/><Relationship Id="rId19" Type="http://schemas.openxmlformats.org/officeDocument/2006/relationships/image" Target="../media/image12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8.bin"/><Relationship Id="rId14" Type="http://schemas.openxmlformats.org/officeDocument/2006/relationships/oleObject" Target="../embeddings/oleObject12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4576881"/>
              </p:ext>
            </p:extLst>
          </p:nvPr>
        </p:nvGraphicFramePr>
        <p:xfrm>
          <a:off x="1616075" y="130175"/>
          <a:ext cx="5764213" cy="6499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4" imgW="5902889" imgH="6686127" progId="Word.Document.12">
                  <p:embed/>
                </p:oleObj>
              </mc:Choice>
              <mc:Fallback>
                <p:oleObj name="Dokument" r:id="rId4" imgW="5902889" imgH="6686127" progId="Word.Documen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6075" y="130175"/>
                        <a:ext cx="5764213" cy="6499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2223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RACIONÁLNÍ ČÍSLA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72923" y="1844824"/>
            <a:ext cx="6526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OBSAH OBDÉLNÍKA</a:t>
            </a:r>
            <a:endParaRPr lang="cs-CZ" sz="6000" dirty="0"/>
          </a:p>
        </p:txBody>
      </p:sp>
      <p:pic>
        <p:nvPicPr>
          <p:cNvPr id="2050" name="Picture 2" descr="C:\Users\jana.volechova\AppData\Local\Microsoft\Windows\Temporary Internet Files\Content.IE5\6V2O51KX\MC9002871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73017"/>
            <a:ext cx="727280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348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4"/>
          <p:cNvCxnSpPr/>
          <p:nvPr/>
        </p:nvCxnSpPr>
        <p:spPr>
          <a:xfrm>
            <a:off x="4643438" y="1700213"/>
            <a:ext cx="2089150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6"/>
          <p:cNvCxnSpPr/>
          <p:nvPr/>
        </p:nvCxnSpPr>
        <p:spPr>
          <a:xfrm rot="10800000">
            <a:off x="3419475" y="1700213"/>
            <a:ext cx="1296988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8"/>
          <p:cNvCxnSpPr/>
          <p:nvPr/>
        </p:nvCxnSpPr>
        <p:spPr>
          <a:xfrm rot="5400000">
            <a:off x="1870869" y="3248819"/>
            <a:ext cx="309721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0"/>
          <p:cNvCxnSpPr/>
          <p:nvPr/>
        </p:nvCxnSpPr>
        <p:spPr>
          <a:xfrm>
            <a:off x="3419475" y="4797425"/>
            <a:ext cx="403225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2"/>
          <p:cNvCxnSpPr/>
          <p:nvPr/>
        </p:nvCxnSpPr>
        <p:spPr>
          <a:xfrm>
            <a:off x="7451725" y="4797425"/>
            <a:ext cx="7921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14"/>
          <p:cNvCxnSpPr/>
          <p:nvPr/>
        </p:nvCxnSpPr>
        <p:spPr>
          <a:xfrm>
            <a:off x="8243888" y="4797425"/>
            <a:ext cx="90011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16"/>
          <p:cNvCxnSpPr/>
          <p:nvPr/>
        </p:nvCxnSpPr>
        <p:spPr>
          <a:xfrm>
            <a:off x="6732588" y="1700213"/>
            <a:ext cx="241141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8"/>
          <p:cNvCxnSpPr/>
          <p:nvPr/>
        </p:nvCxnSpPr>
        <p:spPr>
          <a:xfrm rot="5400000" flipH="1" flipV="1">
            <a:off x="7200107" y="3248819"/>
            <a:ext cx="309721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20"/>
          <p:cNvCxnSpPr/>
          <p:nvPr/>
        </p:nvCxnSpPr>
        <p:spPr>
          <a:xfrm rot="5400000">
            <a:off x="2389187" y="5827713"/>
            <a:ext cx="206057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22"/>
          <p:cNvCxnSpPr/>
          <p:nvPr/>
        </p:nvCxnSpPr>
        <p:spPr>
          <a:xfrm rot="5400000">
            <a:off x="6661150" y="5229225"/>
            <a:ext cx="8636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24"/>
          <p:cNvCxnSpPr/>
          <p:nvPr/>
        </p:nvCxnSpPr>
        <p:spPr>
          <a:xfrm rot="5400000">
            <a:off x="6804818" y="5949157"/>
            <a:ext cx="5762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26"/>
          <p:cNvCxnSpPr/>
          <p:nvPr/>
        </p:nvCxnSpPr>
        <p:spPr>
          <a:xfrm rot="5400000">
            <a:off x="6746875" y="6511925"/>
            <a:ext cx="69215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7"/>
          <p:cNvSpPr txBox="1">
            <a:spLocks noChangeArrowheads="1"/>
          </p:cNvSpPr>
          <p:nvPr/>
        </p:nvSpPr>
        <p:spPr bwMode="auto">
          <a:xfrm>
            <a:off x="5219700" y="3213100"/>
            <a:ext cx="14954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>
                <a:latin typeface="Calibri" pitchFamily="34" charset="0"/>
              </a:rPr>
              <a:t>Obývací pokoj</a:t>
            </a:r>
          </a:p>
        </p:txBody>
      </p:sp>
      <p:sp>
        <p:nvSpPr>
          <p:cNvPr id="17" name="TextovéPole 28"/>
          <p:cNvSpPr txBox="1">
            <a:spLocks noChangeArrowheads="1"/>
          </p:cNvSpPr>
          <p:nvPr/>
        </p:nvSpPr>
        <p:spPr bwMode="auto">
          <a:xfrm>
            <a:off x="5003800" y="5876925"/>
            <a:ext cx="8651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>
                <a:latin typeface="Calibri" pitchFamily="34" charset="0"/>
              </a:rPr>
              <a:t>Kuchyň</a:t>
            </a:r>
          </a:p>
        </p:txBody>
      </p:sp>
      <p:sp>
        <p:nvSpPr>
          <p:cNvPr id="18" name="TextovéPole 29"/>
          <p:cNvSpPr txBox="1">
            <a:spLocks noChangeArrowheads="1"/>
          </p:cNvSpPr>
          <p:nvPr/>
        </p:nvSpPr>
        <p:spPr bwMode="auto">
          <a:xfrm>
            <a:off x="7667625" y="5876925"/>
            <a:ext cx="9064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>
                <a:latin typeface="Calibri" pitchFamily="34" charset="0"/>
              </a:rPr>
              <a:t>Chodba</a:t>
            </a:r>
          </a:p>
        </p:txBody>
      </p:sp>
      <p:sp>
        <p:nvSpPr>
          <p:cNvPr id="19" name="Oblouk 18"/>
          <p:cNvSpPr/>
          <p:nvPr/>
        </p:nvSpPr>
        <p:spPr>
          <a:xfrm rot="16200000">
            <a:off x="7469981" y="3915569"/>
            <a:ext cx="1655763" cy="1692275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0" name="Přímá spojovací čára 34"/>
          <p:cNvCxnSpPr/>
          <p:nvPr/>
        </p:nvCxnSpPr>
        <p:spPr>
          <a:xfrm rot="5400000" flipH="1" flipV="1">
            <a:off x="7812088" y="4365625"/>
            <a:ext cx="8636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 rot="11071691">
            <a:off x="6623050" y="5264150"/>
            <a:ext cx="914400" cy="914400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2" name="Přímá spojovací čára 40"/>
          <p:cNvCxnSpPr/>
          <p:nvPr/>
        </p:nvCxnSpPr>
        <p:spPr>
          <a:xfrm rot="10800000">
            <a:off x="6588125" y="5661025"/>
            <a:ext cx="5048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42"/>
          <p:cNvCxnSpPr/>
          <p:nvPr/>
        </p:nvCxnSpPr>
        <p:spPr>
          <a:xfrm rot="5400000">
            <a:off x="2928937" y="6367463"/>
            <a:ext cx="981075" cy="0"/>
          </a:xfrm>
          <a:prstGeom prst="line">
            <a:avLst/>
          </a:prstGeom>
          <a:ln w="762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44"/>
          <p:cNvCxnSpPr/>
          <p:nvPr/>
        </p:nvCxnSpPr>
        <p:spPr>
          <a:xfrm rot="5400000" flipH="1" flipV="1">
            <a:off x="8569325" y="1520826"/>
            <a:ext cx="3587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46"/>
          <p:cNvCxnSpPr/>
          <p:nvPr/>
        </p:nvCxnSpPr>
        <p:spPr>
          <a:xfrm rot="5400000" flipH="1" flipV="1">
            <a:off x="3240087" y="1520826"/>
            <a:ext cx="3587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šipka 48"/>
          <p:cNvCxnSpPr/>
          <p:nvPr/>
        </p:nvCxnSpPr>
        <p:spPr>
          <a:xfrm>
            <a:off x="3419475" y="1412875"/>
            <a:ext cx="5329238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49"/>
          <p:cNvSpPr txBox="1">
            <a:spLocks noChangeArrowheads="1"/>
          </p:cNvSpPr>
          <p:nvPr/>
        </p:nvSpPr>
        <p:spPr bwMode="auto">
          <a:xfrm>
            <a:off x="5435600" y="1052513"/>
            <a:ext cx="83067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 smtClean="0">
                <a:latin typeface="Calibri" pitchFamily="34" charset="0"/>
              </a:rPr>
              <a:t>5,52 </a:t>
            </a:r>
            <a:r>
              <a:rPr lang="cs-CZ" altLang="cs-CZ" dirty="0">
                <a:latin typeface="Calibri" pitchFamily="34" charset="0"/>
              </a:rPr>
              <a:t>m</a:t>
            </a:r>
          </a:p>
        </p:txBody>
      </p:sp>
      <p:cxnSp>
        <p:nvCxnSpPr>
          <p:cNvPr id="28" name="Přímá spojovací čára 51"/>
          <p:cNvCxnSpPr/>
          <p:nvPr/>
        </p:nvCxnSpPr>
        <p:spPr>
          <a:xfrm rot="10800000">
            <a:off x="3203575" y="1700213"/>
            <a:ext cx="2159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53"/>
          <p:cNvCxnSpPr/>
          <p:nvPr/>
        </p:nvCxnSpPr>
        <p:spPr>
          <a:xfrm rot="10800000">
            <a:off x="3203575" y="4797425"/>
            <a:ext cx="2159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šipka 56"/>
          <p:cNvCxnSpPr/>
          <p:nvPr/>
        </p:nvCxnSpPr>
        <p:spPr>
          <a:xfrm rot="5400000" flipH="1" flipV="1">
            <a:off x="1656556" y="3248819"/>
            <a:ext cx="3095625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57"/>
          <p:cNvSpPr txBox="1">
            <a:spLocks noChangeArrowheads="1"/>
          </p:cNvSpPr>
          <p:nvPr/>
        </p:nvSpPr>
        <p:spPr bwMode="auto">
          <a:xfrm rot="16200000">
            <a:off x="2663669" y="3128491"/>
            <a:ext cx="713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 smtClean="0">
                <a:latin typeface="Calibri" pitchFamily="34" charset="0"/>
              </a:rPr>
              <a:t>4,7 m</a:t>
            </a:r>
            <a:endParaRPr lang="cs-CZ" altLang="cs-CZ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764704"/>
            <a:ext cx="45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1520" y="3844"/>
            <a:ext cx="8442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Kolik zaplatíme za koberec do pokoje, jestliže jeden </a:t>
            </a:r>
            <a:r>
              <a:rPr lang="cs-CZ" sz="3200" dirty="0"/>
              <a:t>m</a:t>
            </a:r>
            <a:r>
              <a:rPr lang="cs-CZ" sz="3200" dirty="0" smtClean="0"/>
              <a:t>etr čtverečný stojí 350 korun?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125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 animBg="1"/>
      <p:bldP spid="21" grpId="0" animBg="1"/>
      <p:bldP spid="27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5532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85698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 = a. b</a:t>
            </a:r>
          </a:p>
          <a:p>
            <a:r>
              <a:rPr lang="cs-CZ" sz="4000" dirty="0"/>
              <a:t>a</a:t>
            </a:r>
            <a:r>
              <a:rPr lang="cs-CZ" sz="4000" dirty="0" smtClean="0"/>
              <a:t> = 5,52 m</a:t>
            </a:r>
          </a:p>
          <a:p>
            <a:r>
              <a:rPr lang="cs-CZ" sz="4000" dirty="0"/>
              <a:t>b</a:t>
            </a:r>
            <a:r>
              <a:rPr lang="cs-CZ" sz="4000" dirty="0" smtClean="0"/>
              <a:t> = 4,7 m</a:t>
            </a:r>
          </a:p>
          <a:p>
            <a:r>
              <a:rPr lang="cs-CZ" sz="4000" dirty="0" smtClean="0"/>
              <a:t>S = 5,52 m . 4,7 m</a:t>
            </a:r>
          </a:p>
          <a:p>
            <a:r>
              <a:rPr lang="cs-CZ" sz="4000" dirty="0" smtClean="0"/>
              <a:t>S = 25,944</a:t>
            </a:r>
          </a:p>
          <a:p>
            <a:r>
              <a:rPr lang="cs-CZ" sz="4000" dirty="0" smtClean="0"/>
              <a:t>Cena…..25,944 . 350 Kč = 9 080,4 Kč</a:t>
            </a:r>
          </a:p>
          <a:p>
            <a:r>
              <a:rPr lang="cs-CZ" sz="4000" dirty="0" smtClean="0"/>
              <a:t>Za koberec do pokoje zaplatíme </a:t>
            </a:r>
          </a:p>
          <a:p>
            <a:r>
              <a:rPr lang="cs-CZ" sz="4000" dirty="0" smtClean="0"/>
              <a:t>9 080 Kč.</a:t>
            </a:r>
            <a:endParaRPr lang="cs-CZ" sz="40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1646860"/>
              </p:ext>
            </p:extLst>
          </p:nvPr>
        </p:nvGraphicFramePr>
        <p:xfrm>
          <a:off x="2627784" y="4112936"/>
          <a:ext cx="690433" cy="6498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Rovnice" r:id="rId3" imgW="215640" imgH="203040" progId="Equation.3">
                  <p:embed/>
                </p:oleObj>
              </mc:Choice>
              <mc:Fallback>
                <p:oleObj name="Rovnice" r:id="rId3" imgW="21564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4112936"/>
                        <a:ext cx="690433" cy="6498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5" name="Picture 7" descr="C:\Users\jana.volechova\AppData\Local\Microsoft\Windows\Temporary Internet Files\Content.IE5\3Z0SG0DU\MC9004343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37160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2065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80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Který z těchto obrazců má větší obsah?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187624" y="1772816"/>
            <a:ext cx="2592288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516216" y="2955133"/>
            <a:ext cx="2304256" cy="345638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187624" y="4437112"/>
            <a:ext cx="259228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516216" y="2636912"/>
            <a:ext cx="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187624" y="4077072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779912" y="4077072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6516216" y="2636912"/>
            <a:ext cx="23042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156176" y="6411517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820472" y="263691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516216" y="263691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2051720" y="4038244"/>
            <a:ext cx="112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7,2 cm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107132" y="2175247"/>
            <a:ext cx="112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5,3 cm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 rot="16200000">
            <a:off x="5309866" y="4452492"/>
            <a:ext cx="112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9,8 cm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362307" y="3068960"/>
            <a:ext cx="2242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ČTVEREC</a:t>
            </a:r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533298" y="4633512"/>
            <a:ext cx="2287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OBDÉLNÍK</a:t>
            </a:r>
            <a:endParaRPr lang="cs-CZ" sz="3600" dirty="0"/>
          </a:p>
        </p:txBody>
      </p:sp>
      <p:graphicFrame>
        <p:nvGraphicFramePr>
          <p:cNvPr id="45" name="Objek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7170041"/>
              </p:ext>
            </p:extLst>
          </p:nvPr>
        </p:nvGraphicFramePr>
        <p:xfrm>
          <a:off x="2051720" y="2093869"/>
          <a:ext cx="658614" cy="861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4" name="Rovnice" r:id="rId3" imgW="164880" imgH="215640" progId="Equation.3">
                  <p:embed/>
                </p:oleObj>
              </mc:Choice>
              <mc:Fallback>
                <p:oleObj name="Rovnice" r:id="rId3" imgW="1648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51720" y="2093869"/>
                        <a:ext cx="658614" cy="8612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" name="Objekt 4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3210031"/>
              </p:ext>
            </p:extLst>
          </p:nvPr>
        </p:nvGraphicFramePr>
        <p:xfrm>
          <a:off x="7299857" y="3422903"/>
          <a:ext cx="736972" cy="8948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Rovnice" r:id="rId5" imgW="177480" imgH="215640" progId="Equation.3">
                  <p:embed/>
                </p:oleObj>
              </mc:Choice>
              <mc:Fallback>
                <p:oleObj name="Rovnice" r:id="rId5" imgW="1774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299857" y="3422903"/>
                        <a:ext cx="736972" cy="8948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0" name="Přímá spojnice se šipkou 49"/>
          <p:cNvCxnSpPr/>
          <p:nvPr/>
        </p:nvCxnSpPr>
        <p:spPr>
          <a:xfrm>
            <a:off x="6156176" y="2955132"/>
            <a:ext cx="0" cy="345638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156176" y="2955133"/>
            <a:ext cx="3771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858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39" grpId="0"/>
      <p:bldP spid="41" grpId="0"/>
      <p:bldP spid="42" grpId="0"/>
      <p:bldP spid="43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0305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7018884"/>
              </p:ext>
            </p:extLst>
          </p:nvPr>
        </p:nvGraphicFramePr>
        <p:xfrm>
          <a:off x="323528" y="828928"/>
          <a:ext cx="504056" cy="65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9" name="Rovnice" r:id="rId3" imgW="164880" imgH="215640" progId="Equation.3">
                  <p:embed/>
                </p:oleObj>
              </mc:Choice>
              <mc:Fallback>
                <p:oleObj name="Rovnice" r:id="rId3" imgW="1648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528" y="828928"/>
                        <a:ext cx="504056" cy="659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5118" y="776898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  = 7,2 cm . 7,2 cm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= 51,84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 5,3 cm . 9,8 cm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  51,94</a:t>
            </a:r>
          </a:p>
          <a:p>
            <a:r>
              <a:rPr lang="cs-CZ" sz="4000" dirty="0" smtClean="0"/>
              <a:t>  51,94           51,84   </a:t>
            </a:r>
          </a:p>
          <a:p>
            <a:r>
              <a:rPr lang="cs-CZ" sz="4000" dirty="0" smtClean="0"/>
              <a:t>                  &gt;</a:t>
            </a:r>
          </a:p>
          <a:p>
            <a:r>
              <a:rPr lang="cs-CZ" sz="4000" dirty="0" smtClean="0"/>
              <a:t>Obsah obdélníka je větší než obsah čtverce.</a:t>
            </a:r>
            <a:endParaRPr lang="cs-CZ" sz="40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34626150"/>
              </p:ext>
            </p:extLst>
          </p:nvPr>
        </p:nvGraphicFramePr>
        <p:xfrm>
          <a:off x="323528" y="1413656"/>
          <a:ext cx="504056" cy="65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0" name="Rovnice" r:id="rId5" imgW="164880" imgH="215640" progId="Equation.3">
                  <p:embed/>
                </p:oleObj>
              </mc:Choice>
              <mc:Fallback>
                <p:oleObj name="Rovnice" r:id="rId5" imgW="1648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23528" y="1413656"/>
                        <a:ext cx="504056" cy="659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047"/>
              </p:ext>
            </p:extLst>
          </p:nvPr>
        </p:nvGraphicFramePr>
        <p:xfrm>
          <a:off x="323528" y="3212976"/>
          <a:ext cx="969963" cy="658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1" name="Rovnice" r:id="rId7" imgW="317160" imgH="215640" progId="Equation.3">
                  <p:embed/>
                </p:oleObj>
              </mc:Choice>
              <mc:Fallback>
                <p:oleObj name="Rovnice" r:id="rId7" imgW="31716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23528" y="3212976"/>
                        <a:ext cx="969963" cy="658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4870708"/>
              </p:ext>
            </p:extLst>
          </p:nvPr>
        </p:nvGraphicFramePr>
        <p:xfrm>
          <a:off x="2627784" y="1408391"/>
          <a:ext cx="909865" cy="661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2" name="Rovnice" r:id="rId9" imgW="279360" imgH="203040" progId="Equation.3">
                  <p:embed/>
                </p:oleObj>
              </mc:Choice>
              <mc:Fallback>
                <p:oleObj name="Rovnice" r:id="rId9" imgW="2793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627784" y="1408391"/>
                        <a:ext cx="909865" cy="661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8744106"/>
              </p:ext>
            </p:extLst>
          </p:nvPr>
        </p:nvGraphicFramePr>
        <p:xfrm>
          <a:off x="2843808" y="3257474"/>
          <a:ext cx="873466" cy="635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3" name="Rovnice" r:id="rId11" imgW="279360" imgH="203040" progId="Equation.3">
                  <p:embed/>
                </p:oleObj>
              </mc:Choice>
              <mc:Fallback>
                <p:oleObj name="Rovnice" r:id="rId11" imgW="2793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843808" y="3257474"/>
                        <a:ext cx="873466" cy="6352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6151978"/>
              </p:ext>
            </p:extLst>
          </p:nvPr>
        </p:nvGraphicFramePr>
        <p:xfrm>
          <a:off x="323528" y="2648093"/>
          <a:ext cx="969963" cy="658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4" name="Rovnice" r:id="rId12" imgW="317160" imgH="215640" progId="Equation.3">
                  <p:embed/>
                </p:oleObj>
              </mc:Choice>
              <mc:Fallback>
                <p:oleObj name="Rovnice" r:id="rId12" imgW="31716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23528" y="2648093"/>
                        <a:ext cx="969963" cy="658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0391254"/>
              </p:ext>
            </p:extLst>
          </p:nvPr>
        </p:nvGraphicFramePr>
        <p:xfrm>
          <a:off x="1835696" y="3789040"/>
          <a:ext cx="909865" cy="661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5" name="Rovnice" r:id="rId13" imgW="279360" imgH="203040" progId="Equation.3">
                  <p:embed/>
                </p:oleObj>
              </mc:Choice>
              <mc:Fallback>
                <p:oleObj name="Rovnice" r:id="rId13" imgW="2793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835696" y="3789040"/>
                        <a:ext cx="909865" cy="661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2886576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6" name="Rovnice" r:id="rId14" imgW="114120" imgH="215640" progId="Equation.3">
                  <p:embed/>
                </p:oleObj>
              </mc:Choice>
              <mc:Fallback>
                <p:oleObj name="Rovnice" r:id="rId14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0426808"/>
              </p:ext>
            </p:extLst>
          </p:nvPr>
        </p:nvGraphicFramePr>
        <p:xfrm>
          <a:off x="4860032" y="3789040"/>
          <a:ext cx="909865" cy="661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7" name="Rovnice" r:id="rId16" imgW="279360" imgH="203040" progId="Equation.3">
                  <p:embed/>
                </p:oleObj>
              </mc:Choice>
              <mc:Fallback>
                <p:oleObj name="Rovnice" r:id="rId16" imgW="27936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860032" y="3789040"/>
                        <a:ext cx="909865" cy="661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28613952"/>
              </p:ext>
            </p:extLst>
          </p:nvPr>
        </p:nvGraphicFramePr>
        <p:xfrm>
          <a:off x="3412184" y="4437112"/>
          <a:ext cx="504056" cy="65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8" name="Rovnice" r:id="rId17" imgW="164880" imgH="215640" progId="Equation.3">
                  <p:embed/>
                </p:oleObj>
              </mc:Choice>
              <mc:Fallback>
                <p:oleObj name="Rovnice" r:id="rId17" imgW="1648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412184" y="4437112"/>
                        <a:ext cx="504056" cy="659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0519733"/>
              </p:ext>
            </p:extLst>
          </p:nvPr>
        </p:nvGraphicFramePr>
        <p:xfrm>
          <a:off x="2339752" y="4437112"/>
          <a:ext cx="544513" cy="658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9" name="Rovnice" r:id="rId18" imgW="177480" imgH="215640" progId="Equation.3">
                  <p:embed/>
                </p:oleObj>
              </mc:Choice>
              <mc:Fallback>
                <p:oleObj name="Rovnice" r:id="rId18" imgW="17748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2339752" y="4437112"/>
                        <a:ext cx="544513" cy="658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2764112" y="3789040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pic>
        <p:nvPicPr>
          <p:cNvPr id="3118" name="Picture 46" descr="C:\Users\jana.volechova\AppData\Local\Microsoft\Windows\Temporary Internet Files\Content.IE5\3Z0SG0DU\MC900434381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640" y="802531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880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1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179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197</TotalTime>
  <Words>149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Dokument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14</cp:revision>
  <dcterms:created xsi:type="dcterms:W3CDTF">2013-12-05T16:42:24Z</dcterms:created>
  <dcterms:modified xsi:type="dcterms:W3CDTF">2013-12-11T08:16:53Z</dcterms:modified>
</cp:coreProperties>
</file>