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53E92-F41E-4032-9342-3AB5E6A02D7D}" type="datetimeFigureOut">
              <a:rPr lang="de-DE" smtClean="0"/>
              <a:pPr/>
              <a:t>02.12.2013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 </a:t>
            </a:r>
            <a:r>
              <a:rPr lang="cs-CZ" b="1" dirty="0" smtClean="0"/>
              <a:t>Sada: </a:t>
            </a:r>
            <a:r>
              <a:rPr lang="cs-CZ" dirty="0" smtClean="0"/>
              <a:t>A3_22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</a:t>
            </a:r>
            <a:r>
              <a:rPr lang="cs-CZ" dirty="0" smtClean="0"/>
              <a:t>16. 9. 2013                </a:t>
            </a:r>
            <a:r>
              <a:rPr lang="cs-CZ" b="1" dirty="0" smtClean="0"/>
              <a:t>Třída: </a:t>
            </a:r>
            <a:r>
              <a:rPr lang="cs-CZ" dirty="0" smtClean="0"/>
              <a:t>3PČ</a:t>
            </a:r>
            <a:r>
              <a:rPr lang="cs-CZ" b="1" dirty="0" smtClean="0"/>
              <a:t>  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Tematická oblast: Pečovatelské služby</a:t>
            </a:r>
          </a:p>
          <a:p>
            <a:pPr>
              <a:buNone/>
            </a:pPr>
            <a:r>
              <a:rPr lang="cs-CZ" b="1" dirty="0" smtClean="0"/>
              <a:t>Předmět: Matematika</a:t>
            </a:r>
          </a:p>
          <a:p>
            <a:pPr>
              <a:buNone/>
            </a:pPr>
            <a:r>
              <a:rPr lang="cs-CZ" b="1" dirty="0" smtClean="0"/>
              <a:t>Ročník: 3.</a:t>
            </a:r>
          </a:p>
          <a:p>
            <a:pPr>
              <a:buNone/>
            </a:pPr>
            <a:r>
              <a:rPr lang="cs-CZ" b="1" dirty="0" smtClean="0"/>
              <a:t>Klíčová slova: výrazy, součin, součet, rozdíl</a:t>
            </a:r>
          </a:p>
          <a:p>
            <a:pPr>
              <a:buNone/>
            </a:pPr>
            <a:r>
              <a:rPr lang="cs-CZ" b="1" dirty="0" smtClean="0"/>
              <a:t>Jméno autora (vč. titulu): Mgr. Marie Benedová</a:t>
            </a: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pPr lvl="0"/>
            <a:r>
              <a:rPr lang="cs-CZ" sz="3600" b="1" dirty="0">
                <a:solidFill>
                  <a:srgbClr val="002060"/>
                </a:solidFill>
              </a:rPr>
              <a:t>Vypočítejte výrazy a spojte výrazy se správným pojmem</a:t>
            </a:r>
            <a:r>
              <a:rPr lang="cs-CZ" sz="3600" b="1" dirty="0" smtClean="0">
                <a:solidFill>
                  <a:srgbClr val="002060"/>
                </a:solidFill>
              </a:rPr>
              <a:t>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4" name="Zástupný symbol pro obsah 3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991" y="1743069"/>
            <a:ext cx="8282465" cy="4278220"/>
          </a:xfrm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pPr lvl="0"/>
            <a:r>
              <a:rPr lang="cs-CZ" sz="6600" b="1" dirty="0" smtClean="0">
                <a:solidFill>
                  <a:srgbClr val="002060"/>
                </a:solidFill>
              </a:rPr>
              <a:t>ŘEŠENÍ</a:t>
            </a:r>
            <a:endParaRPr lang="de-DE" sz="6600" b="1" dirty="0">
              <a:solidFill>
                <a:srgbClr val="002060"/>
              </a:solidFill>
            </a:endParaRPr>
          </a:p>
        </p:txBody>
      </p:sp>
      <p:pic>
        <p:nvPicPr>
          <p:cNvPr id="4" name="Zástupný symbol pro obsah 3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991" y="1743069"/>
            <a:ext cx="8282465" cy="4278220"/>
          </a:xfrm>
        </p:spPr>
      </p:pic>
      <p:sp>
        <p:nvSpPr>
          <p:cNvPr id="5" name="TextovéPole 4"/>
          <p:cNvSpPr txBox="1"/>
          <p:nvPr/>
        </p:nvSpPr>
        <p:spPr>
          <a:xfrm>
            <a:off x="2555776" y="292494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27</a:t>
            </a:r>
            <a:endParaRPr lang="de-DE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3717032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70</a:t>
            </a:r>
            <a:endParaRPr lang="de-DE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450912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48</a:t>
            </a:r>
            <a:endParaRPr lang="de-DE" sz="3200" b="1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851920" y="3140968"/>
            <a:ext cx="3096344" cy="792088"/>
          </a:xfrm>
          <a:prstGeom prst="line">
            <a:avLst/>
          </a:prstGeom>
          <a:ln w="762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V="1">
            <a:off x="3851920" y="3068960"/>
            <a:ext cx="3168352" cy="2448272"/>
          </a:xfrm>
          <a:prstGeom prst="line">
            <a:avLst/>
          </a:prstGeom>
          <a:ln w="762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3851920" y="4725144"/>
            <a:ext cx="3096344" cy="792088"/>
          </a:xfrm>
          <a:prstGeom prst="line">
            <a:avLst/>
          </a:prstGeom>
          <a:ln w="762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851920" y="3861048"/>
            <a:ext cx="3096344" cy="792088"/>
          </a:xfrm>
          <a:prstGeom prst="line">
            <a:avLst/>
          </a:prstGeom>
          <a:ln w="762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pPr lvl="0"/>
            <a:r>
              <a:rPr lang="cs-CZ" sz="3600" b="1" dirty="0">
                <a:solidFill>
                  <a:srgbClr val="002060"/>
                </a:solidFill>
              </a:rPr>
              <a:t>Určete pořadí početních úkonů, hodnotu výrazu podle vzoru a pojmenujte ho: 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6" name="Zástupný symbol pro obsah 5" descr="Bez názvu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2276872"/>
            <a:ext cx="8752814" cy="2880319"/>
          </a:xfrm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pPr lvl="0"/>
            <a:r>
              <a:rPr lang="cs-CZ" sz="6600" b="1" dirty="0" smtClean="0">
                <a:solidFill>
                  <a:srgbClr val="002060"/>
                </a:solidFill>
              </a:rPr>
              <a:t>ŘEŠENÍ</a:t>
            </a:r>
            <a:endParaRPr lang="de-DE" sz="6600" b="1" dirty="0">
              <a:solidFill>
                <a:srgbClr val="002060"/>
              </a:solidFill>
            </a:endParaRPr>
          </a:p>
        </p:txBody>
      </p:sp>
      <p:pic>
        <p:nvPicPr>
          <p:cNvPr id="6" name="Zástupný symbol pro obsah 5" descr="Bez názvu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2276872"/>
            <a:ext cx="8752814" cy="2880319"/>
          </a:xfrm>
        </p:spPr>
      </p:pic>
      <p:sp>
        <p:nvSpPr>
          <p:cNvPr id="4" name="TextovéPole 3"/>
          <p:cNvSpPr txBox="1"/>
          <p:nvPr/>
        </p:nvSpPr>
        <p:spPr>
          <a:xfrm>
            <a:off x="2987824" y="2780928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21 + 2 = 23</a:t>
            </a:r>
            <a:endParaRPr lang="de-DE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3265820"/>
            <a:ext cx="1521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30 : 6 = 5</a:t>
            </a:r>
            <a:endParaRPr lang="de-DE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87824" y="3717032"/>
            <a:ext cx="3220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 – (4 – 3) = 5 – 1 = 4</a:t>
            </a:r>
            <a:endParaRPr lang="de-DE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03561" y="4149080"/>
            <a:ext cx="20697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200 : 20 = 10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59832" y="4653136"/>
            <a:ext cx="2310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 + 5 – 8 = 12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37975" y="2780928"/>
            <a:ext cx="1166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součet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52320" y="3212976"/>
            <a:ext cx="938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podíl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0312" y="3717032"/>
            <a:ext cx="1166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rozdíl</a:t>
            </a:r>
            <a:endParaRPr lang="de-DE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380312" y="4149080"/>
            <a:ext cx="938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podíl</a:t>
            </a:r>
            <a:endParaRPr lang="de-DE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88975" y="4695527"/>
            <a:ext cx="173566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/>
              <a:t>součet, rozdíl</a:t>
            </a:r>
            <a:endParaRPr lang="de-DE" sz="22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pPr lvl="0"/>
            <a:r>
              <a:rPr lang="cs-CZ" sz="3600" b="1" dirty="0">
                <a:solidFill>
                  <a:srgbClr val="002060"/>
                </a:solidFill>
              </a:rPr>
              <a:t>Určete pořadí početních úkonů, hodnotu výrazu podle vzoru a pojmenujte ho: 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5" name="Zástupný symbol pro obsah 4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2564904"/>
            <a:ext cx="8824518" cy="2664296"/>
          </a:xfrm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pPr lvl="0"/>
            <a:r>
              <a:rPr lang="cs-CZ" sz="6600" b="1" dirty="0">
                <a:solidFill>
                  <a:srgbClr val="002060"/>
                </a:solidFill>
              </a:rPr>
              <a:t>ŘEŠENÍ</a:t>
            </a:r>
            <a:endParaRPr lang="de-DE" sz="6600" b="1" dirty="0">
              <a:solidFill>
                <a:srgbClr val="002060"/>
              </a:solidFill>
            </a:endParaRPr>
          </a:p>
        </p:txBody>
      </p:sp>
      <p:pic>
        <p:nvPicPr>
          <p:cNvPr id="5" name="Zástupný symbol pro obsah 4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2564904"/>
            <a:ext cx="8824518" cy="2664296"/>
          </a:xfrm>
        </p:spPr>
      </p:pic>
      <p:sp>
        <p:nvSpPr>
          <p:cNvPr id="4" name="TextovéPole 3"/>
          <p:cNvSpPr txBox="1"/>
          <p:nvPr/>
        </p:nvSpPr>
        <p:spPr>
          <a:xfrm>
            <a:off x="2479597" y="2564904"/>
            <a:ext cx="2424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 + 35 - 3 = 47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479597" y="3068960"/>
            <a:ext cx="1518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22 ∙ 2 = 5</a:t>
            </a:r>
            <a:endParaRPr lang="de-DE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03375" y="3553852"/>
            <a:ext cx="3643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 + 7 ∙ 2 = 15 + 14 = 29</a:t>
            </a:r>
            <a:endParaRPr lang="de-DE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95334" y="4129916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 + (35 – 3) = 15 + 32 = 47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77776" y="4633972"/>
            <a:ext cx="3951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(15 + 35) – 3 = 50 – 3 = 47</a:t>
            </a:r>
            <a:endParaRPr lang="de-DE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63966" y="2638073"/>
            <a:ext cx="175650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/>
              <a:t>součet, rozdíl</a:t>
            </a:r>
            <a:endParaRPr lang="de-DE" sz="2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80312" y="3068960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součin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380312" y="3573016"/>
            <a:ext cx="1166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součet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0312" y="4077072"/>
            <a:ext cx="1166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součet</a:t>
            </a:r>
            <a:endParaRPr lang="de-DE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458491" y="4581128"/>
            <a:ext cx="1001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rozdíl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cs-CZ" sz="3600" b="1" dirty="0">
                <a:solidFill>
                  <a:srgbClr val="002060"/>
                </a:solidFill>
              </a:rPr>
              <a:t>Zapište číselný výraz, vypočítejte jeho hodnotu a pojmenujte ho</a:t>
            </a:r>
            <a:r>
              <a:rPr lang="cs-CZ" sz="3600" b="1" dirty="0" smtClean="0">
                <a:solidFill>
                  <a:srgbClr val="002060"/>
                </a:solidFill>
              </a:rPr>
              <a:t>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6" name="Zástupný symbol pro obsah 5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9983" y="1493693"/>
            <a:ext cx="9014017" cy="4671611"/>
          </a:xfrm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Zástupný symbol pro obsah 14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9983" y="1556792"/>
            <a:ext cx="9031205" cy="468052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>
                <a:solidFill>
                  <a:srgbClr val="002060"/>
                </a:solidFill>
              </a:rPr>
              <a:t>ŘEŠENÍ</a:t>
            </a:r>
            <a:endParaRPr lang="de-DE" sz="66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80113" y="2060848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310 + 51 = 361</a:t>
            </a:r>
            <a:r>
              <a:rPr lang="cs-CZ" sz="2200" b="1" dirty="0"/>
              <a:t> </a:t>
            </a:r>
            <a:r>
              <a:rPr lang="cs-CZ" sz="2200" b="1" dirty="0" smtClean="0"/>
              <a:t>        součet</a:t>
            </a:r>
            <a:endParaRPr lang="de-DE" sz="2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2566065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6 ∙ 9 = 54                   součin</a:t>
            </a:r>
            <a:endParaRPr lang="de-DE" sz="2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3" y="2998113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460 – 103 = 357       rozdíl</a:t>
            </a:r>
            <a:endParaRPr lang="de-DE" sz="2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3430161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17 ∙ 4 = 68                 součin</a:t>
            </a:r>
            <a:endParaRPr lang="de-DE" sz="2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80112" y="3934217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118 + 22 = 140         součet</a:t>
            </a:r>
            <a:endParaRPr lang="de-DE" sz="2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80112" y="4366265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5 ∙  12 = 60                součin</a:t>
            </a:r>
            <a:endParaRPr lang="de-DE" sz="2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80112" y="4870321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380 – 205 = 175       rozdíl</a:t>
            </a:r>
            <a:endParaRPr lang="de-DE" sz="2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80113" y="5302369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56 : 8 = 7                   podíl</a:t>
            </a:r>
            <a:endParaRPr lang="de-DE" sz="2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5734417"/>
            <a:ext cx="33843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/>
              <a:t>54 : 6 = 9                   podíl</a:t>
            </a:r>
            <a:endParaRPr lang="de-DE" sz="22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Zapište číselným výrazem, vypočítejte a odpovězte: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6" name="Zástupný symbol pro obsah 5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8214" y="2132856"/>
            <a:ext cx="8948282" cy="3538035"/>
          </a:xfrm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2127480"/>
            <a:ext cx="8937490" cy="3533768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>
                <a:solidFill>
                  <a:srgbClr val="002060"/>
                </a:solidFill>
              </a:rPr>
              <a:t>ŘEŠENÍ</a:t>
            </a:r>
            <a:endParaRPr lang="de-DE" sz="6600" b="1" dirty="0" smtClean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3095089"/>
            <a:ext cx="487505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1 150 + 975 + 1 060 = 1 150</a:t>
            </a:r>
          </a:p>
          <a:p>
            <a:r>
              <a:rPr lang="cs-CZ" sz="3200" b="1" dirty="0" smtClean="0"/>
              <a:t>				   975</a:t>
            </a:r>
          </a:p>
          <a:p>
            <a:r>
              <a:rPr lang="cs-CZ" sz="3200" b="1" dirty="0" smtClean="0"/>
              <a:t>			          1 060</a:t>
            </a:r>
          </a:p>
          <a:p>
            <a:r>
              <a:rPr lang="cs-CZ" sz="3200" b="1" dirty="0" smtClean="0"/>
              <a:t>				3 185</a:t>
            </a:r>
            <a:endParaRPr lang="de-DE" sz="2000" b="1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779912" y="4581128"/>
            <a:ext cx="11521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403648" y="5229200"/>
            <a:ext cx="6858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Celkem bylo na stavbu domu pro seniory dovezeno 3 185 cihel.</a:t>
            </a:r>
            <a:endParaRPr lang="de-DE" sz="20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Zapište číselným výrazem, vypočítejte a odpovězte: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5" name="Zástupný symbol pro obsah 4" descr="Bez názvu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1250" y="2132856"/>
            <a:ext cx="8852424" cy="3456383"/>
          </a:xfrm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Bez názvu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2150075"/>
            <a:ext cx="8992750" cy="3511173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>
                <a:solidFill>
                  <a:srgbClr val="002060"/>
                </a:solidFill>
              </a:rPr>
              <a:t>ŘEŠENÍ</a:t>
            </a:r>
            <a:endParaRPr lang="de-DE" sz="6600" b="1" dirty="0" smtClean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3068960"/>
            <a:ext cx="29546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854 - 529 =  854	</a:t>
            </a:r>
          </a:p>
          <a:p>
            <a:r>
              <a:rPr lang="cs-CZ" sz="3200" b="1" dirty="0" smtClean="0"/>
              <a:t>		 -529</a:t>
            </a:r>
          </a:p>
          <a:p>
            <a:r>
              <a:rPr lang="cs-CZ" sz="3200" b="1" dirty="0" smtClean="0"/>
              <a:t>		  325	</a:t>
            </a:r>
            <a:endParaRPr lang="de-DE" sz="2000" b="1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979712" y="4077072"/>
            <a:ext cx="11521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403648" y="5138028"/>
            <a:ext cx="6302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Skladník vydal 325 rolí toaletního papíru.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Zapište číselným výrazem, vypočítejte a odpovězte: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6" name="Zástupný symbol pro obsah 5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819" y="2132856"/>
            <a:ext cx="8837677" cy="3444203"/>
          </a:xfrm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Zástupný symbol pro obsah 10" descr="Bez názv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2204864"/>
            <a:ext cx="8868933" cy="345638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>
                <a:solidFill>
                  <a:srgbClr val="002060"/>
                </a:solidFill>
              </a:rPr>
              <a:t>ŘEŠENÍ</a:t>
            </a:r>
            <a:endParaRPr lang="de-DE" sz="6600" b="1" dirty="0" smtClean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4" y="3068960"/>
            <a:ext cx="75713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bez vzoru ……..328				</a:t>
            </a:r>
            <a:r>
              <a:rPr lang="cs-CZ" sz="3200" b="1" dirty="0" err="1" smtClean="0"/>
              <a:t>328</a:t>
            </a:r>
            <a:r>
              <a:rPr lang="cs-CZ" sz="3200" b="1" dirty="0" smtClean="0"/>
              <a:t>	</a:t>
            </a:r>
          </a:p>
          <a:p>
            <a:r>
              <a:rPr lang="cs-CZ" sz="3200" b="1" dirty="0" smtClean="0"/>
              <a:t>se vzorem …….328 - 32 = 296		</a:t>
            </a:r>
            <a:r>
              <a:rPr lang="cs-CZ" sz="3200" b="1" dirty="0" err="1" smtClean="0"/>
              <a:t>296</a:t>
            </a:r>
            <a:endParaRPr lang="cs-CZ" sz="3200" b="1" dirty="0" smtClean="0"/>
          </a:p>
          <a:p>
            <a:r>
              <a:rPr lang="cs-CZ" sz="3200" b="1" dirty="0" smtClean="0"/>
              <a:t>							624	</a:t>
            </a:r>
            <a:endParaRPr lang="de-DE" sz="2000" b="1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444208" y="4077072"/>
            <a:ext cx="11521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403648" y="5138028"/>
            <a:ext cx="6592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Celkem potřebujeme 624 kusů obkládaček.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Zapište číselným výrazem, vypočítejte a odpovězte: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6" name="Zástupný symbol pro obsah 5" descr="Bez názvu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787" y="2420889"/>
            <a:ext cx="8713333" cy="2880320"/>
          </a:xfrm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Zástupný symbol pro obsah 10" descr="Bez názvu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06" y="2348880"/>
            <a:ext cx="8931167" cy="2952328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>
                <a:solidFill>
                  <a:srgbClr val="002060"/>
                </a:solidFill>
              </a:rPr>
              <a:t>ŘEŠENÍ</a:t>
            </a:r>
            <a:endParaRPr lang="de-DE" sz="6600" b="1" dirty="0" smtClean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9193" y="3212976"/>
            <a:ext cx="23065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27 ∙ 8 = 27	</a:t>
            </a:r>
          </a:p>
          <a:p>
            <a:r>
              <a:rPr lang="cs-CZ" sz="3200" b="1" dirty="0" smtClean="0"/>
              <a:t>	    </a:t>
            </a:r>
            <a:r>
              <a:rPr lang="cs-CZ" sz="3200" b="1" dirty="0" smtClean="0"/>
              <a:t>∙ </a:t>
            </a:r>
            <a:r>
              <a:rPr lang="cs-CZ" sz="3200" b="1" dirty="0" smtClean="0"/>
              <a:t>8</a:t>
            </a:r>
          </a:p>
          <a:p>
            <a:r>
              <a:rPr lang="cs-CZ" sz="3200" b="1" dirty="0" smtClean="0"/>
              <a:t>	 </a:t>
            </a:r>
            <a:r>
              <a:rPr lang="cs-CZ" sz="3600" b="1" dirty="0" smtClean="0"/>
              <a:t>216</a:t>
            </a:r>
            <a:r>
              <a:rPr lang="cs-CZ" sz="3600" b="1" dirty="0" smtClean="0"/>
              <a:t>	</a:t>
            </a:r>
            <a:endParaRPr lang="de-DE" sz="3600" b="1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331640" y="4293096"/>
            <a:ext cx="11521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403648" y="4797152"/>
            <a:ext cx="5609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Brigádník umyje za směnu 216 oken.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366</Words>
  <Application>Microsoft Office PowerPoint</Application>
  <PresentationFormat>Předvádění na obrazovce (4:3)</PresentationFormat>
  <Paragraphs>107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DUM - Digitální Učební Materiál </vt:lpstr>
      <vt:lpstr>DUM - Digitální Učební Materiál</vt:lpstr>
      <vt:lpstr>Vypočítejte výrazy a spojte výrazy se správným pojmem:</vt:lpstr>
      <vt:lpstr>ŘEŠENÍ</vt:lpstr>
      <vt:lpstr>Určete pořadí početních úkonů, hodnotu výrazu podle vzoru a pojmenujte ho: </vt:lpstr>
      <vt:lpstr>ŘEŠENÍ</vt:lpstr>
      <vt:lpstr>Určete pořadí početních úkonů, hodnotu výrazu podle vzoru a pojmenujte ho: </vt:lpstr>
      <vt:lpstr>ŘEŠENÍ</vt:lpstr>
      <vt:lpstr>Zapište číselný výraz, vypočítejte jeho hodnotu a pojmenujte ho:</vt:lpstr>
      <vt:lpstr>ŘEŠENÍ</vt:lpstr>
      <vt:lpstr>Zapište číselným výrazem, vypočítejte a odpovězte:</vt:lpstr>
      <vt:lpstr>ŘEŠENÍ</vt:lpstr>
      <vt:lpstr>Zapište číselným výrazem, vypočítejte a odpovězte:</vt:lpstr>
      <vt:lpstr>ŘEŠENÍ</vt:lpstr>
      <vt:lpstr>Zapište číselným výrazem, vypočítejte a odpovězte:</vt:lpstr>
      <vt:lpstr>ŘEŠENÍ</vt:lpstr>
      <vt:lpstr>Zapište číselným výrazem, vypočítejte a odpovězte:</vt:lpstr>
      <vt:lpstr>ŘEŠENÍ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tbenedova</dc:creator>
  <cp:lastModifiedBy>Maruška</cp:lastModifiedBy>
  <cp:revision>13</cp:revision>
  <dcterms:created xsi:type="dcterms:W3CDTF">2013-11-07T15:21:47Z</dcterms:created>
  <dcterms:modified xsi:type="dcterms:W3CDTF">2013-12-02T17:13:39Z</dcterms:modified>
</cp:coreProperties>
</file>