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83" r:id="rId3"/>
    <p:sldId id="257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02.12.2013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A3_24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dirty="0" smtClean="0"/>
              <a:t>23. 9. 2013                </a:t>
            </a:r>
            <a:r>
              <a:rPr lang="cs-CZ" b="1" dirty="0" smtClean="0"/>
              <a:t>Třída: </a:t>
            </a:r>
            <a:r>
              <a:rPr lang="cs-CZ" dirty="0" smtClean="0"/>
              <a:t>3PČ</a:t>
            </a:r>
            <a:r>
              <a:rPr lang="cs-CZ" b="1" dirty="0" smtClean="0"/>
              <a:t> 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Pečovatelské služby</a:t>
            </a:r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proměnná, součet, rozdíl</a:t>
            </a:r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cenu jednotlivých nákupů:</a:t>
            </a:r>
            <a:br>
              <a:rPr lang="cs-CZ" sz="3600" b="1" dirty="0" smtClean="0">
                <a:solidFill>
                  <a:srgbClr val="002060"/>
                </a:solidFill>
              </a:rPr>
            </a:br>
            <a:r>
              <a:rPr lang="cs-CZ" sz="3600" b="1" dirty="0" smtClean="0">
                <a:solidFill>
                  <a:srgbClr val="002060"/>
                </a:solidFill>
              </a:rPr>
              <a:t>(podle vzoru)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420888"/>
            <a:ext cx="8712968" cy="1941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221088"/>
            <a:ext cx="8640960" cy="1939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cenu jednotlivých nákupů: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5013176"/>
            <a:ext cx="918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m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5589240"/>
            <a:ext cx="6591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2m</a:t>
            </a:r>
            <a:endParaRPr lang="de-DE" sz="28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05798"/>
            <a:ext cx="8640960" cy="1939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232791"/>
            <a:ext cx="8674838" cy="193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cenu jednotlivých nákupů: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80508" y="5127575"/>
            <a:ext cx="2367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 · m + 1 · j + 1 · v</a:t>
            </a:r>
            <a:endParaRPr lang="de-DE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5589240"/>
            <a:ext cx="14237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 + j + v</a:t>
            </a:r>
            <a:endParaRPr lang="de-DE" sz="28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7642" y="1712511"/>
            <a:ext cx="8674838" cy="193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149080"/>
            <a:ext cx="8640960" cy="1942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cenu jednotlivých nákupů: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5013176"/>
            <a:ext cx="1729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· t + 1 · h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5589240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 + h</a:t>
            </a:r>
            <a:endParaRPr lang="de-DE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28800"/>
            <a:ext cx="8640960" cy="1942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149080"/>
            <a:ext cx="8568952" cy="19230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cenu jednotlivých nákupů: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5013176"/>
            <a:ext cx="1710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· j + 2 · t 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5589240"/>
            <a:ext cx="926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 + 2t</a:t>
            </a:r>
            <a:endParaRPr lang="de-DE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4077072"/>
            <a:ext cx="2160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jablko a dva </a:t>
            </a:r>
            <a:br>
              <a:rPr lang="cs-CZ" sz="2800" b="1" dirty="0" smtClean="0"/>
            </a:br>
            <a:r>
              <a:rPr lang="cs-CZ" sz="2800" b="1" dirty="0" smtClean="0"/>
              <a:t>tulipány</a:t>
            </a:r>
            <a:endParaRPr lang="de-DE" sz="2800" b="1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72681"/>
            <a:ext cx="8568952" cy="19230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162783"/>
            <a:ext cx="8528029" cy="2434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cenu jednotlivých nákupů: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5138028"/>
            <a:ext cx="18790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h + 2 · v 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5930116"/>
            <a:ext cx="12554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2h + 2v</a:t>
            </a:r>
            <a:endParaRPr lang="de-DE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4077072"/>
            <a:ext cx="2520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dvě housky a dvě vejce</a:t>
            </a:r>
            <a:endParaRPr lang="de-DE" sz="2800" b="1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451" y="1498487"/>
            <a:ext cx="8528029" cy="2434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168352" cy="1714202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jako výraz</a:t>
            </a:r>
            <a:endParaRPr lang="de-DE" sz="3600" b="1" dirty="0" smtClean="0">
              <a:solidFill>
                <a:srgbClr val="002060"/>
              </a:solidFill>
            </a:endParaRP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51426"/>
          <a:stretch>
            <a:fillRect/>
          </a:stretch>
        </p:blipFill>
        <p:spPr bwMode="auto">
          <a:xfrm>
            <a:off x="3110476" y="188640"/>
            <a:ext cx="5421964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48948"/>
          <a:stretch>
            <a:fillRect/>
          </a:stretch>
        </p:blipFill>
        <p:spPr bwMode="auto">
          <a:xfrm>
            <a:off x="251520" y="3501008"/>
            <a:ext cx="5450757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6488849" y="313492"/>
            <a:ext cx="8194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 - 3</a:t>
            </a:r>
            <a:endParaRPr lang="de-DE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77501" y="836712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 + 6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17575" y="1321604"/>
            <a:ext cx="862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+ y</a:t>
            </a:r>
            <a:endParaRPr lang="de-DE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84039" y="1844824"/>
            <a:ext cx="8242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 · m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87245" y="2348880"/>
            <a:ext cx="8210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 - v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96737" y="2905780"/>
            <a:ext cx="8835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 + 7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3553852"/>
            <a:ext cx="843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 - o</a:t>
            </a:r>
            <a:endParaRPr lang="de-DE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57055" y="4057908"/>
            <a:ext cx="4491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63888" y="4581128"/>
            <a:ext cx="8386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 + 2</a:t>
            </a:r>
            <a:endParaRPr lang="de-DE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57055" y="5085184"/>
            <a:ext cx="8707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 + d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5589240"/>
            <a:ext cx="487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e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63888" y="6074132"/>
            <a:ext cx="7553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f - 9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496944" cy="178621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Zapište výrazem s proměnnou hmotnost várnice s čajem, víte-li, že hmotnost várnice je </a:t>
            </a:r>
            <a:r>
              <a:rPr lang="cs-CZ" sz="3600" b="1" i="1" dirty="0" smtClean="0">
                <a:solidFill>
                  <a:srgbClr val="002060"/>
                </a:solidFill>
              </a:rPr>
              <a:t>x</a:t>
            </a:r>
            <a:r>
              <a:rPr lang="cs-CZ" sz="3600" b="1" dirty="0" smtClean="0">
                <a:solidFill>
                  <a:srgbClr val="002060"/>
                </a:solidFill>
              </a:rPr>
              <a:t> a čaj váží 5 kg. </a:t>
            </a:r>
            <a:endParaRPr lang="de-DE" sz="3600" b="1" dirty="0" smtClean="0">
              <a:solidFill>
                <a:srgbClr val="002060"/>
              </a:solidFill>
            </a:endParaRPr>
          </a:p>
        </p:txBody>
      </p:sp>
      <p:pic>
        <p:nvPicPr>
          <p:cNvPr id="6" name="Zástupný symbol pro obsah 5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2" y="2204864"/>
            <a:ext cx="7859222" cy="2294811"/>
          </a:xfrm>
        </p:spPr>
      </p:pic>
      <p:pic>
        <p:nvPicPr>
          <p:cNvPr id="21506" name="Picture 2" descr="C:\Users\tbenedova\Desktop\Bez názvu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603840"/>
            <a:ext cx="2859475" cy="213752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275856" y="2268161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x</a:t>
            </a:r>
            <a:endParaRPr lang="de-DE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2772217"/>
            <a:ext cx="8771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 kg</a:t>
            </a:r>
            <a:endParaRPr lang="de-DE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3356992"/>
            <a:ext cx="9733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x + 5</a:t>
            </a:r>
            <a:endParaRPr lang="de-DE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74721" y="3924345"/>
            <a:ext cx="9733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x + 5</a:t>
            </a:r>
            <a:endParaRPr lang="de-DE" sz="32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Zástupný symbol pro obsah 12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772816"/>
            <a:ext cx="7374878" cy="482453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584176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Na skladu v domově seniorů mají x polic s prostěradly. Na každé je 25 prostěradel. Kolik mají na skladu připraveno prostěradel? Sestavte výraz. </a:t>
            </a:r>
            <a:endParaRPr lang="de-DE" sz="3600" b="1" dirty="0" smtClean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6092" y="1772816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94489" y="220486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25</a:t>
            </a:r>
            <a:endParaRPr lang="de-DE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82633" y="2628201"/>
            <a:ext cx="974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∙ 25</a:t>
            </a:r>
            <a:endParaRPr lang="de-DE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69019" y="3060249"/>
            <a:ext cx="974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∙ 25</a:t>
            </a:r>
            <a:endParaRPr lang="de-DE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4653136"/>
            <a:ext cx="30540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∙ (25 - 10) = x ∙ 15 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7584" y="6063679"/>
            <a:ext cx="18069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(x – 1) ∙ 15 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4" grpId="0"/>
      <p:bldP spid="15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Zástupný symbol pro obsah 14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1658" y="2924944"/>
            <a:ext cx="8660822" cy="172819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496944" cy="200223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V domově seniorů spotřebovali v září x rohlíků, v říjnu dvakrát více. Jeden rohlík stojí 2,- Kč. Zapište jako výrazy množství a cenu spotřebovaných rohlíků.</a:t>
            </a:r>
            <a:endParaRPr lang="de-DE" sz="3600" b="1" dirty="0" smtClean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3501008"/>
            <a:ext cx="8787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 ∙ x</a:t>
            </a:r>
            <a:endParaRPr lang="de-DE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27085" y="3515524"/>
            <a:ext cx="24689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 ∙ </a:t>
            </a:r>
            <a:r>
              <a:rPr lang="cs-CZ" sz="3200" b="1" dirty="0" err="1" smtClean="0"/>
              <a:t>2</a:t>
            </a:r>
            <a:r>
              <a:rPr lang="cs-CZ" sz="3200" b="1" dirty="0" smtClean="0"/>
              <a:t> ∙ x = 4 ∙ x</a:t>
            </a:r>
            <a:endParaRPr lang="de-DE" sz="3200" b="1" dirty="0" smtClean="0"/>
          </a:p>
          <a:p>
            <a:endParaRPr lang="de-DE" sz="3200" b="1" dirty="0" smtClean="0"/>
          </a:p>
          <a:p>
            <a:r>
              <a:rPr lang="cs-CZ" sz="3200" b="1" dirty="0" smtClean="0"/>
              <a:t> </a:t>
            </a:r>
            <a:endParaRPr lang="de-DE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19802" y="4077072"/>
            <a:ext cx="2544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x + 2 ∙ x = 3 ∙ x</a:t>
            </a:r>
            <a:endParaRPr lang="de-DE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4077072"/>
            <a:ext cx="3049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 ∙ x + 4 ∙ x = 6 ∙ x</a:t>
            </a:r>
            <a:endParaRPr lang="de-DE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256490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množství: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256490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cena:</a:t>
            </a:r>
            <a:endParaRPr lang="cs-CZ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1. DSTULLE / CARLITOS. </a:t>
            </a:r>
            <a:r>
              <a:rPr lang="cs-CZ" i="1" dirty="0" err="1" smtClean="0"/>
              <a:t>Superia.cz</a:t>
            </a:r>
            <a:r>
              <a:rPr lang="cs-CZ" dirty="0" smtClean="0"/>
              <a:t> [online]. [cit. 15.09.2013]. Dostupný na WWW: http://obrazky.superia.cz/jidlo/vajicko.php</a:t>
            </a:r>
          </a:p>
          <a:p>
            <a:r>
              <a:rPr lang="cs-CZ" dirty="0" smtClean="0"/>
              <a:t>2. CHRISDESIGN. </a:t>
            </a:r>
            <a:r>
              <a:rPr lang="cs-CZ" i="1" dirty="0" err="1" smtClean="0"/>
              <a:t>Superia.cz</a:t>
            </a:r>
            <a:r>
              <a:rPr lang="cs-CZ" dirty="0" smtClean="0"/>
              <a:t> [online]. [cit. 15.09.2013]. Dostupný na WWW: http://obrazky.superia.cz/ovoce/jablko.php</a:t>
            </a:r>
          </a:p>
          <a:p>
            <a:r>
              <a:rPr lang="cs-CZ" dirty="0" smtClean="0"/>
              <a:t>3. PITR. </a:t>
            </a:r>
            <a:r>
              <a:rPr lang="cs-CZ" i="1" dirty="0" err="1" smtClean="0"/>
              <a:t>Superia.cz</a:t>
            </a:r>
            <a:r>
              <a:rPr lang="cs-CZ" dirty="0" smtClean="0"/>
              <a:t> [online]. [cit. 15.09.2013]. Dostupný na WWW: http://obrazky.superia.cz/kvetiny/tulipan.php</a:t>
            </a:r>
          </a:p>
          <a:p>
            <a:r>
              <a:rPr lang="cs-CZ" dirty="0" smtClean="0"/>
              <a:t>4. GERALD_G. </a:t>
            </a:r>
            <a:r>
              <a:rPr lang="cs-CZ" i="1" dirty="0" err="1" smtClean="0"/>
              <a:t>Superia.cz</a:t>
            </a:r>
            <a:r>
              <a:rPr lang="cs-CZ" dirty="0" smtClean="0"/>
              <a:t> [online]. [cit. 15.09.2013]. Dostupný na WWW: http://obrazky.superia.cz/napoje/mleko.php</a:t>
            </a:r>
          </a:p>
          <a:p>
            <a:r>
              <a:rPr lang="cs-CZ" dirty="0" smtClean="0"/>
              <a:t>5. JEAN_VICTOR_BALIN. </a:t>
            </a:r>
            <a:r>
              <a:rPr lang="cs-CZ" i="1" dirty="0" err="1" smtClean="0"/>
              <a:t>Superia.cz</a:t>
            </a:r>
            <a:r>
              <a:rPr lang="cs-CZ" dirty="0" smtClean="0"/>
              <a:t> [online]. [cit. 15.09.2013]. Dostupný na WWW: http://obrazky.superia.cz/jidlo/veka.php</a:t>
            </a:r>
          </a:p>
          <a:p>
            <a:r>
              <a:rPr lang="cs-CZ" dirty="0" smtClean="0"/>
              <a:t>6. MICROSOFT. </a:t>
            </a:r>
            <a:r>
              <a:rPr lang="cs-CZ" i="1" dirty="0" smtClean="0"/>
              <a:t>Klipart - Office.</a:t>
            </a:r>
            <a:r>
              <a:rPr lang="cs-CZ" i="1" dirty="0" err="1" smtClean="0"/>
              <a:t>com</a:t>
            </a:r>
            <a:r>
              <a:rPr lang="cs-CZ" dirty="0" smtClean="0"/>
              <a:t> [online]. [cit. 15.09.2013].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=prost%C4%9Bradlo&amp;ex=1#</a:t>
            </a:r>
            <a:r>
              <a:rPr lang="cs-CZ" dirty="0" err="1" smtClean="0"/>
              <a:t>ai</a:t>
            </a:r>
            <a:r>
              <a:rPr lang="cs-CZ" dirty="0" smtClean="0"/>
              <a:t>:MP900430548|</a:t>
            </a:r>
          </a:p>
          <a:p>
            <a:r>
              <a:rPr lang="cs-CZ" dirty="0" smtClean="0"/>
              <a:t>7. MICROSOFT. </a:t>
            </a:r>
            <a:r>
              <a:rPr lang="cs-CZ" i="1" dirty="0" smtClean="0"/>
              <a:t>Klipart - Office.</a:t>
            </a:r>
            <a:r>
              <a:rPr lang="cs-CZ" i="1" dirty="0" err="1" smtClean="0"/>
              <a:t>com</a:t>
            </a:r>
            <a:r>
              <a:rPr lang="cs-CZ" dirty="0" smtClean="0"/>
              <a:t> [online]. [cit. 15.09.2013].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=%C4%8Daj&amp;ex=1#</a:t>
            </a:r>
            <a:r>
              <a:rPr lang="cs-CZ" dirty="0" err="1" smtClean="0"/>
              <a:t>ai</a:t>
            </a:r>
            <a:r>
              <a:rPr lang="cs-CZ" dirty="0" smtClean="0"/>
              <a:t>:MP900448694|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472</Words>
  <Application>Microsoft Office PowerPoint</Application>
  <PresentationFormat>Předvádění na obrazovce (4:3)</PresentationFormat>
  <Paragraphs>102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DUM - Digitální Učební Materiál </vt:lpstr>
      <vt:lpstr>DUM - Digitální Učební Materiál</vt:lpstr>
      <vt:lpstr>Zapište výrazem s proměnnou cenu jednotlivých nákupů: (podle vzoru)</vt:lpstr>
      <vt:lpstr>Zapište výrazem s proměnnou cenu jednotlivých nákupů:</vt:lpstr>
      <vt:lpstr>Zapište výrazem s proměnnou cenu jednotlivých nákupů:</vt:lpstr>
      <vt:lpstr>Zapište výrazem s proměnnou cenu jednotlivých nákupů:</vt:lpstr>
      <vt:lpstr>Zapište výrazem s proměnnou cenu jednotlivých nákupů:</vt:lpstr>
      <vt:lpstr>Zapište výrazem s proměnnou cenu jednotlivých nákupů:</vt:lpstr>
      <vt:lpstr>Zapište jako výraz</vt:lpstr>
      <vt:lpstr>Zapište výrazem s proměnnou hmotnost várnice s čajem, víte-li, že hmotnost várnice je x a čaj váží 5 kg. </vt:lpstr>
      <vt:lpstr>Na skladu v domově seniorů mají x polic s prostěradly. Na každé je 25 prostěradel. Kolik mají na skladu připraveno prostěradel? Sestavte výraz. </vt:lpstr>
      <vt:lpstr>V domově seniorů spotřebovali v září x rohlíků, v říjnu dvakrát více. Jeden rohlík stojí 2,- Kč. Zapište jako výrazy množství a cenu spotřebovaných rohlíků.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Maruška</cp:lastModifiedBy>
  <cp:revision>30</cp:revision>
  <dcterms:created xsi:type="dcterms:W3CDTF">2013-11-07T15:21:47Z</dcterms:created>
  <dcterms:modified xsi:type="dcterms:W3CDTF">2013-12-02T21:03:10Z</dcterms:modified>
</cp:coreProperties>
</file>