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8" r:id="rId1"/>
  </p:sldMasterIdLst>
  <p:notesMasterIdLst>
    <p:notesMasterId r:id="rId14"/>
  </p:notesMasterIdLst>
  <p:sldIdLst>
    <p:sldId id="256" r:id="rId2"/>
    <p:sldId id="284" r:id="rId3"/>
    <p:sldId id="292" r:id="rId4"/>
    <p:sldId id="314" r:id="rId5"/>
    <p:sldId id="317" r:id="rId6"/>
    <p:sldId id="318" r:id="rId7"/>
    <p:sldId id="311" r:id="rId8"/>
    <p:sldId id="319" r:id="rId9"/>
    <p:sldId id="315" r:id="rId10"/>
    <p:sldId id="308" r:id="rId11"/>
    <p:sldId id="295" r:id="rId12"/>
    <p:sldId id="296" r:id="rId13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90033"/>
    <a:srgbClr val="CC0000"/>
    <a:srgbClr val="FFCB25"/>
    <a:srgbClr val="B0DD7F"/>
    <a:srgbClr val="FF0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41" autoAdjust="0"/>
    <p:restoredTop sz="94671" autoAdjust="0"/>
  </p:normalViewPr>
  <p:slideViewPr>
    <p:cSldViewPr>
      <p:cViewPr>
        <p:scale>
          <a:sx n="76" d="100"/>
          <a:sy n="76" d="100"/>
        </p:scale>
        <p:origin x="-72" y="16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0" y="554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2158810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144387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ClrTx/>
              <a:buSzTx/>
              <a:buFontTx/>
              <a:buNone/>
            </a:pPr>
            <a:endParaRPr lang="cs-CZ" altLang="cs-CZ" sz="240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11776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17765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11776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117767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fld id="{E271BCF9-1A5B-4DC0-91D9-768AE947EA2A}" type="slidenum">
              <a:rPr lang="cs-CZ" altLang="cs-CZ"/>
              <a:pPr/>
              <a:t>‹#›</a:t>
            </a:fld>
            <a:endParaRPr lang="cs-CZ" altLang="cs-CZ"/>
          </a:p>
        </p:txBody>
      </p:sp>
      <p:grpSp>
        <p:nvGrpSpPr>
          <p:cNvPr id="117768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117769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0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1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2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3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7774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FFE04-BCBB-475B-BF81-8AC06672A7A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54948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46D3CF-FA94-462B-8D9B-2628BB8F17B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5479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42C3E7-DDA7-4523-904B-72767E41779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29131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BCB3-214C-4AB3-8DAC-97024984BED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54344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8FB061-2758-4D17-A9DC-0F4F63BBEB3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4711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A5A4F5-EC69-4B06-8921-46797DE01D8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3973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D3C9A1-A081-49ED-A3F7-861059CB5E8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2428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66B497-DAAC-4E00-9323-E77AAE4CF41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55924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6F02F3-CCF9-4C33-8EB7-6D692EEF49A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22587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296766-357A-49E2-A425-29FE3AA58DC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6094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16764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662E1E65-F7C2-4F59-BA63-49165379620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760848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828800"/>
            <a:ext cx="8229600" cy="4302125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16764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A603E96-0A6D-4F06-AE03-9A2CB20608C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63572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buClrTx/>
              <a:buSzTx/>
              <a:buFontTx/>
              <a:buNone/>
              <a:defRPr sz="1000">
                <a:solidFill>
                  <a:schemeClr val="tx1"/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11674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buClrTx/>
              <a:buSzTx/>
              <a:buFontTx/>
              <a:buNone/>
              <a:defRPr sz="1000">
                <a:solidFill>
                  <a:schemeClr val="tx1"/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11674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buClrTx/>
              <a:buSzTx/>
              <a:buFontTx/>
              <a:buNone/>
              <a:defRPr sz="1000">
                <a:solidFill>
                  <a:schemeClr val="tx1"/>
                </a:solidFill>
              </a:defRPr>
            </a:lvl1pPr>
          </a:lstStyle>
          <a:p>
            <a:fld id="{59614542-D4DE-4200-8007-7C472F04389F}" type="slidenum">
              <a:rPr lang="cs-CZ" altLang="cs-CZ"/>
              <a:pPr/>
              <a:t>‹#›</a:t>
            </a:fld>
            <a:endParaRPr lang="cs-CZ" altLang="cs-CZ"/>
          </a:p>
        </p:txBody>
      </p:sp>
      <p:grpSp>
        <p:nvGrpSpPr>
          <p:cNvPr id="116743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6744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6745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6746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6747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6748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69900" indent="-4699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7950" indent="-468313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</a:defRPr>
      </a:lvl3pPr>
      <a:lvl4pPr marL="1827213" indent="-4381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2971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solidFill>
            <a:srgbClr val="A3B2C1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352425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827088" y="1844675"/>
            <a:ext cx="7921376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: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 Kropáčkovi řeší půjčku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III</a:t>
            </a:r>
            <a:endParaRPr lang="cs-CZ" altLang="cs-CZ" sz="1200" b="1" dirty="0">
              <a:solidFill>
                <a:srgbClr val="336699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: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06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KÓD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JM_VI/2_FIN_GRAM_MAT_II_06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DATUM TVORBY: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11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.12.2013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7.ročníku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.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Seznamuje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žáky se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základy hospodaření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		rodiny. V oblasti matematiky procvičuje kapitolu procenta.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METODICKÝ POKYN: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K prezentaci je vhodné použít DUM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č.07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– Kropáčkovi řeší půjčku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IV,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			který slouží jako pracovní list pro děti.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dirty="0"/>
              <a:t>Rodina Kropáčkova se </a:t>
            </a:r>
            <a:r>
              <a:rPr lang="cs-CZ" altLang="cs-CZ" sz="4000" dirty="0" smtClean="0"/>
              <a:t>vrací:</a:t>
            </a:r>
            <a:endParaRPr lang="cs-CZ" altLang="cs-CZ" sz="4000" dirty="0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684213" y="2205038"/>
            <a:ext cx="2303462" cy="311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Maminka</a:t>
            </a:r>
          </a:p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 Tatínek</a:t>
            </a:r>
          </a:p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 Eliška</a:t>
            </a:r>
          </a:p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 Davídek</a:t>
            </a:r>
          </a:p>
        </p:txBody>
      </p:sp>
      <p:pic>
        <p:nvPicPr>
          <p:cNvPr id="7" name="imgPreview" descr="chlapci,dámy,dcery,d&amp;ecaron;ti,dítka,dívky,lidé,matky,mu&amp;zcaron;i,otcové,páni,ro&amp;ccaron;ní období,rodiny,synové,&amp;zcaron;e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75" y="2205038"/>
            <a:ext cx="4608512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4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4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4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4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42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42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4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4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nás  dnes čeká </a:t>
            </a:r>
            <a:r>
              <a:rPr lang="cs-CZ" altLang="cs-CZ" dirty="0"/>
              <a:t>?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824"/>
            <a:ext cx="8229600" cy="4608512"/>
          </a:xfrm>
        </p:spPr>
        <p:txBody>
          <a:bodyPr/>
          <a:lstStyle/>
          <a:p>
            <a:pPr marL="0" indent="0">
              <a:buNone/>
            </a:pPr>
            <a:endParaRPr lang="cs-CZ" altLang="cs-CZ" sz="800" b="1" i="1" dirty="0" smtClean="0">
              <a:solidFill>
                <a:schemeClr val="bg2"/>
              </a:solidFill>
            </a:endParaRP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Eliška </a:t>
            </a:r>
            <a:r>
              <a:rPr lang="cs-CZ" altLang="cs-CZ" b="1" i="1" dirty="0" smtClean="0">
                <a:solidFill>
                  <a:schemeClr val="bg2"/>
                </a:solidFill>
              </a:rPr>
              <a:t>si minule půjčila od tatínka peníze</a:t>
            </a:r>
            <a:r>
              <a:rPr lang="cs-CZ" altLang="cs-CZ" b="1" i="1" dirty="0" smtClean="0">
                <a:solidFill>
                  <a:schemeClr val="bg2"/>
                </a:solidFill>
              </a:rPr>
              <a:t> na dárek </a:t>
            </a:r>
            <a:r>
              <a:rPr lang="cs-CZ" altLang="cs-CZ" b="1" i="1" dirty="0" smtClean="0">
                <a:solidFill>
                  <a:schemeClr val="bg2"/>
                </a:solidFill>
              </a:rPr>
              <a:t>pro maminku</a:t>
            </a: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společně </a:t>
            </a:r>
            <a:r>
              <a:rPr lang="cs-CZ" altLang="cs-CZ" b="1" i="1" dirty="0" smtClean="0">
                <a:solidFill>
                  <a:schemeClr val="bg2"/>
                </a:solidFill>
              </a:rPr>
              <a:t>si zopakujeme, co víme o půjčkách</a:t>
            </a:r>
            <a:endParaRPr lang="cs-CZ" altLang="cs-CZ" b="1" i="1" dirty="0">
              <a:solidFill>
                <a:schemeClr val="bg2"/>
              </a:solidFill>
            </a:endParaRPr>
          </a:p>
          <a:p>
            <a:r>
              <a:rPr lang="cs-CZ" altLang="cs-CZ" b="1" i="1" dirty="0">
                <a:solidFill>
                  <a:schemeClr val="bg2"/>
                </a:solidFill>
              </a:rPr>
              <a:t>t</a:t>
            </a:r>
            <a:r>
              <a:rPr lang="cs-CZ" altLang="cs-CZ" b="1" i="1" dirty="0" smtClean="0">
                <a:solidFill>
                  <a:schemeClr val="bg2"/>
                </a:solidFill>
              </a:rPr>
              <a:t>atínek připravil příklady</a:t>
            </a:r>
            <a:r>
              <a:rPr lang="cs-CZ" altLang="cs-CZ" b="1" i="1" dirty="0" smtClean="0">
                <a:solidFill>
                  <a:schemeClr val="bg2"/>
                </a:solidFill>
              </a:rPr>
              <a:t> </a:t>
            </a:r>
            <a:endParaRPr lang="cs-CZ" altLang="cs-CZ" b="1" i="1" dirty="0">
              <a:solidFill>
                <a:schemeClr val="bg2"/>
              </a:solidFill>
            </a:endParaRPr>
          </a:p>
          <a:p>
            <a:r>
              <a:rPr lang="cs-CZ" altLang="cs-CZ" b="1" i="1" dirty="0">
                <a:solidFill>
                  <a:schemeClr val="bg2"/>
                </a:solidFill>
              </a:rPr>
              <a:t>provedeme </a:t>
            </a:r>
            <a:r>
              <a:rPr lang="cs-CZ" altLang="cs-CZ" b="1" i="1" dirty="0" smtClean="0">
                <a:solidFill>
                  <a:schemeClr val="bg2"/>
                </a:solidFill>
              </a:rPr>
              <a:t>výpočty</a:t>
            </a:r>
          </a:p>
          <a:p>
            <a:r>
              <a:rPr lang="cs-CZ" altLang="cs-CZ" b="1" i="1" dirty="0">
                <a:solidFill>
                  <a:schemeClr val="bg2"/>
                </a:solidFill>
              </a:rPr>
              <a:t>z</a:t>
            </a:r>
            <a:r>
              <a:rPr lang="cs-CZ" altLang="cs-CZ" b="1" i="1" dirty="0" smtClean="0">
                <a:solidFill>
                  <a:schemeClr val="bg2"/>
                </a:solidFill>
              </a:rPr>
              <a:t>ávěrečné zhodnocení</a:t>
            </a:r>
            <a:endParaRPr lang="cs-CZ" altLang="cs-CZ" b="1" i="1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/>
              <a:t>Opakujeme pojmy:</a:t>
            </a:r>
            <a:endParaRPr lang="cs-CZ" altLang="cs-CZ" dirty="0"/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824"/>
            <a:ext cx="8229600" cy="4104456"/>
          </a:xfrm>
        </p:spPr>
        <p:txBody>
          <a:bodyPr/>
          <a:lstStyle/>
          <a:p>
            <a:pPr marL="0" indent="0">
              <a:buNone/>
            </a:pPr>
            <a:endParaRPr lang="cs-CZ" altLang="cs-CZ" sz="800" b="1" i="1" dirty="0" smtClean="0">
              <a:solidFill>
                <a:schemeClr val="bg2"/>
              </a:solidFill>
            </a:endParaRPr>
          </a:p>
          <a:p>
            <a:r>
              <a:rPr lang="cs-CZ" altLang="cs-CZ" b="1" i="1" dirty="0">
                <a:solidFill>
                  <a:schemeClr val="bg2"/>
                </a:solidFill>
              </a:rPr>
              <a:t>d</a:t>
            </a:r>
            <a:r>
              <a:rPr lang="cs-CZ" altLang="cs-CZ" b="1" i="1" dirty="0" smtClean="0">
                <a:solidFill>
                  <a:schemeClr val="bg2"/>
                </a:solidFill>
              </a:rPr>
              <a:t>lužník</a:t>
            </a:r>
          </a:p>
          <a:p>
            <a:r>
              <a:rPr lang="cs-CZ" altLang="cs-CZ" b="1" i="1" dirty="0">
                <a:solidFill>
                  <a:schemeClr val="bg2"/>
                </a:solidFill>
              </a:rPr>
              <a:t>v</a:t>
            </a:r>
            <a:r>
              <a:rPr lang="cs-CZ" altLang="cs-CZ" b="1" i="1" dirty="0" smtClean="0">
                <a:solidFill>
                  <a:schemeClr val="bg2"/>
                </a:solidFill>
              </a:rPr>
              <a:t>ěřitel</a:t>
            </a:r>
          </a:p>
          <a:p>
            <a:r>
              <a:rPr lang="cs-CZ" altLang="cs-CZ" b="1" i="1" dirty="0">
                <a:solidFill>
                  <a:schemeClr val="bg2"/>
                </a:solidFill>
              </a:rPr>
              <a:t>r</a:t>
            </a:r>
            <a:r>
              <a:rPr lang="cs-CZ" altLang="cs-CZ" b="1" i="1" dirty="0" smtClean="0">
                <a:solidFill>
                  <a:schemeClr val="bg2"/>
                </a:solidFill>
              </a:rPr>
              <a:t>učitel</a:t>
            </a: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úrok</a:t>
            </a:r>
            <a:endParaRPr lang="cs-CZ" altLang="cs-CZ" b="1" i="1" dirty="0" smtClean="0">
              <a:solidFill>
                <a:schemeClr val="bg2"/>
              </a:solidFill>
            </a:endParaRP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roční úroková míra</a:t>
            </a:r>
          </a:p>
          <a:p>
            <a:pPr marL="0" indent="0">
              <a:buNone/>
            </a:pPr>
            <a:endParaRPr lang="cs-CZ" altLang="cs-CZ" b="1" i="1" dirty="0">
              <a:solidFill>
                <a:schemeClr val="bg2"/>
              </a:solidFill>
            </a:endParaRPr>
          </a:p>
        </p:txBody>
      </p:sp>
      <p:pic>
        <p:nvPicPr>
          <p:cNvPr id="5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04864"/>
            <a:ext cx="279617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49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/>
              <a:t>Tatínek připravil příklady:    </a:t>
            </a:r>
            <a:endParaRPr lang="cs-CZ" altLang="cs-CZ" b="1" i="1" dirty="0">
              <a:solidFill>
                <a:srgbClr val="990033"/>
              </a:solidFill>
            </a:endParaRP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628800"/>
            <a:ext cx="8064896" cy="4608512"/>
          </a:xfrm>
        </p:spPr>
        <p:txBody>
          <a:bodyPr/>
          <a:lstStyle/>
          <a:p>
            <a:pPr marL="0" indent="0">
              <a:buNone/>
            </a:pPr>
            <a:r>
              <a:rPr lang="cs-CZ" altLang="cs-CZ" b="1" i="1" dirty="0" smtClean="0">
                <a:solidFill>
                  <a:srgbClr val="990033"/>
                </a:solidFill>
              </a:rPr>
              <a:t>A</a:t>
            </a:r>
          </a:p>
          <a:p>
            <a:pPr marL="0" indent="0" algn="just">
              <a:buNone/>
            </a:pPr>
            <a:r>
              <a:rPr lang="cs-CZ" altLang="cs-CZ" sz="2400" b="1" i="1" dirty="0" smtClean="0">
                <a:solidFill>
                  <a:schemeClr val="bg2"/>
                </a:solidFill>
              </a:rPr>
              <a:t> Pan Šťastný si půjčil 120 000 Kč od jisté spořitelny s roční úrokovou sazbou 12</a:t>
            </a:r>
            <a:r>
              <a:rPr lang="cs-CZ" sz="2400" b="1" i="1" dirty="0"/>
              <a:t> </a:t>
            </a:r>
            <a:r>
              <a:rPr lang="cs-CZ" sz="2400" b="1" i="1" dirty="0" smtClean="0">
                <a:solidFill>
                  <a:schemeClr val="bg2"/>
                </a:solidFill>
              </a:rPr>
              <a:t>%. Půjčka je na 2 roky. Domluvil se, že po 1. roce zaplatí polovinu půjčené částky + úroky. Na konci druhého roku zaplatí 2. polovinu půjčené částky + příslušné úroky. Navíc zaplatí pan Šťastný jednorázový poplatek za vyřízení půjčky 1 500 Kč a měsíční poplatek za vedení úvěrového účtu 200 Kč.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2"/>
                </a:solidFill>
              </a:rPr>
              <a:t>Kolik bude činit splátka po 1. roce?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2"/>
                </a:solidFill>
              </a:rPr>
              <a:t>Kolik </a:t>
            </a:r>
            <a:r>
              <a:rPr lang="cs-CZ" sz="2400" b="1" i="1" dirty="0">
                <a:solidFill>
                  <a:schemeClr val="bg2"/>
                </a:solidFill>
              </a:rPr>
              <a:t>z</a:t>
            </a:r>
            <a:r>
              <a:rPr lang="cs-CZ" sz="2400" b="1" i="1" dirty="0" smtClean="0">
                <a:solidFill>
                  <a:schemeClr val="bg2"/>
                </a:solidFill>
              </a:rPr>
              <a:t>aplatí po 2. roce?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2"/>
                </a:solidFill>
              </a:rPr>
              <a:t>Kolik zaplatí celkem?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2"/>
                </a:solidFill>
              </a:rPr>
              <a:t>  </a:t>
            </a:r>
            <a:r>
              <a:rPr lang="cs-CZ" altLang="cs-CZ" sz="2400" b="1" i="1" dirty="0" smtClean="0">
                <a:solidFill>
                  <a:schemeClr val="bg2"/>
                </a:solidFill>
              </a:rPr>
              <a:t> </a:t>
            </a:r>
            <a:endParaRPr lang="cs-CZ" altLang="cs-CZ" sz="2400" b="1" i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38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/>
              <a:t>Tatínek připravil příklady:    </a:t>
            </a:r>
            <a:endParaRPr lang="cs-CZ" altLang="cs-CZ" b="1" i="1" dirty="0">
              <a:solidFill>
                <a:srgbClr val="990033"/>
              </a:solidFill>
            </a:endParaRP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628800"/>
            <a:ext cx="7848872" cy="4608512"/>
          </a:xfrm>
        </p:spPr>
        <p:txBody>
          <a:bodyPr/>
          <a:lstStyle/>
          <a:p>
            <a:pPr marL="0" indent="0">
              <a:buNone/>
            </a:pPr>
            <a:r>
              <a:rPr lang="cs-CZ" altLang="cs-CZ" b="1" i="1" dirty="0">
                <a:solidFill>
                  <a:srgbClr val="990033"/>
                </a:solidFill>
              </a:rPr>
              <a:t>B</a:t>
            </a:r>
            <a:endParaRPr lang="cs-CZ" altLang="cs-CZ" b="1" i="1" dirty="0" smtClean="0">
              <a:solidFill>
                <a:srgbClr val="990033"/>
              </a:solidFill>
            </a:endParaRPr>
          </a:p>
          <a:p>
            <a:pPr marL="0" indent="0" algn="just">
              <a:buNone/>
            </a:pPr>
            <a:r>
              <a:rPr lang="cs-CZ" altLang="cs-CZ" sz="2400" b="1" i="1" dirty="0" smtClean="0">
                <a:solidFill>
                  <a:schemeClr val="bg2"/>
                </a:solidFill>
              </a:rPr>
              <a:t> Pan Novák si půjčil také 120 000 Kč od jisté banky s roční úrokovou sazbou 14</a:t>
            </a:r>
            <a:r>
              <a:rPr lang="cs-CZ" sz="2400" b="1" i="1" dirty="0" smtClean="0"/>
              <a:t> </a:t>
            </a:r>
            <a:r>
              <a:rPr lang="cs-CZ" sz="2400" b="1" i="1" dirty="0" smtClean="0">
                <a:solidFill>
                  <a:schemeClr val="bg2"/>
                </a:solidFill>
              </a:rPr>
              <a:t>%. Půjčka je na také na 2 roky. Za vyřízení půjčky nezaplatí žádný poplatek a za vedení účtu zaplatí ročně 300 Kč. Ostatní podmínky má pan Novák stejné jako pan Šťastný. Po 1. roce zaplatí polovinu půjčené částky + úroky. Na konci druhého roku zaplatí 2. polovinu půjčené částky + příslušné úroky. 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2"/>
                </a:solidFill>
              </a:rPr>
              <a:t>Kolik bude činit splátka po 1. roce?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2"/>
                </a:solidFill>
              </a:rPr>
              <a:t>Kolik </a:t>
            </a:r>
            <a:r>
              <a:rPr lang="cs-CZ" sz="2400" b="1" i="1" dirty="0">
                <a:solidFill>
                  <a:schemeClr val="bg2"/>
                </a:solidFill>
              </a:rPr>
              <a:t>z</a:t>
            </a:r>
            <a:r>
              <a:rPr lang="cs-CZ" sz="2400" b="1" i="1" dirty="0" smtClean="0">
                <a:solidFill>
                  <a:schemeClr val="bg2"/>
                </a:solidFill>
              </a:rPr>
              <a:t>aplatí po 2. roce?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2"/>
                </a:solidFill>
              </a:rPr>
              <a:t>Kolik zaplatí celkem?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2"/>
                </a:solidFill>
              </a:rPr>
              <a:t>  </a:t>
            </a:r>
            <a:r>
              <a:rPr lang="cs-CZ" altLang="cs-CZ" sz="2400" b="1" i="1" dirty="0" smtClean="0">
                <a:solidFill>
                  <a:schemeClr val="bg2"/>
                </a:solidFill>
              </a:rPr>
              <a:t> </a:t>
            </a:r>
            <a:endParaRPr lang="cs-CZ" altLang="cs-CZ" sz="2400" b="1" i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30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50979"/>
            <a:ext cx="4104456" cy="792088"/>
          </a:xfrm>
        </p:spPr>
        <p:txBody>
          <a:bodyPr/>
          <a:lstStyle/>
          <a:p>
            <a:r>
              <a:rPr lang="cs-CZ" sz="3600" dirty="0" smtClean="0"/>
              <a:t>Výpočty</a:t>
            </a:r>
            <a:r>
              <a:rPr lang="cs-CZ" sz="3600" dirty="0" smtClean="0"/>
              <a:t>:     </a:t>
            </a:r>
            <a:r>
              <a:rPr lang="cs-CZ" altLang="cs-CZ" sz="3600" b="1" i="1" dirty="0" smtClean="0">
                <a:solidFill>
                  <a:srgbClr val="990033"/>
                </a:solidFill>
              </a:rPr>
              <a:t>A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251520" y="1844824"/>
            <a:ext cx="8710086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None/>
            </a:pPr>
            <a:r>
              <a:rPr lang="cs-CZ" sz="2400" kern="0" dirty="0" smtClean="0"/>
              <a:t>Po 1.roce:</a:t>
            </a:r>
          </a:p>
          <a:p>
            <a:pPr marL="0" indent="0" defTabSz="914400">
              <a:buNone/>
            </a:pPr>
            <a:r>
              <a:rPr lang="cs-CZ" sz="2400" kern="0" dirty="0"/>
              <a:t>s</a:t>
            </a:r>
            <a:r>
              <a:rPr lang="cs-CZ" sz="2400" kern="0" dirty="0" smtClean="0"/>
              <a:t>plátka jistiny……………………….……….60 000 Kč</a:t>
            </a:r>
          </a:p>
          <a:p>
            <a:pPr marL="0" indent="0" defTabSz="914400">
              <a:buNone/>
            </a:pPr>
            <a:r>
              <a:rPr lang="cs-CZ" sz="2400" dirty="0"/>
              <a:t>ú</a:t>
            </a:r>
            <a:r>
              <a:rPr lang="cs-CZ" sz="2400" dirty="0" smtClean="0"/>
              <a:t>rok ( 12 % ze 120 000 Kč) ..…12 . 1 200 = 14 400 Kč</a:t>
            </a:r>
            <a:endParaRPr lang="cs-CZ" sz="2400" dirty="0" smtClean="0"/>
          </a:p>
          <a:p>
            <a:pPr marL="0" indent="0" defTabSz="914400">
              <a:buNone/>
            </a:pPr>
            <a:r>
              <a:rPr lang="cs-CZ" sz="2400" dirty="0" smtClean="0"/>
              <a:t>1. splátka celkem………………...………….74 400 Kč</a:t>
            </a:r>
            <a:endParaRPr lang="cs-CZ" sz="2400" dirty="0" smtClean="0"/>
          </a:p>
          <a:p>
            <a:pPr marL="0" indent="0" defTabSz="914400">
              <a:buNone/>
            </a:pPr>
            <a:r>
              <a:rPr lang="cs-CZ" sz="2400" dirty="0" smtClean="0"/>
              <a:t>Po 2. roce:</a:t>
            </a:r>
          </a:p>
          <a:p>
            <a:pPr marL="0" indent="0" defTabSz="914400">
              <a:buNone/>
            </a:pPr>
            <a:r>
              <a:rPr lang="cs-CZ" sz="2400" dirty="0"/>
              <a:t>s</a:t>
            </a:r>
            <a:r>
              <a:rPr lang="cs-CZ" sz="2400" dirty="0" smtClean="0"/>
              <a:t>plátka jistiny…………………………………60 000 Kč</a:t>
            </a:r>
          </a:p>
          <a:p>
            <a:pPr marL="0" indent="0" defTabSz="914400">
              <a:buNone/>
            </a:pPr>
            <a:r>
              <a:rPr lang="cs-CZ" sz="2400" dirty="0"/>
              <a:t>úrok ( 12 % </a:t>
            </a:r>
            <a:r>
              <a:rPr lang="cs-CZ" sz="2400" dirty="0" smtClean="0"/>
              <a:t>z 60 </a:t>
            </a:r>
            <a:r>
              <a:rPr lang="cs-CZ" sz="2400" dirty="0"/>
              <a:t>000 Kč) </a:t>
            </a:r>
            <a:r>
              <a:rPr lang="cs-CZ" sz="2400" dirty="0" smtClean="0"/>
              <a:t>……….…</a:t>
            </a:r>
            <a:r>
              <a:rPr lang="cs-CZ" sz="2400" dirty="0"/>
              <a:t>12 . </a:t>
            </a:r>
            <a:r>
              <a:rPr lang="cs-CZ" sz="2400" dirty="0" smtClean="0"/>
              <a:t>600 </a:t>
            </a:r>
            <a:r>
              <a:rPr lang="cs-CZ" sz="2400" dirty="0"/>
              <a:t>= 7</a:t>
            </a:r>
            <a:r>
              <a:rPr lang="cs-CZ" sz="2400" dirty="0" smtClean="0"/>
              <a:t> 200 </a:t>
            </a:r>
            <a:r>
              <a:rPr lang="cs-CZ" sz="2400" dirty="0"/>
              <a:t>Kč</a:t>
            </a:r>
          </a:p>
          <a:p>
            <a:pPr marL="0" indent="0" defTabSz="914400">
              <a:buNone/>
            </a:pPr>
            <a:r>
              <a:rPr lang="cs-CZ" sz="2400" dirty="0" smtClean="0"/>
              <a:t>2. </a:t>
            </a:r>
            <a:r>
              <a:rPr lang="cs-CZ" sz="2400" dirty="0"/>
              <a:t>splátka celkem</a:t>
            </a:r>
            <a:r>
              <a:rPr lang="cs-CZ" sz="2400" dirty="0" smtClean="0"/>
              <a:t>………………...………..….67 200 Kč</a:t>
            </a:r>
          </a:p>
          <a:p>
            <a:pPr marL="0" indent="0" defTabSz="914400">
              <a:buNone/>
            </a:pPr>
            <a:r>
              <a:rPr lang="cs-CZ" sz="2400" dirty="0" smtClean="0"/>
              <a:t> další náklady …… ………24 . 200 + 1 500 =</a:t>
            </a:r>
            <a:r>
              <a:rPr lang="cs-CZ" sz="2400" b="1" dirty="0" smtClean="0"/>
              <a:t>  </a:t>
            </a:r>
            <a:r>
              <a:rPr lang="cs-CZ" sz="2400" dirty="0" smtClean="0"/>
              <a:t>6 300 Kč</a:t>
            </a:r>
            <a:endParaRPr lang="cs-CZ" sz="2400" dirty="0"/>
          </a:p>
          <a:p>
            <a:pPr marL="0" indent="0" defTabSz="914400">
              <a:buNone/>
            </a:pPr>
            <a:r>
              <a:rPr lang="cs-CZ" sz="2400" dirty="0" smtClean="0"/>
              <a:t>celkem zaplatil  …74 400 + 67 200 + 6 300 = </a:t>
            </a:r>
            <a:r>
              <a:rPr lang="cs-CZ" sz="2400" kern="0" dirty="0" smtClean="0"/>
              <a:t> 147 900 Kč</a:t>
            </a:r>
          </a:p>
          <a:p>
            <a:pPr defTabSz="914400">
              <a:buFont typeface="Wingdings" panose="05000000000000000000" pitchFamily="2" charset="2"/>
              <a:buChar char="Ø"/>
            </a:pPr>
            <a:endParaRPr lang="cs-CZ" sz="2400" kern="0" dirty="0" smtClean="0"/>
          </a:p>
          <a:p>
            <a:pPr defTabSz="914400">
              <a:buFont typeface="Wingdings" panose="05000000000000000000" pitchFamily="2" charset="2"/>
              <a:buChar char="Ø"/>
            </a:pPr>
            <a:endParaRPr lang="cs-CZ" sz="2400" kern="0" dirty="0"/>
          </a:p>
          <a:p>
            <a:pPr defTabSz="914400">
              <a:buFont typeface="Wingdings" panose="05000000000000000000" pitchFamily="2" charset="2"/>
              <a:buChar char="Ø"/>
            </a:pPr>
            <a:endParaRPr lang="cs-CZ" sz="2400" kern="0" dirty="0" smtClean="0"/>
          </a:p>
          <a:p>
            <a:pPr defTabSz="914400">
              <a:buFont typeface="Wingdings" panose="05000000000000000000" pitchFamily="2" charset="2"/>
              <a:buChar char="Ø"/>
            </a:pPr>
            <a:endParaRPr lang="cs-CZ" sz="2400" kern="0" dirty="0"/>
          </a:p>
          <a:p>
            <a:pPr marL="0" indent="0" defTabSz="914400">
              <a:buNone/>
            </a:pPr>
            <a:endParaRPr lang="cs-CZ" sz="2400" kern="0" dirty="0"/>
          </a:p>
        </p:txBody>
      </p:sp>
      <p:cxnSp>
        <p:nvCxnSpPr>
          <p:cNvPr id="8" name="Přímá spojnice 7"/>
          <p:cNvCxnSpPr/>
          <p:nvPr/>
        </p:nvCxnSpPr>
        <p:spPr bwMode="auto">
          <a:xfrm>
            <a:off x="392654" y="3645024"/>
            <a:ext cx="7776864" cy="0"/>
          </a:xfrm>
          <a:prstGeom prst="line">
            <a:avLst/>
          </a:prstGeom>
          <a:solidFill>
            <a:srgbClr val="00B8FF"/>
          </a:solidFill>
          <a:ln w="25400" cap="flat" cmpd="sng" algn="ctr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Přímá spojnice 8"/>
          <p:cNvCxnSpPr/>
          <p:nvPr/>
        </p:nvCxnSpPr>
        <p:spPr bwMode="auto">
          <a:xfrm>
            <a:off x="392654" y="5373216"/>
            <a:ext cx="7776864" cy="0"/>
          </a:xfrm>
          <a:prstGeom prst="line">
            <a:avLst/>
          </a:prstGeom>
          <a:solidFill>
            <a:srgbClr val="00B8FF"/>
          </a:solidFill>
          <a:ln w="25400" cap="flat" cmpd="sng" algn="ctr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0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459" y="836712"/>
            <a:ext cx="178805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157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50979"/>
            <a:ext cx="4104456" cy="792088"/>
          </a:xfrm>
        </p:spPr>
        <p:txBody>
          <a:bodyPr/>
          <a:lstStyle/>
          <a:p>
            <a:r>
              <a:rPr lang="cs-CZ" sz="3600" dirty="0" smtClean="0"/>
              <a:t>Výpočty</a:t>
            </a:r>
            <a:r>
              <a:rPr lang="cs-CZ" sz="3600" dirty="0" smtClean="0"/>
              <a:t>:     </a:t>
            </a:r>
            <a:r>
              <a:rPr lang="cs-CZ" sz="3600" b="1" i="1" dirty="0">
                <a:solidFill>
                  <a:srgbClr val="990033"/>
                </a:solidFill>
              </a:rPr>
              <a:t>B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251520" y="1844824"/>
            <a:ext cx="8710086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None/>
            </a:pPr>
            <a:r>
              <a:rPr lang="cs-CZ" sz="2400" kern="0" dirty="0" smtClean="0"/>
              <a:t>Po 1.roce:</a:t>
            </a:r>
          </a:p>
          <a:p>
            <a:pPr marL="0" indent="0" defTabSz="914400">
              <a:buNone/>
            </a:pPr>
            <a:r>
              <a:rPr lang="cs-CZ" sz="2400" kern="0" dirty="0"/>
              <a:t>s</a:t>
            </a:r>
            <a:r>
              <a:rPr lang="cs-CZ" sz="2400" kern="0" dirty="0" smtClean="0"/>
              <a:t>plátka jistiny……………………….……….60 000 Kč</a:t>
            </a:r>
          </a:p>
          <a:p>
            <a:pPr marL="0" indent="0" defTabSz="914400">
              <a:buNone/>
            </a:pPr>
            <a:r>
              <a:rPr lang="cs-CZ" sz="2400" dirty="0"/>
              <a:t>ú</a:t>
            </a:r>
            <a:r>
              <a:rPr lang="cs-CZ" sz="2400" dirty="0" smtClean="0"/>
              <a:t>rok ( 14 % ze 120 000 Kč) ..…14 . 1 200 = 16 </a:t>
            </a:r>
            <a:r>
              <a:rPr lang="cs-CZ" sz="2400" dirty="0"/>
              <a:t>8</a:t>
            </a:r>
            <a:r>
              <a:rPr lang="cs-CZ" sz="2400" dirty="0" smtClean="0"/>
              <a:t>00 Kč</a:t>
            </a:r>
            <a:endParaRPr lang="cs-CZ" sz="2400" dirty="0" smtClean="0"/>
          </a:p>
          <a:p>
            <a:pPr marL="0" indent="0" defTabSz="914400">
              <a:buNone/>
            </a:pPr>
            <a:r>
              <a:rPr lang="cs-CZ" sz="2400" dirty="0" smtClean="0"/>
              <a:t>1. splátka celkem………………...………….76 </a:t>
            </a:r>
            <a:r>
              <a:rPr lang="cs-CZ" sz="2400" dirty="0"/>
              <a:t>8</a:t>
            </a:r>
            <a:r>
              <a:rPr lang="cs-CZ" sz="2400" dirty="0" smtClean="0"/>
              <a:t>00 Kč</a:t>
            </a:r>
            <a:endParaRPr lang="cs-CZ" sz="2400" dirty="0" smtClean="0"/>
          </a:p>
          <a:p>
            <a:pPr marL="0" indent="0" defTabSz="914400">
              <a:buNone/>
            </a:pPr>
            <a:r>
              <a:rPr lang="cs-CZ" sz="2400" dirty="0" smtClean="0"/>
              <a:t>Po 2. roce:</a:t>
            </a:r>
          </a:p>
          <a:p>
            <a:pPr marL="0" indent="0" defTabSz="914400">
              <a:buNone/>
            </a:pPr>
            <a:r>
              <a:rPr lang="cs-CZ" sz="2400" dirty="0"/>
              <a:t>s</a:t>
            </a:r>
            <a:r>
              <a:rPr lang="cs-CZ" sz="2400" dirty="0" smtClean="0"/>
              <a:t>plátka jistiny…………………………………60 000 Kč</a:t>
            </a:r>
          </a:p>
          <a:p>
            <a:pPr marL="0" indent="0" defTabSz="914400">
              <a:buNone/>
            </a:pPr>
            <a:r>
              <a:rPr lang="cs-CZ" sz="2400" dirty="0"/>
              <a:t>úrok ( </a:t>
            </a:r>
            <a:r>
              <a:rPr lang="cs-CZ" sz="2400" dirty="0" smtClean="0"/>
              <a:t>14 </a:t>
            </a:r>
            <a:r>
              <a:rPr lang="cs-CZ" sz="2400" dirty="0"/>
              <a:t>% </a:t>
            </a:r>
            <a:r>
              <a:rPr lang="cs-CZ" sz="2400" dirty="0" smtClean="0"/>
              <a:t>z 60 </a:t>
            </a:r>
            <a:r>
              <a:rPr lang="cs-CZ" sz="2400" dirty="0"/>
              <a:t>000 Kč) </a:t>
            </a:r>
            <a:r>
              <a:rPr lang="cs-CZ" sz="2400" dirty="0" smtClean="0"/>
              <a:t>……….…14 </a:t>
            </a:r>
            <a:r>
              <a:rPr lang="cs-CZ" sz="2400" dirty="0"/>
              <a:t>. </a:t>
            </a:r>
            <a:r>
              <a:rPr lang="cs-CZ" sz="2400" dirty="0" smtClean="0"/>
              <a:t>600 </a:t>
            </a:r>
            <a:r>
              <a:rPr lang="cs-CZ" sz="2400" dirty="0"/>
              <a:t>= </a:t>
            </a:r>
            <a:r>
              <a:rPr lang="cs-CZ" sz="2400" dirty="0" smtClean="0"/>
              <a:t>8 </a:t>
            </a:r>
            <a:r>
              <a:rPr lang="cs-CZ" sz="2400" dirty="0"/>
              <a:t>4</a:t>
            </a:r>
            <a:r>
              <a:rPr lang="cs-CZ" sz="2400" dirty="0" smtClean="0"/>
              <a:t>00 </a:t>
            </a:r>
            <a:r>
              <a:rPr lang="cs-CZ" sz="2400" dirty="0"/>
              <a:t>Kč</a:t>
            </a:r>
          </a:p>
          <a:p>
            <a:pPr marL="0" indent="0" defTabSz="914400">
              <a:buNone/>
            </a:pPr>
            <a:r>
              <a:rPr lang="cs-CZ" sz="2400" dirty="0" smtClean="0"/>
              <a:t>2. </a:t>
            </a:r>
            <a:r>
              <a:rPr lang="cs-CZ" sz="2400" dirty="0"/>
              <a:t>splátka celkem</a:t>
            </a:r>
            <a:r>
              <a:rPr lang="cs-CZ" sz="2400" dirty="0" smtClean="0"/>
              <a:t>………………...………..….68 400 Kč</a:t>
            </a:r>
          </a:p>
          <a:p>
            <a:pPr marL="0" indent="0" defTabSz="914400">
              <a:buNone/>
            </a:pPr>
            <a:r>
              <a:rPr lang="cs-CZ" sz="2400" dirty="0" smtClean="0"/>
              <a:t> další náklady …… ………………..…2 . 300  =</a:t>
            </a:r>
            <a:r>
              <a:rPr lang="cs-CZ" sz="2400" b="1" dirty="0" smtClean="0"/>
              <a:t>  </a:t>
            </a:r>
            <a:r>
              <a:rPr lang="cs-CZ" sz="2400" dirty="0" smtClean="0"/>
              <a:t>600 Kč</a:t>
            </a:r>
            <a:endParaRPr lang="cs-CZ" sz="2400" dirty="0"/>
          </a:p>
          <a:p>
            <a:pPr marL="0" indent="0" defTabSz="914400">
              <a:buNone/>
            </a:pPr>
            <a:r>
              <a:rPr lang="cs-CZ" sz="2400" dirty="0" smtClean="0"/>
              <a:t>celkem zaplatil  …..76 </a:t>
            </a:r>
            <a:r>
              <a:rPr lang="cs-CZ" sz="2400" dirty="0"/>
              <a:t>8</a:t>
            </a:r>
            <a:r>
              <a:rPr lang="cs-CZ" sz="2400" dirty="0" smtClean="0"/>
              <a:t>00 + 68 </a:t>
            </a:r>
            <a:r>
              <a:rPr lang="cs-CZ" sz="2400" dirty="0"/>
              <a:t>4</a:t>
            </a:r>
            <a:r>
              <a:rPr lang="cs-CZ" sz="2400" dirty="0" smtClean="0"/>
              <a:t>00 + 600 = </a:t>
            </a:r>
            <a:r>
              <a:rPr lang="cs-CZ" sz="2400" kern="0" dirty="0" smtClean="0"/>
              <a:t> 145 </a:t>
            </a:r>
            <a:r>
              <a:rPr lang="cs-CZ" sz="2400" kern="0" dirty="0"/>
              <a:t>8</a:t>
            </a:r>
            <a:r>
              <a:rPr lang="cs-CZ" sz="2400" kern="0" dirty="0" smtClean="0"/>
              <a:t>00 Kč</a:t>
            </a:r>
          </a:p>
          <a:p>
            <a:pPr defTabSz="914400">
              <a:buFont typeface="Wingdings" panose="05000000000000000000" pitchFamily="2" charset="2"/>
              <a:buChar char="Ø"/>
            </a:pPr>
            <a:endParaRPr lang="cs-CZ" sz="2400" kern="0" dirty="0" smtClean="0"/>
          </a:p>
          <a:p>
            <a:pPr defTabSz="914400">
              <a:buFont typeface="Wingdings" panose="05000000000000000000" pitchFamily="2" charset="2"/>
              <a:buChar char="Ø"/>
            </a:pPr>
            <a:endParaRPr lang="cs-CZ" sz="2400" kern="0" dirty="0"/>
          </a:p>
          <a:p>
            <a:pPr defTabSz="914400">
              <a:buFont typeface="Wingdings" panose="05000000000000000000" pitchFamily="2" charset="2"/>
              <a:buChar char="Ø"/>
            </a:pPr>
            <a:endParaRPr lang="cs-CZ" sz="2400" kern="0" dirty="0" smtClean="0"/>
          </a:p>
          <a:p>
            <a:pPr defTabSz="914400">
              <a:buFont typeface="Wingdings" panose="05000000000000000000" pitchFamily="2" charset="2"/>
              <a:buChar char="Ø"/>
            </a:pPr>
            <a:endParaRPr lang="cs-CZ" sz="2400" kern="0" dirty="0"/>
          </a:p>
          <a:p>
            <a:pPr marL="0" indent="0" defTabSz="914400">
              <a:buNone/>
            </a:pPr>
            <a:endParaRPr lang="cs-CZ" sz="2400" kern="0" dirty="0"/>
          </a:p>
        </p:txBody>
      </p:sp>
      <p:cxnSp>
        <p:nvCxnSpPr>
          <p:cNvPr id="8" name="Přímá spojnice 7"/>
          <p:cNvCxnSpPr/>
          <p:nvPr/>
        </p:nvCxnSpPr>
        <p:spPr bwMode="auto">
          <a:xfrm>
            <a:off x="392654" y="3645024"/>
            <a:ext cx="7776864" cy="0"/>
          </a:xfrm>
          <a:prstGeom prst="line">
            <a:avLst/>
          </a:prstGeom>
          <a:solidFill>
            <a:srgbClr val="00B8FF"/>
          </a:solidFill>
          <a:ln w="25400" cap="flat" cmpd="sng" algn="ctr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Přímá spojnice 8"/>
          <p:cNvCxnSpPr/>
          <p:nvPr/>
        </p:nvCxnSpPr>
        <p:spPr bwMode="auto">
          <a:xfrm>
            <a:off x="392654" y="5373216"/>
            <a:ext cx="7776864" cy="0"/>
          </a:xfrm>
          <a:prstGeom prst="line">
            <a:avLst/>
          </a:prstGeom>
          <a:solidFill>
            <a:srgbClr val="00B8FF"/>
          </a:solidFill>
          <a:ln w="25400" cap="flat" cmpd="sng" algn="ctr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0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36712"/>
            <a:ext cx="1788059" cy="147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73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/>
              <a:t>Srovnání půjček:</a:t>
            </a:r>
            <a:endParaRPr lang="cs-CZ" altLang="cs-CZ" dirty="0"/>
          </a:p>
        </p:txBody>
      </p:sp>
      <p:graphicFrame>
        <p:nvGraphicFramePr>
          <p:cNvPr id="6" name="Group 38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37136404"/>
              </p:ext>
            </p:extLst>
          </p:nvPr>
        </p:nvGraphicFramePr>
        <p:xfrm>
          <a:off x="395536" y="2132856"/>
          <a:ext cx="8136904" cy="2646805"/>
        </p:xfrm>
        <a:graphic>
          <a:graphicData uri="http://schemas.openxmlformats.org/drawingml/2006/table">
            <a:tbl>
              <a:tblPr/>
              <a:tblGrid>
                <a:gridCol w="3685337"/>
                <a:gridCol w="2273931"/>
                <a:gridCol w="2177636"/>
              </a:tblGrid>
              <a:tr h="57606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471488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909638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3890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18288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položka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0DD7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pan Šťastný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0DD7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pan Novotný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0DD7F"/>
                    </a:solidFill>
                  </a:tcPr>
                </a:tc>
              </a:tr>
              <a:tr h="5176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splátka + úroky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74 400 Kč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76 800 Kč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6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splátka</a:t>
                      </a:r>
                      <a:r>
                        <a:rPr lang="cs-CZ" sz="2000" b="1" kern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+ úroky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67 200 Kč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68 400 Kč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6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další poplatky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6 300 Kč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600 Kč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6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celkem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B2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147 900 Kč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B2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145 800 Kč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B25"/>
                    </a:solidFill>
                  </a:tcPr>
                </a:tc>
              </a:tr>
            </a:tbl>
          </a:graphicData>
        </a:graphic>
      </p:graphicFrame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95536" y="5013176"/>
            <a:ext cx="8136904" cy="1224136"/>
          </a:xfrm>
        </p:spPr>
        <p:txBody>
          <a:bodyPr/>
          <a:lstStyle/>
          <a:p>
            <a:pPr marL="0" indent="0">
              <a:buNone/>
            </a:pPr>
            <a:r>
              <a:rPr lang="cs-CZ" sz="2800" b="1" i="1" dirty="0" smtClean="0">
                <a:solidFill>
                  <a:schemeClr val="bg2"/>
                </a:solidFill>
              </a:rPr>
              <a:t>147 900 – 145 800  = 2 100 Kč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bg2"/>
                </a:solidFill>
              </a:rPr>
              <a:t>Pan Šťastný zaplatí o 2 100 Kč více, než pan Novotný.</a:t>
            </a:r>
            <a:endParaRPr lang="cs-CZ" sz="2800" b="1" i="1" dirty="0" smtClean="0">
              <a:solidFill>
                <a:schemeClr val="bg2"/>
              </a:solidFill>
            </a:endParaRP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50339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60640"/>
            <a:ext cx="8712968" cy="433580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 smtClean="0">
                <a:solidFill>
                  <a:schemeClr val="bg2"/>
                </a:solidFill>
              </a:rPr>
              <a:t>Pan Novák si vzal půjčku s vyšším úrokem, ale nakonec zaplatí celkově méně, než pan Šťastný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 smtClean="0">
                <a:solidFill>
                  <a:schemeClr val="bg2"/>
                </a:solidFill>
              </a:rPr>
              <a:t>Při rozhodování o tom od koho si půjčíme, bereme       v úvahu nejen výši úroků, ale i další podmínky úvěru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 smtClean="0">
                <a:solidFill>
                  <a:schemeClr val="bg2"/>
                </a:solidFill>
              </a:rPr>
              <a:t>Rozhodujeme se nejen podle výše nákladů na půjčku, ale i podle důvěryhodnosti toho, od koho si půjčuje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 smtClean="0">
                <a:solidFill>
                  <a:schemeClr val="bg2"/>
                </a:solidFill>
              </a:rPr>
              <a:t>Pro půjčku se rozhodujeme s rozmyslem a rozvahou a bereme si ji pouze </a:t>
            </a:r>
            <a:r>
              <a:rPr lang="cs-CZ" sz="2800" b="1" i="1" dirty="0">
                <a:solidFill>
                  <a:schemeClr val="bg2"/>
                </a:solidFill>
              </a:rPr>
              <a:t>z</a:t>
            </a:r>
            <a:r>
              <a:rPr lang="cs-CZ" sz="2800" b="1" i="1" dirty="0" smtClean="0">
                <a:solidFill>
                  <a:schemeClr val="bg2"/>
                </a:solidFill>
              </a:rPr>
              <a:t> důležitých důvodů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 smtClean="0">
                <a:solidFill>
                  <a:schemeClr val="bg2"/>
                </a:solidFill>
              </a:rPr>
              <a:t>Každou půjčku musíme být schopni také splácet </a:t>
            </a:r>
          </a:p>
          <a:p>
            <a:endParaRPr lang="cs-CZ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Shrnutí : </a:t>
            </a:r>
            <a:endParaRPr lang="cs-CZ" sz="3600" dirty="0"/>
          </a:p>
        </p:txBody>
      </p:sp>
      <p:pic>
        <p:nvPicPr>
          <p:cNvPr id="5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20688"/>
            <a:ext cx="158417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49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Dnes se s vámi Kropáčkovi loučí</a:t>
            </a:r>
          </a:p>
        </p:txBody>
      </p:sp>
      <p:pic>
        <p:nvPicPr>
          <p:cNvPr id="142342" name="imgPreview" descr="chlapci,dcery,d&amp;ecaron;ti,dívky,matky,mu&amp;zcaron;i,osoby,otcové,po&amp;ccaron;así,ro&amp;ccaron;ní období,rodiny,sn&amp;ecaron;huláci,synové,&amp;zcaron;eny,zima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1844675"/>
            <a:ext cx="5905500" cy="44640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2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7948612" cy="503238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400" b="1"/>
              <a:t>použité zdroje: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989138"/>
            <a:ext cx="8208962" cy="4176712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 indent="-468313">
              <a:spcBef>
                <a:spcPts val="47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2000" b="1" dirty="0"/>
              <a:t>Obrázky:</a:t>
            </a:r>
          </a:p>
          <a:p>
            <a:pPr indent="-468313">
              <a:spcBef>
                <a:spcPts val="32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400" b="1" dirty="0"/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1700" b="1" dirty="0"/>
              <a:t>AUTOR NEUVEDEN. </a:t>
            </a:r>
            <a:r>
              <a:rPr lang="cs-CZ" altLang="cs-CZ" sz="1700" b="1" i="1" dirty="0"/>
              <a:t>Kliparty Microsoft Office</a:t>
            </a:r>
            <a:r>
              <a:rPr lang="cs-CZ" altLang="cs-CZ" sz="1700" b="1" dirty="0"/>
              <a:t> [online]. [cit. 28.11.2012]. Dostupný na WWW: </a:t>
            </a:r>
            <a:r>
              <a:rPr lang="cs-CZ" altLang="cs-CZ" sz="1700" b="1" dirty="0">
                <a:solidFill>
                  <a:srgbClr val="336699"/>
                </a:solidFill>
                <a:hlinkClick r:id="rId3"/>
              </a:rPr>
              <a:t>http://office.microsoft.com/</a:t>
            </a:r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indent="-468313">
              <a:spcBef>
                <a:spcPts val="400"/>
              </a:spcBef>
              <a:buClrTx/>
              <a:buSzPct val="65000"/>
              <a:buFontTx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Kvadrant">
  <a:themeElements>
    <a:clrScheme name="Kvadrant 8">
      <a:dk1>
        <a:srgbClr val="000033"/>
      </a:dk1>
      <a:lt1>
        <a:srgbClr val="FFFFFF"/>
      </a:lt1>
      <a:dk2>
        <a:srgbClr val="003366"/>
      </a:dk2>
      <a:lt2>
        <a:srgbClr val="275C6D"/>
      </a:lt2>
      <a:accent1>
        <a:srgbClr val="A7D2DF"/>
      </a:accent1>
      <a:accent2>
        <a:srgbClr val="108DA6"/>
      </a:accent2>
      <a:accent3>
        <a:srgbClr val="FFFFFF"/>
      </a:accent3>
      <a:accent4>
        <a:srgbClr val="00002A"/>
      </a:accent4>
      <a:accent5>
        <a:srgbClr val="D0E5EC"/>
      </a:accent5>
      <a:accent6>
        <a:srgbClr val="0D7F96"/>
      </a:accent6>
      <a:hlink>
        <a:srgbClr val="666699"/>
      </a:hlink>
      <a:folHlink>
        <a:srgbClr val="9999FF"/>
      </a:folHlink>
    </a:clrScheme>
    <a:fontScheme name="Kvadran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Kv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3581</TotalTime>
  <Words>643</Words>
  <Application>Microsoft Office PowerPoint</Application>
  <PresentationFormat>Předvádění na obrazovce (4:3)</PresentationFormat>
  <Paragraphs>103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Kvadrant</vt:lpstr>
      <vt:lpstr>Prezentace aplikace PowerPoint</vt:lpstr>
      <vt:lpstr>Rodina Kropáčkova se vrací:</vt:lpstr>
      <vt:lpstr>Co nás  dnes čeká ?</vt:lpstr>
      <vt:lpstr>Opakujeme pojmy:</vt:lpstr>
      <vt:lpstr>Tatínek připravil příklady:    </vt:lpstr>
      <vt:lpstr>Tatínek připravil příklady:    </vt:lpstr>
      <vt:lpstr>Výpočty:     A </vt:lpstr>
      <vt:lpstr>Výpočty:     B </vt:lpstr>
      <vt:lpstr>Srovnání půjček:</vt:lpstr>
      <vt:lpstr>Shrnutí : </vt:lpstr>
      <vt:lpstr>Dnes se s vámi Kropáčkovi loučí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herrmannova</dc:creator>
  <cp:lastModifiedBy>Jarmiolaq Moravcová</cp:lastModifiedBy>
  <cp:revision>162</cp:revision>
  <cp:lastPrinted>1601-01-01T00:00:00Z</cp:lastPrinted>
  <dcterms:created xsi:type="dcterms:W3CDTF">2012-05-25T05:09:32Z</dcterms:created>
  <dcterms:modified xsi:type="dcterms:W3CDTF">2013-12-11T23:13:37Z</dcterms:modified>
</cp:coreProperties>
</file>