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7"/>
  </p:notesMasterIdLst>
  <p:sldIdLst>
    <p:sldId id="279" r:id="rId2"/>
    <p:sldId id="280" r:id="rId3"/>
    <p:sldId id="281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088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804056-84B6-467A-8702-6820172E49EF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BB9D03-9F91-4D85-B442-5BD8E05A62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3470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111564C-B4D4-48B5-84F7-A7CC57DADA23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8CC7223-3D4A-4A8A-8E3E-3CCDEDD258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emf"/><Relationship Id="rId5" Type="http://schemas.openxmlformats.org/officeDocument/2006/relationships/image" Target="../media/image13.emf"/><Relationship Id="rId4" Type="http://schemas.openxmlformats.org/officeDocument/2006/relationships/image" Target="../media/image12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//upload.wikimedia.org/wikipedia/commons/9/9a/CZ-V12c_Z%C3%A1kaz_zastaven%C3%AD.jpg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51967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740675"/>
              </p:ext>
            </p:extLst>
          </p:nvPr>
        </p:nvGraphicFramePr>
        <p:xfrm>
          <a:off x="323528" y="2204864"/>
          <a:ext cx="8136904" cy="3265733"/>
        </p:xfrm>
        <a:graphic>
          <a:graphicData uri="http://schemas.openxmlformats.org/drawingml/2006/table">
            <a:tbl>
              <a:tblPr firstRow="1" firstCol="1" bandRow="1"/>
              <a:tblGrid>
                <a:gridCol w="2016224"/>
                <a:gridCol w="6120680"/>
              </a:tblGrid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48645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21226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VY_32_INOVACE_341_ DOPRAVNÍ_ZNAČKY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3782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Dopravní</a:t>
                      </a:r>
                      <a:r>
                        <a:rPr lang="cs-CZ" sz="1800" baseline="0" dirty="0" smtClean="0">
                          <a:effectLst/>
                        </a:rPr>
                        <a:t> značky, světelné a zvukové signály, dopravní zařízení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1002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5768406"/>
              </p:ext>
            </p:extLst>
          </p:nvPr>
        </p:nvGraphicFramePr>
        <p:xfrm>
          <a:off x="755576" y="620688"/>
          <a:ext cx="7632848" cy="3785616"/>
        </p:xfrm>
        <a:graphic>
          <a:graphicData uri="http://schemas.openxmlformats.org/drawingml/2006/table">
            <a:tbl>
              <a:tblPr firstRow="1" firstCol="1" bandRow="1"/>
              <a:tblGrid>
                <a:gridCol w="1584176"/>
                <a:gridCol w="6048672"/>
              </a:tblGrid>
              <a:tr h="1722618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 zaměřena na opakování dopravních značek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Člověk a jeho svět pro žáky 3.ročníku.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Procvičují dopravní značky a jejich užití v silničním provozu.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průběhu vytvořeného materiálu dochází  k zpětné kontrole získaných znalostí.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listě  7, 8, 9 a 10  žáci poznávají značky výstražné. List číslo  11 , 12, 13 a 14 prověřuje znalosti značek zákazových. Na listě  15, 16 , 17 a 18 popisují a vysvětlují význam značek příkazových.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837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836712"/>
            <a:ext cx="23481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073" y="836712"/>
            <a:ext cx="10969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1324075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Klíčová slova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 dopravní značky, světelné a zvukové signály, dopravní zařízení</a:t>
            </a:r>
          </a:p>
        </p:txBody>
      </p:sp>
    </p:spTree>
    <p:extLst>
      <p:ext uri="{BB962C8B-B14F-4D97-AF65-F5344CB8AC3E}">
        <p14:creationId xmlns:p14="http://schemas.microsoft.com/office/powerpoint/2010/main" val="379634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3096192" cy="1974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744" y="3861048"/>
            <a:ext cx="2177184" cy="2321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943" y="2000142"/>
            <a:ext cx="2665908" cy="2034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latin typeface="Bauhaus 93" pitchFamily="82" charset="0"/>
              </a:rPr>
              <a:t>Dopravní</a:t>
            </a:r>
            <a:r>
              <a:rPr lang="cs-CZ" sz="7200" b="1" dirty="0" smtClean="0"/>
              <a:t> </a:t>
            </a:r>
            <a:r>
              <a:rPr lang="cs-CZ" sz="7200" b="1" dirty="0" smtClean="0">
                <a:latin typeface="Bauhaus 93" pitchFamily="82" charset="0"/>
              </a:rPr>
              <a:t>značky</a:t>
            </a:r>
            <a:endParaRPr lang="cs-CZ" sz="7200" b="1" dirty="0">
              <a:latin typeface="Bauhaus 9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771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124744"/>
            <a:ext cx="712246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 bezpečností na silnici nám pomáhají:  </a:t>
            </a:r>
          </a:p>
          <a:p>
            <a:endParaRPr lang="cs-CZ" sz="32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dopravní značky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světelné a zvukové signály</a:t>
            </a:r>
          </a:p>
          <a:p>
            <a:r>
              <a:rPr lang="cs-CZ" sz="3200" b="1" dirty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dopravní zařízení.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10" y="4287665"/>
            <a:ext cx="1728192" cy="1915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16832"/>
            <a:ext cx="151216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509120"/>
            <a:ext cx="1709936" cy="2123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8832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726500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Dopravní značky můžeme rozdělit :</a:t>
            </a:r>
          </a:p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A : svislé</a:t>
            </a:r>
          </a:p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B : vodorovné</a:t>
            </a:r>
            <a:r>
              <a:rPr lang="cs-CZ" sz="3600" b="1" dirty="0" smtClean="0"/>
              <a:t>.</a:t>
            </a:r>
          </a:p>
          <a:p>
            <a:endParaRPr lang="cs-CZ" sz="3600" b="1" dirty="0"/>
          </a:p>
          <a:p>
            <a:endParaRPr lang="cs-CZ" sz="36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A:Svislé</a:t>
            </a:r>
            <a:r>
              <a:rPr lang="cs-CZ" sz="3600" dirty="0" smtClean="0"/>
              <a:t> značky mají různý význam.</a:t>
            </a:r>
          </a:p>
          <a:p>
            <a:r>
              <a:rPr lang="cs-CZ" sz="3600" dirty="0" smtClean="0"/>
              <a:t>Mohou být umístěny na sloupcích,</a:t>
            </a:r>
          </a:p>
          <a:p>
            <a:r>
              <a:rPr lang="cs-CZ" sz="3600" dirty="0" err="1"/>
              <a:t>p</a:t>
            </a:r>
            <a:r>
              <a:rPr lang="cs-CZ" sz="3600" dirty="0" err="1" smtClean="0"/>
              <a:t>anelech,stojanech</a:t>
            </a:r>
            <a:r>
              <a:rPr lang="cs-CZ" sz="3600" dirty="0" smtClean="0"/>
              <a:t> a to trvale nebo 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ouze dočasně.</a:t>
            </a:r>
          </a:p>
        </p:txBody>
      </p:sp>
    </p:spTree>
    <p:extLst>
      <p:ext uri="{BB962C8B-B14F-4D97-AF65-F5344CB8AC3E}">
        <p14:creationId xmlns:p14="http://schemas.microsoft.com/office/powerpoint/2010/main" val="209383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Výstražné značky : </a:t>
            </a:r>
            <a:r>
              <a:rPr lang="cs-CZ" b="1" dirty="0" smtClean="0">
                <a:solidFill>
                  <a:schemeClr val="tx1"/>
                </a:solidFill>
              </a:rPr>
              <a:t>dávají  výstrahu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103" y="1492587"/>
            <a:ext cx="2088232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47418"/>
            <a:ext cx="2160240" cy="1741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598" y="1772816"/>
            <a:ext cx="2142957" cy="2033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36273"/>
            <a:ext cx="2593901" cy="1755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988" y="4581128"/>
            <a:ext cx="2665908" cy="1971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586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269707"/>
            <a:ext cx="734497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POZNALY  JSTE  DOPRAVNÍ  ZNAČKY ?</a:t>
            </a:r>
          </a:p>
          <a:p>
            <a:r>
              <a:rPr lang="cs-CZ" sz="3200" b="1" dirty="0" smtClean="0"/>
              <a:t>Jak se jmenuje první?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Železniční přejezd  bez  závor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64904"/>
            <a:ext cx="2088232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3206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484689" y="1354335"/>
            <a:ext cx="5124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Druhá značka je 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88" y="1902571"/>
            <a:ext cx="2160240" cy="1741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483768" y="2204864"/>
            <a:ext cx="24152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Křižovatka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512" y="4149080"/>
            <a:ext cx="43287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 další se ukrývá </a:t>
            </a:r>
            <a:r>
              <a:rPr lang="cs-CZ" sz="2800" b="1" dirty="0" smtClean="0">
                <a:sym typeface="Wingdings" pitchFamily="2" charset="2"/>
              </a:rPr>
              <a:t> :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105" y="4672300"/>
            <a:ext cx="2142957" cy="2033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347864" y="5754604"/>
            <a:ext cx="4523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Dvojitá zatáčka, první vpravo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8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93" y="1412776"/>
            <a:ext cx="2593901" cy="1755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692696"/>
            <a:ext cx="2258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Hádej   </a:t>
            </a:r>
            <a:r>
              <a:rPr lang="cs-CZ" sz="3200" b="1" dirty="0" smtClean="0">
                <a:sym typeface="Wingdings" pitchFamily="2" charset="2"/>
              </a:rPr>
              <a:t>   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42520" y="1644060"/>
            <a:ext cx="5373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Křižovatka s vedlejší silnicí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077072"/>
            <a:ext cx="2415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Poslední  </a:t>
            </a:r>
            <a:r>
              <a:rPr lang="cs-CZ" sz="3200" b="1" dirty="0" smtClean="0">
                <a:sym typeface="Wingdings" pitchFamily="2" charset="2"/>
              </a:rPr>
              <a:t> :</a:t>
            </a:r>
            <a:endParaRPr lang="cs-CZ" sz="3200" b="1" dirty="0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988" y="4581128"/>
            <a:ext cx="2665908" cy="1971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23928" y="5566755"/>
            <a:ext cx="48154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Železniční přejezd se závorami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04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Značky zákazové : </a:t>
            </a:r>
            <a:r>
              <a:rPr lang="cs-CZ" dirty="0" smtClean="0">
                <a:solidFill>
                  <a:schemeClr val="tx1"/>
                </a:solidFill>
              </a:rPr>
              <a:t>něco  zakazují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418" y="1313730"/>
            <a:ext cx="2097880" cy="1899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06942"/>
            <a:ext cx="2376264" cy="2115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529" y="1052187"/>
            <a:ext cx="2016223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01" y="4580964"/>
            <a:ext cx="2041128" cy="1899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509" y="3907868"/>
            <a:ext cx="2338487" cy="217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5610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052735"/>
            <a:ext cx="3057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Budeme hádat ?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2097880" cy="1899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03848" y="2866455"/>
            <a:ext cx="48195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Zákaz vjezdu všech vozidel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49080"/>
            <a:ext cx="2376264" cy="2115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47864" y="5206715"/>
            <a:ext cx="38218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Zákaz vjezdu cyklistů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63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2338487" cy="217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1840" y="1781852"/>
            <a:ext cx="42885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Zákaz vjezdu motocyklů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83" y="3501008"/>
            <a:ext cx="2016223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78039" y="4437112"/>
            <a:ext cx="52223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Zákaz vjezdu všech vozidel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27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764704"/>
            <a:ext cx="74905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Uhodneš poslední  zákazovou značku </a:t>
            </a:r>
            <a:r>
              <a:rPr lang="cs-CZ" sz="3200" b="1" dirty="0" smtClean="0">
                <a:sym typeface="Wingdings" pitchFamily="2" charset="2"/>
              </a:rPr>
              <a:t>  ?</a:t>
            </a:r>
            <a:endParaRPr lang="cs-CZ" sz="3200" b="1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25" y="2204864"/>
            <a:ext cx="2041128" cy="1899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3154486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Zákaz  otáčení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187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Značky příkazové : 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37691"/>
            <a:ext cx="2355347" cy="2230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00442"/>
            <a:ext cx="2664296" cy="2267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84983"/>
            <a:ext cx="1871663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925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340768"/>
            <a:ext cx="674197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Značky příkazové nám něco přikazují .</a:t>
            </a:r>
          </a:p>
          <a:p>
            <a:r>
              <a:rPr lang="cs-CZ" sz="3200" b="1" dirty="0" smtClean="0"/>
              <a:t>Poznáš  co?</a:t>
            </a:r>
            <a:endParaRPr lang="cs-CZ" sz="3200" b="1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08920"/>
            <a:ext cx="1728192" cy="1724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3571258"/>
            <a:ext cx="3355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Stezka pro cyklisty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4941168"/>
            <a:ext cx="68396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Je umístěna před místem, kde začíná stezka pro cyklisty.</a:t>
            </a:r>
          </a:p>
          <a:p>
            <a:r>
              <a:rPr lang="cs-CZ" b="1" dirty="0" smtClean="0"/>
              <a:t>Tato cesta je určená pouze pro jízdu cyklistů nebo k vedení kola. Jiná</a:t>
            </a:r>
          </a:p>
          <a:p>
            <a:r>
              <a:rPr lang="cs-CZ" b="1" dirty="0"/>
              <a:t>v</a:t>
            </a:r>
            <a:r>
              <a:rPr lang="cs-CZ" b="1" dirty="0" smtClean="0"/>
              <a:t>ozidla nesmějí stezky pro cyklisty používat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91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03848" y="2171495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Přikázaný  směr  jízdy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4221088"/>
            <a:ext cx="58239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 umístěna před křižovatkou, kde se směr jízdy přikazuje.</a:t>
            </a:r>
          </a:p>
          <a:p>
            <a:r>
              <a:rPr lang="cs-CZ" b="1" dirty="0" smtClean="0"/>
              <a:t>Značka přikazuje směr jízdy na nejbližší křižovatce nebo</a:t>
            </a:r>
          </a:p>
          <a:p>
            <a:r>
              <a:rPr lang="cs-CZ" b="1" dirty="0"/>
              <a:t>s</a:t>
            </a:r>
            <a:r>
              <a:rPr lang="cs-CZ" b="1" dirty="0" smtClean="0"/>
              <a:t>měr objíždění překážky…. Řidič je povinen  pokračovat</a:t>
            </a:r>
          </a:p>
          <a:p>
            <a:r>
              <a:rPr lang="cs-CZ" b="1" dirty="0"/>
              <a:t>v</a:t>
            </a:r>
            <a:r>
              <a:rPr lang="cs-CZ" b="1" dirty="0" smtClean="0"/>
              <a:t> jízdě jen ve směru, který je přikázán dopravní značkou.</a:t>
            </a:r>
            <a:endParaRPr lang="cs-CZ" b="1" dirty="0"/>
          </a:p>
        </p:txBody>
      </p:sp>
      <p:pic>
        <p:nvPicPr>
          <p:cNvPr id="1026" name="Picture 2" descr="http://upload.wikimedia.org/wikipedia/commons/thumb/9/98/C02ccr.jpg/120px-C02c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7758"/>
            <a:ext cx="1872208" cy="223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146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80728"/>
            <a:ext cx="2160240" cy="1939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1950565"/>
            <a:ext cx="28210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Kruhový objezd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2871844"/>
              </p:ext>
            </p:extLst>
          </p:nvPr>
        </p:nvGraphicFramePr>
        <p:xfrm>
          <a:off x="304800" y="4005064"/>
          <a:ext cx="8686800" cy="640080"/>
        </p:xfrm>
        <a:graphic>
          <a:graphicData uri="http://schemas.openxmlformats.org/drawingml/2006/table">
            <a:tbl>
              <a:tblPr/>
              <a:tblGrid>
                <a:gridCol w="8686800"/>
              </a:tblGrid>
              <a:tr h="13212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Rozděluje celou křižovatku do několika jednoduchých křižovatek okolo </a:t>
                      </a:r>
                    </a:p>
                    <a:p>
                      <a:r>
                        <a:rPr lang="cs-CZ" b="1" dirty="0" smtClean="0"/>
                        <a:t>kruhu uprostřed</a:t>
                      </a:r>
                      <a:endParaRPr lang="cs-CZ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3413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Značky upravující přednost: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8"/>
            <a:ext cx="2448272" cy="223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91880" y="3176971"/>
            <a:ext cx="25605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Hlavní  silnice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5229200"/>
            <a:ext cx="7255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Značka upozorňuje řidiče, že přijíždí na křižovatku po hlavní silnici</a:t>
            </a:r>
          </a:p>
          <a:p>
            <a:r>
              <a:rPr lang="cs-CZ" b="1" dirty="0"/>
              <a:t>a</a:t>
            </a:r>
            <a:r>
              <a:rPr lang="cs-CZ" b="1" dirty="0" smtClean="0"/>
              <a:t> má proto přednost v jízdě před vozidly, které přijíždějí po silnici vedlejší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92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3024336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2060848"/>
            <a:ext cx="4431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Stůj, dej přednost v jízdě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4149080"/>
            <a:ext cx="58251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Značka přikazuje řidiči dát přednost v jízdě všem vozidlům</a:t>
            </a:r>
          </a:p>
          <a:p>
            <a:r>
              <a:rPr lang="cs-CZ" b="1" dirty="0"/>
              <a:t>j</a:t>
            </a:r>
            <a:r>
              <a:rPr lang="cs-CZ" b="1" dirty="0" smtClean="0"/>
              <a:t>edoucím po hlavní silnici.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77239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Informativní značky : </a:t>
            </a:r>
            <a:r>
              <a:rPr lang="cs-CZ" b="1" dirty="0" smtClean="0">
                <a:solidFill>
                  <a:schemeClr val="tx1"/>
                </a:solidFill>
              </a:rPr>
              <a:t>něco vysvětlují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7616" y="1340768"/>
            <a:ext cx="51125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Patří sem  tzv</a:t>
            </a:r>
            <a:r>
              <a:rPr lang="cs-CZ" sz="2800" dirty="0" smtClean="0"/>
              <a:t>.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provozní </a:t>
            </a:r>
          </a:p>
          <a:p>
            <a:r>
              <a:rPr lang="cs-CZ" sz="2800" b="1" dirty="0" smtClean="0"/>
              <a:t>Chceš zkusit hádat ?</a:t>
            </a:r>
            <a:endParaRPr lang="cs-CZ" sz="2800" b="1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97472"/>
            <a:ext cx="277601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3933056"/>
            <a:ext cx="20810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Slepá ulice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90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620688"/>
            <a:ext cx="55129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Další  jsou ty, které nám určují směr  tzv.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směrové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2604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a</a:t>
            </a:r>
            <a:r>
              <a:rPr lang="cs-CZ" sz="2000" b="1" dirty="0" smtClean="0"/>
              <a:t> jiné jako je např. ???</a:t>
            </a:r>
            <a:endParaRPr lang="cs-CZ" sz="2000" b="1" dirty="0"/>
          </a:p>
        </p:txBody>
      </p:sp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37112"/>
            <a:ext cx="2304256" cy="1507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5191036"/>
            <a:ext cx="21275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Nemocnice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733" y="1340768"/>
            <a:ext cx="1897310" cy="2085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6250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55655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B.  VODOROVNÉ   ZNAČKY :</a:t>
            </a:r>
            <a:r>
              <a:rPr lang="cs-CZ" sz="3200" b="1" dirty="0" smtClean="0"/>
              <a:t>jsou vyznačeny </a:t>
            </a:r>
          </a:p>
          <a:p>
            <a:r>
              <a:rPr lang="cs-CZ" sz="3200" b="1" dirty="0" smtClean="0"/>
              <a:t>přímo na vozovce 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92896"/>
            <a:ext cx="1828800" cy="277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10331" y="3244334"/>
            <a:ext cx="36236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accent4">
                    <a:lumMod val="75000"/>
                  </a:schemeClr>
                </a:solidFill>
              </a:rPr>
              <a:t>Přechod pro chodce</a:t>
            </a:r>
          </a:p>
        </p:txBody>
      </p:sp>
    </p:spTree>
    <p:extLst>
      <p:ext uri="{BB962C8B-B14F-4D97-AF65-F5344CB8AC3E}">
        <p14:creationId xmlns:p14="http://schemas.microsoft.com/office/powerpoint/2010/main" val="2001390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Soubor:CZ-V12c Zákaz zastavení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1828800" cy="2733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63888" y="1700808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Zákaz  zastavení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41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5964" y="260648"/>
            <a:ext cx="852450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sz="2800" b="1" dirty="0" smtClean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800" b="1" smtClean="0">
                <a:solidFill>
                  <a:prstClr val="black"/>
                </a:solidFill>
                <a:latin typeface="Trebuchet MS"/>
              </a:rPr>
              <a:t>Použité </a:t>
            </a:r>
            <a:r>
              <a:rPr lang="cs-CZ" sz="2800" b="1" dirty="0">
                <a:solidFill>
                  <a:prstClr val="black"/>
                </a:solidFill>
                <a:latin typeface="Trebuchet MS"/>
              </a:rPr>
              <a:t>zdroje :</a:t>
            </a: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  <a:p>
            <a:endParaRPr lang="cs-CZ" sz="1400" dirty="0">
              <a:solidFill>
                <a:srgbClr val="0070C0"/>
              </a:solidFill>
            </a:endParaRPr>
          </a:p>
          <a:p>
            <a:endParaRPr lang="cs-CZ" sz="1400" dirty="0" smtClean="0">
              <a:solidFill>
                <a:srgbClr val="0070C0"/>
              </a:solidFill>
            </a:endParaRPr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MINISTERSTVO </a:t>
            </a:r>
            <a:r>
              <a:rPr lang="cs-CZ" sz="1400" dirty="0"/>
              <a:t>DOPRAVY A SPOJŮ ČESKÉ REPUBLIKY. Soubor:CZ-V07 Přechod pro chodce.jpg. In: </a:t>
            </a:r>
            <a:r>
              <a:rPr lang="cs-CZ" sz="1400" dirty="0" err="1"/>
              <a:t>Wikipedia</a:t>
            </a:r>
            <a:r>
              <a:rPr lang="cs-CZ" sz="1400" dirty="0"/>
              <a:t>: 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13. 7. 2007, 00:07 [cit. 2012-01-11]. Dostupné z: http://cs.wikipedia.org/wiki/Soubor:CZ-V07_P%C5%99echod_pro_chodce.jpg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/>
              <a:t>MINISTERSTVO DOPRAVY A SPOJŮ ČESKÉ REPUBLIKY. Soubor:CZ-V12c Zákaz zastavení.jpg. In: </a:t>
            </a:r>
            <a:r>
              <a:rPr lang="cs-CZ" sz="1400" dirty="0" err="1"/>
              <a:t>Wikipedia</a:t>
            </a:r>
            <a:r>
              <a:rPr lang="cs-CZ" sz="1400" dirty="0"/>
              <a:t>: 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13. 7. 2007, 00:18 [cit. 2012-01-11]. Dostupné z: http://cs.wikipedia.org/wiki/Soubor:CZ-V12c_Z%C3%A1kaz_zastaven%C3%AD.jpg </a:t>
            </a:r>
          </a:p>
          <a:p>
            <a:endParaRPr lang="cs-CZ" sz="1400" dirty="0" smtClean="0"/>
          </a:p>
          <a:p>
            <a:endParaRPr lang="cs-CZ" sz="1400" dirty="0"/>
          </a:p>
          <a:p>
            <a:pPr lvl="0"/>
            <a:r>
              <a:rPr lang="cs-CZ" sz="1400" dirty="0">
                <a:solidFill>
                  <a:prstClr val="black"/>
                </a:solidFill>
              </a:rPr>
              <a:t>FRISKY007. Soubor:C02ccr.jpg. In: </a:t>
            </a:r>
            <a:r>
              <a:rPr lang="cs-CZ" sz="1400" i="1" dirty="0" err="1">
                <a:solidFill>
                  <a:prstClr val="black"/>
                </a:solidFill>
              </a:rPr>
              <a:t>Wikipedia</a:t>
            </a:r>
            <a:r>
              <a:rPr lang="cs-CZ" sz="1400" dirty="0">
                <a:solidFill>
                  <a:prstClr val="black"/>
                </a:solidFill>
              </a:rPr>
              <a:t>: </a:t>
            </a:r>
            <a:r>
              <a:rPr lang="cs-CZ" sz="1400" i="1" dirty="0" err="1">
                <a:solidFill>
                  <a:prstClr val="black"/>
                </a:solidFill>
              </a:rPr>
              <a:t>the</a:t>
            </a:r>
            <a:r>
              <a:rPr lang="cs-CZ" sz="1400" i="1" dirty="0">
                <a:solidFill>
                  <a:prstClr val="black"/>
                </a:solidFill>
              </a:rPr>
              <a:t> free </a:t>
            </a:r>
            <a:r>
              <a:rPr lang="cs-CZ" sz="1400" i="1" dirty="0" err="1">
                <a:solidFill>
                  <a:prstClr val="black"/>
                </a:solidFill>
              </a:rPr>
              <a:t>encyclopedia</a:t>
            </a:r>
            <a:r>
              <a:rPr lang="cs-CZ" sz="1400" dirty="0">
                <a:solidFill>
                  <a:prstClr val="black"/>
                </a:solidFill>
              </a:rPr>
              <a:t> [online]. San Francisco (CA): </a:t>
            </a:r>
            <a:r>
              <a:rPr lang="cs-CZ" sz="1400" dirty="0" err="1">
                <a:solidFill>
                  <a:prstClr val="black"/>
                </a:solidFill>
              </a:rPr>
              <a:t>Wikimedia</a:t>
            </a:r>
            <a:r>
              <a:rPr lang="cs-CZ" sz="1400" dirty="0">
                <a:solidFill>
                  <a:prstClr val="black"/>
                </a:solidFill>
              </a:rPr>
              <a:t> </a:t>
            </a:r>
            <a:r>
              <a:rPr lang="cs-CZ" sz="1400" dirty="0" err="1">
                <a:solidFill>
                  <a:prstClr val="black"/>
                </a:solidFill>
              </a:rPr>
              <a:t>Foundation</a:t>
            </a:r>
            <a:r>
              <a:rPr lang="cs-CZ" sz="1400" dirty="0">
                <a:solidFill>
                  <a:prstClr val="black"/>
                </a:solidFill>
              </a:rPr>
              <a:t>, 4. 7. 2010, 19:01 [cit. 2012-02-10]. Dostupné z: http://cs.wikipedia.org/wiki/Soubor:C02ccr.jpg </a:t>
            </a:r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3689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437</TotalTime>
  <Words>601</Words>
  <Application>Microsoft Office PowerPoint</Application>
  <PresentationFormat>Předvádění na obrazovce (4:3)</PresentationFormat>
  <Paragraphs>109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Cesta</vt:lpstr>
      <vt:lpstr>Prezentace aplikace PowerPoint</vt:lpstr>
      <vt:lpstr>Prezentace aplikace PowerPoint</vt:lpstr>
      <vt:lpstr>Prezentace aplikace PowerPoint</vt:lpstr>
      <vt:lpstr>Dopravní značky</vt:lpstr>
      <vt:lpstr>Prezentace aplikace PowerPoint</vt:lpstr>
      <vt:lpstr>Prezentace aplikace PowerPoint</vt:lpstr>
      <vt:lpstr>Výstražné značky : dávají  výstrahu</vt:lpstr>
      <vt:lpstr>Prezentace aplikace PowerPoint</vt:lpstr>
      <vt:lpstr>Prezentace aplikace PowerPoint</vt:lpstr>
      <vt:lpstr>Prezentace aplikace PowerPoint</vt:lpstr>
      <vt:lpstr>Značky zákazové : něco  zakazují</vt:lpstr>
      <vt:lpstr>Prezentace aplikace PowerPoint</vt:lpstr>
      <vt:lpstr>Prezentace aplikace PowerPoint</vt:lpstr>
      <vt:lpstr>Prezentace aplikace PowerPoint</vt:lpstr>
      <vt:lpstr>Značky příkazové : </vt:lpstr>
      <vt:lpstr>Prezentace aplikace PowerPoint</vt:lpstr>
      <vt:lpstr>Prezentace aplikace PowerPoint</vt:lpstr>
      <vt:lpstr>Prezentace aplikace PowerPoint</vt:lpstr>
      <vt:lpstr>Značky upravující přednost: </vt:lpstr>
      <vt:lpstr>Prezentace aplikace PowerPoint</vt:lpstr>
      <vt:lpstr>Informativní značky : něco vysvětlují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Dopravní   značky</dc:title>
  <dc:creator>Simča</dc:creator>
  <cp:lastModifiedBy>Simča</cp:lastModifiedBy>
  <cp:revision>63</cp:revision>
  <dcterms:created xsi:type="dcterms:W3CDTF">2012-01-04T13:33:55Z</dcterms:created>
  <dcterms:modified xsi:type="dcterms:W3CDTF">2012-02-28T14:37:38Z</dcterms:modified>
</cp:coreProperties>
</file>