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7" r:id="rId2"/>
    <p:sldId id="268" r:id="rId3"/>
    <p:sldId id="269" r:id="rId4"/>
    <p:sldId id="256" r:id="rId5"/>
    <p:sldId id="264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22" autoAdjust="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2AA49B-F3E7-46DF-B025-74C263DF13B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3A363-7A7A-4C8E-97C1-8D78D5D939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58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1FA151-3AF8-4A1F-82EF-339F3AC3E0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F643D5D-6FA0-4D60-91CF-5E8CCAD612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%C4%8Co%C4%8Dky_tram_rovn%C4%9B_a_vlev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hyperlink" Target="http://cs.wikipedia.org/wiki/Soubor:Tram_st%C5%AFj.jpg" TargetMode="Externa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73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5907832"/>
              </p:ext>
            </p:extLst>
          </p:nvPr>
        </p:nvGraphicFramePr>
        <p:xfrm>
          <a:off x="573073" y="2060848"/>
          <a:ext cx="7959367" cy="4250924"/>
        </p:xfrm>
        <a:graphic>
          <a:graphicData uri="http://schemas.openxmlformats.org/drawingml/2006/table">
            <a:tbl>
              <a:tblPr firstRow="1" firstCol="1" bandRow="1"/>
              <a:tblGrid>
                <a:gridCol w="2181339"/>
                <a:gridCol w="5778028"/>
              </a:tblGrid>
              <a:tr h="7474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VY_32_INOVACE_342_ SVĚTELNÉ_A_ZVUKOVÉ_SIGNÁLY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381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Světelné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signály pro chodce, světelné signály na křižovatkách, světelné signály pro tramvaj, akustické zvukové signály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7677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0729753"/>
              </p:ext>
            </p:extLst>
          </p:nvPr>
        </p:nvGraphicFramePr>
        <p:xfrm>
          <a:off x="323528" y="548680"/>
          <a:ext cx="7920880" cy="2839212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172261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světelných signálů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Děti si procvičují orientaci v dopravní výchově. Výklad probíhá zábavnou formou, kdy žáci doplňují správné odpovědi , které jsou schované. Správnost si ověří po zodpovězení otázky. Správná odpověď se jim zobrazí.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(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6, 7, 8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9, 10 a 11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)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503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040687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2751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5" y="4372168"/>
            <a:ext cx="7838256" cy="114300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1"/>
                </a:solidFill>
                <a:latin typeface="Bauhaus 93" pitchFamily="82" charset="0"/>
              </a:rPr>
              <a:t>Světelné a zvukové signály</a:t>
            </a:r>
            <a:endParaRPr lang="cs-CZ" sz="4800" b="1" dirty="0">
              <a:solidFill>
                <a:schemeClr val="accent1"/>
              </a:solidFill>
              <a:latin typeface="Bauhaus 93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4704"/>
            <a:ext cx="3096344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49929"/>
            <a:ext cx="1753815" cy="262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182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676819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Světelné signály pro chodce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Světelné signály na křižovatkách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Světelné signály pro tramvaj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Akustické zvukové signály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03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68027" y="1480569"/>
            <a:ext cx="82291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Světelné signály pro chodce bývají na křižovatkách nebo přechodech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ro chodce.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Víš, co znamenají  tyto světelné signály pro chodce?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84984"/>
            <a:ext cx="1543089" cy="2635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27999"/>
            <a:ext cx="1656183" cy="246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048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687" y="764704"/>
            <a:ext cx="1543089" cy="2635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62942" y="2056721"/>
            <a:ext cx="51258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Stůj!</a:t>
            </a:r>
          </a:p>
          <a:p>
            <a:r>
              <a:rPr lang="cs-CZ" dirty="0" smtClean="0"/>
              <a:t>Nesmíš vstoupit do vozovky, ale můžeš dokončit</a:t>
            </a:r>
          </a:p>
          <a:p>
            <a:r>
              <a:rPr lang="cs-CZ" dirty="0"/>
              <a:t>p</a:t>
            </a:r>
            <a:r>
              <a:rPr lang="cs-CZ" dirty="0" smtClean="0"/>
              <a:t>řecházení.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687" y="3933056"/>
            <a:ext cx="1656183" cy="246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5" y="4653136"/>
            <a:ext cx="4628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Volno!</a:t>
            </a:r>
          </a:p>
          <a:p>
            <a:r>
              <a:rPr lang="cs-CZ" dirty="0" smtClean="0"/>
              <a:t>Smíš vstoupit do vozovky a přecházet.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7624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87" y="2924944"/>
            <a:ext cx="2016224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18928"/>
            <a:ext cx="2016224" cy="3586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348" y="2492896"/>
            <a:ext cx="213115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98386" y="1124744"/>
            <a:ext cx="71579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Světelné signály na křižovatkách :</a:t>
            </a:r>
          </a:p>
          <a:p>
            <a:endParaRPr lang="cs-CZ" dirty="0" smtClean="0"/>
          </a:p>
          <a:p>
            <a:r>
              <a:rPr lang="cs-CZ" dirty="0" smtClean="0"/>
              <a:t>Pojmenuj, co znamenají </a:t>
            </a:r>
            <a:r>
              <a:rPr lang="cs-CZ" dirty="0" smtClean="0">
                <a:sym typeface="Wingdings" pitchFamily="2" charset="2"/>
              </a:rPr>
              <a:t> 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167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87" y="548680"/>
            <a:ext cx="2016224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764704"/>
            <a:ext cx="2016224" cy="3586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856" y="1040160"/>
            <a:ext cx="213115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92048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Stůj !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5013176"/>
            <a:ext cx="36362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Připrav se !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4443700"/>
            <a:ext cx="17900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Jeď !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30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3/3b/%C4%8Co%C4%8Dky_tram_rovn%C4%9B_a_vlevo.jpg/170px-%C4%8Co%C4%8Dky_tram_rovn%C4%9B_a_vlev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42048"/>
            <a:ext cx="198090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29491"/>
            <a:ext cx="91968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Víš o tom, že i tramvaje mají své speciální signály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-184669"/>
            <a:ext cx="115093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hlinkClick r:id="rId2" tooltip="Zvětšit"/>
              </a:rPr>
              <a:t>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4100" name="Picture 4" descr="http://bits.wikimedia.org/skins-1.18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411163"/>
            <a:ext cx="1428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1880" y="1844824"/>
            <a:ext cx="3102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Signál :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Jízda přímo a vlevo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102" name="Picture 6" descr="http://upload.wikimedia.org/wikipedia/commons/thumb/c/c1/Tram_st%C5%AFj.jpg/220px-Tram_st%C5%AFj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481" y="4005064"/>
            <a:ext cx="209550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95936" y="5157192"/>
            <a:ext cx="41152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Signál :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Stůj </a:t>
            </a:r>
            <a:r>
              <a:rPr lang="cs-CZ" dirty="0" smtClean="0"/>
              <a:t>má podobný význam jako</a:t>
            </a:r>
          </a:p>
          <a:p>
            <a:r>
              <a:rPr lang="cs-CZ" dirty="0"/>
              <a:t>s</a:t>
            </a:r>
            <a:r>
              <a:rPr lang="cs-CZ" dirty="0" smtClean="0"/>
              <a:t>amostatně svítící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žluté světlo </a:t>
            </a:r>
            <a:r>
              <a:rPr lang="cs-CZ" dirty="0" smtClean="0"/>
              <a:t>pro </a:t>
            </a:r>
          </a:p>
          <a:p>
            <a:r>
              <a:rPr lang="cs-CZ" dirty="0"/>
              <a:t>s</a:t>
            </a:r>
            <a:r>
              <a:rPr lang="cs-CZ" dirty="0" smtClean="0"/>
              <a:t>ilniční vozidla.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91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948908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Akustické nebo–</a:t>
            </a:r>
            <a:r>
              <a:rPr lang="cs-CZ" sz="4000" b="1" dirty="0" err="1" smtClean="0">
                <a:solidFill>
                  <a:schemeClr val="bg2">
                    <a:lumMod val="50000"/>
                  </a:schemeClr>
                </a:solidFill>
              </a:rPr>
              <a:t>li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 zvukové signály </a:t>
            </a:r>
          </a:p>
          <a:p>
            <a:r>
              <a:rPr lang="cs-CZ" sz="4000" b="1" dirty="0">
                <a:solidFill>
                  <a:schemeClr val="bg2">
                    <a:lumMod val="50000"/>
                  </a:schemeClr>
                </a:solidFill>
              </a:rPr>
              <a:t>s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louží  :</a:t>
            </a:r>
            <a:endParaRPr lang="cs-C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808586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 smtClean="0"/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k orientaci nevidomých spolu se světelnými signály pro chodce</a:t>
            </a:r>
          </a:p>
          <a:p>
            <a:pPr marL="342900" indent="-342900">
              <a:buFontTx/>
              <a:buChar char="-"/>
            </a:pPr>
            <a:endParaRPr lang="cs-CZ" sz="2000" b="1" dirty="0"/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na železničním přejezdu spolu se signálem dvou přerušovaně </a:t>
            </a:r>
          </a:p>
          <a:p>
            <a:r>
              <a:rPr lang="cs-CZ" sz="2000" b="1" dirty="0" smtClean="0"/>
              <a:t>     svítících červených světel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05064"/>
            <a:ext cx="259228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17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17005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Signály pro chodce se vyjadřují přerušovaným tikáním nebo tónovými</a:t>
            </a:r>
          </a:p>
          <a:p>
            <a:r>
              <a:rPr lang="cs-CZ" b="1" dirty="0"/>
              <a:t>p</a:t>
            </a:r>
            <a:r>
              <a:rPr lang="cs-CZ" b="1" dirty="0" smtClean="0"/>
              <a:t>ulzy.</a:t>
            </a:r>
          </a:p>
          <a:p>
            <a:r>
              <a:rPr lang="cs-CZ" b="1" dirty="0" smtClean="0"/>
              <a:t>Na některých přechodech musí nevidomý ke spuštění zvukové signalizace</a:t>
            </a:r>
            <a:endParaRPr lang="cs-CZ" b="1" dirty="0"/>
          </a:p>
          <a:p>
            <a:r>
              <a:rPr lang="cs-CZ" b="1" dirty="0" smtClean="0"/>
              <a:t>stisknout tlačítko  nebo ho aktivovat univerzálním dálkovým ovládáním.</a:t>
            </a:r>
          </a:p>
          <a:p>
            <a:endParaRPr lang="cs-CZ" b="1" dirty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07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0218" y="1628800"/>
            <a:ext cx="84602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CS:ŠJŮ. </a:t>
            </a:r>
            <a:r>
              <a:rPr lang="cs-CZ" sz="1600" dirty="0" err="1"/>
              <a:t>Soubor:Čočky</a:t>
            </a:r>
            <a:r>
              <a:rPr lang="cs-CZ" sz="1600" dirty="0"/>
              <a:t> tram rovně a vlevo.jpg. In: </a:t>
            </a:r>
            <a:r>
              <a:rPr lang="cs-CZ" sz="1600" dirty="0" err="1"/>
              <a:t>Wikipedia</a:t>
            </a:r>
            <a:r>
              <a:rPr lang="cs-CZ" sz="1600" dirty="0"/>
              <a:t>: 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7. 11. 2006, 11:50, 28. 2. 2009, 01:29 [cit. 2012-01-11]. Dostupné z: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http</a:t>
            </a:r>
            <a:r>
              <a:rPr lang="cs-CZ" sz="1600" dirty="0"/>
              <a:t>://cs.wikipedia.org/wiki/Soubor:%C4%8Co%C4%8Dky_tram_rovn%C4%9B_a_vlevo.jpg </a:t>
            </a:r>
            <a:endParaRPr lang="cs-CZ" sz="1600" dirty="0" smtClean="0"/>
          </a:p>
          <a:p>
            <a:r>
              <a:rPr lang="cs-CZ" sz="1600" dirty="0"/>
              <a:t>USER:ŠJŮ. </a:t>
            </a:r>
            <a:r>
              <a:rPr lang="cs-CZ" sz="1600" dirty="0" err="1"/>
              <a:t>Soubor:Tram</a:t>
            </a:r>
            <a:r>
              <a:rPr lang="cs-CZ" sz="1600" dirty="0"/>
              <a:t> stůj.jpg. In: </a:t>
            </a:r>
            <a:r>
              <a:rPr lang="cs-CZ" sz="1600" dirty="0" err="1"/>
              <a:t>Wikipedia</a:t>
            </a:r>
            <a:r>
              <a:rPr lang="cs-CZ" sz="1600" dirty="0"/>
              <a:t>: 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7. 11. 2006, 11:57, 28. 2. 2009, 01:30 [cit. 2012-01-11]. Dostupné z: http://cs.wikipedia.org/wiki/Soubor:Tram_st%C5%AFj.jpg </a:t>
            </a:r>
          </a:p>
          <a:p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346898" y="404664"/>
            <a:ext cx="4572000" cy="89255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smtClean="0">
                <a:solidFill>
                  <a:prstClr val="black"/>
                </a:solidFill>
              </a:rPr>
              <a:t>Použité </a:t>
            </a:r>
            <a:r>
              <a:rPr lang="cs-CZ" sz="2800" b="1" dirty="0">
                <a:solidFill>
                  <a:prstClr val="black"/>
                </a:solidFill>
              </a:rPr>
              <a:t>zdroje :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Program 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val="3056782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158</TotalTime>
  <Words>384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Světelné a zvukové signály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Světelné a zvukové signály</dc:title>
  <dc:creator>Simča</dc:creator>
  <cp:lastModifiedBy>Simča</cp:lastModifiedBy>
  <cp:revision>26</cp:revision>
  <dcterms:created xsi:type="dcterms:W3CDTF">2012-01-06T12:59:13Z</dcterms:created>
  <dcterms:modified xsi:type="dcterms:W3CDTF">2012-02-28T14:38:23Z</dcterms:modified>
</cp:coreProperties>
</file>