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78" r:id="rId2"/>
    <p:sldId id="296" r:id="rId3"/>
    <p:sldId id="297" r:id="rId4"/>
    <p:sldId id="290" r:id="rId5"/>
    <p:sldId id="283" r:id="rId6"/>
    <p:sldId id="289" r:id="rId7"/>
    <p:sldId id="286" r:id="rId8"/>
    <p:sldId id="291" r:id="rId9"/>
    <p:sldId id="300" r:id="rId10"/>
    <p:sldId id="293" r:id="rId11"/>
    <p:sldId id="301" r:id="rId12"/>
    <p:sldId id="294" r:id="rId13"/>
    <p:sldId id="269" r:id="rId14"/>
    <p:sldId id="302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03" autoAdjust="0"/>
    <p:restoredTop sz="94660"/>
  </p:normalViewPr>
  <p:slideViewPr>
    <p:cSldViewPr>
      <p:cViewPr>
        <p:scale>
          <a:sx n="100" d="100"/>
          <a:sy n="100" d="100"/>
        </p:scale>
        <p:origin x="174" y="9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12.12.2013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12.12.2013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12.12.2013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12.12.2013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12.12.2013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://www.srubyservis.cz/aktuality-zdene-svisle-konstruk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55275450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01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Zásady pro položení </a:t>
                      </a:r>
                      <a:r>
                        <a:rPr lang="cs-CZ" sz="110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polokřížové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vazby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Vazba, půdorys, nárys, vrstva, řez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Technologie I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Zakreslení vazby do sešitu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59854" y="991034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err="1" smtClean="0"/>
              <a:t>Polokřížová</a:t>
            </a:r>
            <a:r>
              <a:rPr lang="cs-CZ" sz="2400" b="1" dirty="0" smtClean="0"/>
              <a:t> vazba I. 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VY_32_INOVACE_01_005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58162" y="1844824"/>
            <a:ext cx="67687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u="sng" dirty="0" err="1" smtClean="0"/>
              <a:t>Polokřížová</a:t>
            </a:r>
            <a:r>
              <a:rPr lang="cs-CZ" sz="6000" b="1" u="sng" dirty="0" smtClean="0"/>
              <a:t>  vazba</a:t>
            </a:r>
            <a:endParaRPr lang="cs-CZ" sz="6000" b="1" u="sng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67771" y="3501008"/>
            <a:ext cx="2266740" cy="20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59730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844824"/>
            <a:ext cx="6106436" cy="37045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026623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-1" y="60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556792"/>
            <a:ext cx="6408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4098" name="Tabulka 409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55915085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ln>
                            <a:solidFill>
                              <a:sysClr val="windowText" lastClr="000000"/>
                            </a:solidFill>
                          </a:ln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75" name="Přímá spojnice 74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Přímá spojnice 78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00" name="Rectangle 60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1" name="Rectangle 61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4102" name="Rectangle 62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30" name="Přímá spojnice 29"/>
          <p:cNvCxnSpPr/>
          <p:nvPr/>
        </p:nvCxnSpPr>
        <p:spPr>
          <a:xfrm flipH="1">
            <a:off x="3440460" y="3620443"/>
            <a:ext cx="864096" cy="504056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05" name="Přímá spojnice 4104"/>
          <p:cNvCxnSpPr/>
          <p:nvPr/>
        </p:nvCxnSpPr>
        <p:spPr>
          <a:xfrm flipH="1">
            <a:off x="4827637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11" name="Přímá spojnice 4110"/>
          <p:cNvCxnSpPr/>
          <p:nvPr/>
        </p:nvCxnSpPr>
        <p:spPr>
          <a:xfrm>
            <a:off x="4860032" y="3620443"/>
            <a:ext cx="576064" cy="514524"/>
          </a:xfrm>
          <a:prstGeom prst="line">
            <a:avLst/>
          </a:prstGeom>
          <a:ln w="190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24" name="TextovéPole 4123"/>
          <p:cNvSpPr txBox="1"/>
          <p:nvPr/>
        </p:nvSpPr>
        <p:spPr>
          <a:xfrm>
            <a:off x="1979712" y="1628800"/>
            <a:ext cx="52565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Značení cihel ve čtverečkovaném sešitu</a:t>
            </a:r>
            <a:endParaRPr lang="cs-CZ" sz="2400" b="1" dirty="0"/>
          </a:p>
        </p:txBody>
      </p:sp>
      <p:sp>
        <p:nvSpPr>
          <p:cNvPr id="4125" name="TextovéPole 4124"/>
          <p:cNvSpPr txBox="1"/>
          <p:nvPr/>
        </p:nvSpPr>
        <p:spPr>
          <a:xfrm>
            <a:off x="3707904" y="4797152"/>
            <a:ext cx="19531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686000" y="2951203"/>
            <a:ext cx="1211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/>
              <a:t>c</a:t>
            </a:r>
            <a:r>
              <a:rPr lang="cs-CZ" dirty="0" smtClean="0"/>
              <a:t>ihla plná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305982" y="2959656"/>
            <a:ext cx="11330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tříčtvrtka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88445" y="2951203"/>
            <a:ext cx="7192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půlka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805610" y="2961800"/>
            <a:ext cx="14666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dlouhá půlka</a:t>
            </a:r>
            <a:endParaRPr lang="cs-CZ" dirty="0"/>
          </a:p>
        </p:txBody>
      </p:sp>
      <p:cxnSp>
        <p:nvCxnSpPr>
          <p:cNvPr id="12" name="Přímá spojnice 11"/>
          <p:cNvCxnSpPr/>
          <p:nvPr/>
        </p:nvCxnSpPr>
        <p:spPr>
          <a:xfrm flipV="1">
            <a:off x="5940152" y="3877705"/>
            <a:ext cx="1152128" cy="246794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940152" y="3872471"/>
            <a:ext cx="1152128" cy="252028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395536" y="1052736"/>
            <a:ext cx="3476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>
                <a:solidFill>
                  <a:srgbClr val="FF0000"/>
                </a:solidFill>
              </a:rPr>
              <a:t>Zopakujme si:</a:t>
            </a:r>
            <a:endParaRPr lang="cs-CZ" u="sng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086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cxnSp>
        <p:nvCxnSpPr>
          <p:cNvPr id="12" name="Přímá spojnice 11"/>
          <p:cNvCxnSpPr/>
          <p:nvPr/>
        </p:nvCxnSpPr>
        <p:spPr>
          <a:xfrm>
            <a:off x="5661025" y="50530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5661025" y="672306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Rectangle 8"/>
          <p:cNvSpPr>
            <a:spLocks noChangeArrowheads="1"/>
          </p:cNvSpPr>
          <p:nvPr/>
        </p:nvSpPr>
        <p:spPr bwMode="auto">
          <a:xfrm>
            <a:off x="1466850" y="33289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altLang="cs-CZ" sz="1200" b="0" i="0" u="none" strike="noStrike" cap="none" normalizeH="0" baseline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</a:t>
            </a: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9"/>
          <p:cNvSpPr>
            <a:spLocks noChangeArrowheads="1"/>
          </p:cNvSpPr>
          <p:nvPr/>
        </p:nvSpPr>
        <p:spPr bwMode="auto">
          <a:xfrm>
            <a:off x="1466850" y="37861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Rectangle 10"/>
          <p:cNvSpPr>
            <a:spLocks noChangeArrowheads="1"/>
          </p:cNvSpPr>
          <p:nvPr/>
        </p:nvSpPr>
        <p:spPr bwMode="auto">
          <a:xfrm>
            <a:off x="1466850" y="424338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alt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0" name="Tabulka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44022184"/>
              </p:ext>
            </p:extLst>
          </p:nvPr>
        </p:nvGraphicFramePr>
        <p:xfrm>
          <a:off x="1467485" y="3328829"/>
          <a:ext cx="6209030" cy="1068705"/>
        </p:xfrm>
        <a:graphic>
          <a:graphicData uri="http://schemas.openxmlformats.org/drawingml/2006/table">
            <a:tbl>
              <a:tblPr firstRow="1" firstCol="1" bandRow="1"/>
              <a:tblGrid>
                <a:gridCol w="248920"/>
                <a:gridCol w="31496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1940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  <a:gridCol w="282575"/>
              </a:tblGrid>
              <a:tr h="27686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2415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781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16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cxnSp>
        <p:nvCxnSpPr>
          <p:cNvPr id="21" name="Přímá spojnice 20"/>
          <p:cNvCxnSpPr/>
          <p:nvPr/>
        </p:nvCxnSpPr>
        <p:spPr>
          <a:xfrm>
            <a:off x="5661025" y="6805613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ovéPole 2"/>
          <p:cNvSpPr txBox="1"/>
          <p:nvPr/>
        </p:nvSpPr>
        <p:spPr>
          <a:xfrm>
            <a:off x="2339752" y="4869160"/>
            <a:ext cx="44644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Značení cihel v řezu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39752" y="1681629"/>
            <a:ext cx="4824536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2000" b="1" dirty="0"/>
          </a:p>
          <a:p>
            <a:pPr algn="ctr"/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19672" y="1370638"/>
            <a:ext cx="55446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Značení cihel ve čtverečkovaném sešitě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86408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95736" y="515719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Pohled 1.vrstvy v půdorysu</a:t>
            </a:r>
            <a:endParaRPr lang="cs-CZ" dirty="0"/>
          </a:p>
        </p:txBody>
      </p:sp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66322843"/>
              </p:ext>
            </p:extLst>
          </p:nvPr>
        </p:nvGraphicFramePr>
        <p:xfrm>
          <a:off x="1466850" y="3573016"/>
          <a:ext cx="6209030" cy="1144414"/>
        </p:xfrm>
        <a:graphic>
          <a:graphicData uri="http://schemas.openxmlformats.org/drawingml/2006/table">
            <a:tbl>
              <a:tblPr firstRow="1" firstCol="1" bandRow="1"/>
              <a:tblGrid>
                <a:gridCol w="309880"/>
                <a:gridCol w="309880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  <a:gridCol w="310515"/>
              </a:tblGrid>
              <a:tr h="288244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87820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77393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0957"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1907704" y="1772816"/>
            <a:ext cx="576064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Značení cihel ve čtverečkovaném sešitě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1164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6992337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372791" y="1700808"/>
            <a:ext cx="69482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Úkol:</a:t>
            </a:r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72791" y="2420888"/>
            <a:ext cx="84011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Nakresli do sešitu </a:t>
            </a:r>
            <a:r>
              <a:rPr lang="cs-CZ" sz="2400" dirty="0" err="1" smtClean="0"/>
              <a:t>polokřížovou</a:t>
            </a:r>
            <a:r>
              <a:rPr lang="cs-CZ" sz="2400" dirty="0" smtClean="0"/>
              <a:t> vazbu – tloušťka zdi 300 mm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1282370" y="5156903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416657" y="5156903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565122" y="5156903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716016" y="5156903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863322" y="5143752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020272" y="5143752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3446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0533524"/>
              </p:ext>
            </p:extLst>
          </p:nvPr>
        </p:nvGraphicFramePr>
        <p:xfrm>
          <a:off x="2774949" y="1628800"/>
          <a:ext cx="3627755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213360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46920" y="1916832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46920" y="4869160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44208" y="198884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588224" y="4869160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9587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9809402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63688" y="2636912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727634" y="4359022"/>
            <a:ext cx="2247396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282370" y="5156903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416657" y="5156903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565122" y="5156903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716016" y="5156903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863322" y="5143752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020272" y="5143752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023212" y="4359022"/>
            <a:ext cx="2247396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324417" y="4359022"/>
            <a:ext cx="2247396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40779" y="5143752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74804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30" grpId="0" animBg="1"/>
      <p:bldP spid="3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81678234"/>
              </p:ext>
            </p:extLst>
          </p:nvPr>
        </p:nvGraphicFramePr>
        <p:xfrm>
          <a:off x="2774949" y="1628800"/>
          <a:ext cx="3594100" cy="3657600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337817" y="1804174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346920" y="4869160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72200" y="1988840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48691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94015" y="3115444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3849" y="462729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2.vrstva</a:t>
            </a:r>
          </a:p>
        </p:txBody>
      </p:sp>
    </p:spTree>
    <p:extLst>
      <p:ext uri="{BB962C8B-B14F-4D97-AF65-F5344CB8AC3E}">
        <p14:creationId xmlns:p14="http://schemas.microsoft.com/office/powerpoint/2010/main" val="3757358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40667778"/>
              </p:ext>
            </p:extLst>
          </p:nvPr>
        </p:nvGraphicFramePr>
        <p:xfrm>
          <a:off x="1524000" y="1397000"/>
          <a:ext cx="6096000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781250" y="2623731"/>
            <a:ext cx="61206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720802" y="4359022"/>
            <a:ext cx="2247396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1282370" y="5156903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416657" y="5156903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3565122" y="5156903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4716016" y="5156903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5863322" y="5143752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020272" y="5143752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023212" y="4359022"/>
            <a:ext cx="2247396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5324417" y="4359022"/>
            <a:ext cx="2247396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1212146" y="3573016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2371996" y="3573016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3519740" y="3568030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668205" y="3568030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816670" y="3568030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6966405" y="3573016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5114" y="3573388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28535" y="5156903"/>
            <a:ext cx="1103083" cy="742648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67541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2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17021927"/>
              </p:ext>
            </p:extLst>
          </p:nvPr>
        </p:nvGraphicFramePr>
        <p:xfrm>
          <a:off x="2774949" y="1628800"/>
          <a:ext cx="3594100" cy="3673584"/>
        </p:xfrm>
        <a:graphic>
          <a:graphicData uri="http://schemas.openxmlformats.org/drawingml/2006/table">
            <a:tbl>
              <a:tblPr/>
              <a:tblGrid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  <a:gridCol w="179705"/>
              </a:tblGrid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198864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lToBr>
                    <a:lnBlToT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lToTr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Times New Roman"/>
                        </a:rPr>
                        <a:t> 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1403748" y="1617623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půdorys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426568" y="4499828"/>
            <a:ext cx="10648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nárys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390431" y="1840389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4869160"/>
            <a:ext cx="12961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388174" y="2719482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73849" y="4627294"/>
            <a:ext cx="9361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2.vrstva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442273" y="364502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381092" y="4421876"/>
            <a:ext cx="1143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1.vrstva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71962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8" name="Picture 4" descr="C:\Users\Businska\AppData\Local\Microsoft\Windows\Temporary Internet Files\Content.IE5\RGQHORG3\MP900382980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3593" y="1052736"/>
            <a:ext cx="3275856" cy="4586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Galerie MS Office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 smtClean="0"/>
              <a:t>Vlastní dílo autora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www.srubyservis.cz/aktuality-zdene-svisle-konstrukce</a:t>
            </a: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92763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2832</TotalTime>
  <Words>262</Words>
  <Application>Microsoft Office PowerPoint</Application>
  <PresentationFormat>Předvádění na obrazovce (4:3)</PresentationFormat>
  <Paragraphs>1558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294</cp:revision>
  <dcterms:created xsi:type="dcterms:W3CDTF">2010-11-01T23:40:31Z</dcterms:created>
  <dcterms:modified xsi:type="dcterms:W3CDTF">2013-12-12T10:00:44Z</dcterms:modified>
</cp:coreProperties>
</file>