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78" r:id="rId2"/>
    <p:sldId id="296" r:id="rId3"/>
    <p:sldId id="297" r:id="rId4"/>
    <p:sldId id="290" r:id="rId5"/>
    <p:sldId id="283" r:id="rId6"/>
    <p:sldId id="298" r:id="rId7"/>
    <p:sldId id="295" r:id="rId8"/>
    <p:sldId id="291" r:id="rId9"/>
    <p:sldId id="303" r:id="rId10"/>
    <p:sldId id="293" r:id="rId11"/>
    <p:sldId id="302" r:id="rId12"/>
    <p:sldId id="294" r:id="rId13"/>
    <p:sldId id="304" r:id="rId14"/>
    <p:sldId id="269" r:id="rId15"/>
    <p:sldId id="305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>
        <p:scale>
          <a:sx n="100" d="100"/>
          <a:sy n="100" d="100"/>
        </p:scale>
        <p:origin x="-72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12.12.2013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12.12.2013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www.srubyservis.cz/aktuality-zdene-svisle-konstruk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78286892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01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Zásady pro položení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polokřížové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vazby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Vazba, půdorys, nárys, vrstva, řez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Technologie I 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Ivana Businská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pomocí 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Zakreslení vazby do sešitu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 obor Zedník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59854" y="991034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err="1" smtClean="0"/>
              <a:t>Polokřížová</a:t>
            </a:r>
            <a:r>
              <a:rPr lang="cs-CZ" sz="2400" b="1" dirty="0" smtClean="0"/>
              <a:t> vazba II.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VY_32_INOVACE_01_006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81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058162" y="1844824"/>
            <a:ext cx="67687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u="sng" dirty="0" err="1" smtClean="0"/>
              <a:t>Polokřížová</a:t>
            </a:r>
            <a:r>
              <a:rPr lang="cs-CZ" sz="6000" b="1" u="sng" dirty="0" smtClean="0"/>
              <a:t> vazba</a:t>
            </a:r>
            <a:endParaRPr lang="cs-CZ" sz="6000" b="1" u="sng" dirty="0"/>
          </a:p>
        </p:txBody>
      </p:sp>
      <p:pic>
        <p:nvPicPr>
          <p:cNvPr id="2052" name="Picture 4" descr="C:\Users\Businska\AppData\Local\Microsoft\Windows\Temporary Internet Files\Content.IE5\R6AJ5K8O\MC9003191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573016"/>
            <a:ext cx="1843430" cy="1530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9730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132856"/>
            <a:ext cx="5245174" cy="3182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02662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-1" y="60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27584" y="1556792"/>
            <a:ext cx="6408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/>
          </a:p>
        </p:txBody>
      </p:sp>
      <p:graphicFrame>
        <p:nvGraphicFramePr>
          <p:cNvPr id="4098" name="Tabulka 409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5915085"/>
              </p:ext>
            </p:extLst>
          </p:nvPr>
        </p:nvGraphicFramePr>
        <p:xfrm>
          <a:off x="1467485" y="3328829"/>
          <a:ext cx="6209030" cy="1068705"/>
        </p:xfrm>
        <a:graphic>
          <a:graphicData uri="http://schemas.openxmlformats.org/drawingml/2006/table">
            <a:tbl>
              <a:tblPr firstRow="1" firstCol="1" bandRow="1"/>
              <a:tblGrid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</a:tblGrid>
              <a:tr h="27686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241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ln>
                            <a:solidFill>
                              <a:sysClr val="windowText" lastClr="000000"/>
                            </a:solidFill>
                          </a:ln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781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162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cxnSp>
        <p:nvCxnSpPr>
          <p:cNvPr id="75" name="Přímá spojnice 74"/>
          <p:cNvCxnSpPr/>
          <p:nvPr/>
        </p:nvCxnSpPr>
        <p:spPr>
          <a:xfrm>
            <a:off x="5661025" y="5053013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>
            <a:off x="5661025" y="6723063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0" name="Rectangle 60"/>
          <p:cNvSpPr>
            <a:spLocks noChangeArrowheads="1"/>
          </p:cNvSpPr>
          <p:nvPr/>
        </p:nvSpPr>
        <p:spPr bwMode="auto">
          <a:xfrm>
            <a:off x="1466850" y="33289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</a:t>
            </a: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101" name="Rectangle 61"/>
          <p:cNvSpPr>
            <a:spLocks noChangeArrowheads="1"/>
          </p:cNvSpPr>
          <p:nvPr/>
        </p:nvSpPr>
        <p:spPr bwMode="auto">
          <a:xfrm>
            <a:off x="1466850" y="37861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102" name="Rectangle 62"/>
          <p:cNvSpPr>
            <a:spLocks noChangeArrowheads="1"/>
          </p:cNvSpPr>
          <p:nvPr/>
        </p:nvSpPr>
        <p:spPr bwMode="auto">
          <a:xfrm>
            <a:off x="1466850" y="42433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0" name="Přímá spojnice 29"/>
          <p:cNvCxnSpPr/>
          <p:nvPr/>
        </p:nvCxnSpPr>
        <p:spPr>
          <a:xfrm flipH="1">
            <a:off x="3440460" y="3620443"/>
            <a:ext cx="864096" cy="50405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05" name="Přímá spojnice 4104"/>
          <p:cNvCxnSpPr/>
          <p:nvPr/>
        </p:nvCxnSpPr>
        <p:spPr>
          <a:xfrm flipH="1">
            <a:off x="4827637" y="3620443"/>
            <a:ext cx="576064" cy="514524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11" name="Přímá spojnice 4110"/>
          <p:cNvCxnSpPr/>
          <p:nvPr/>
        </p:nvCxnSpPr>
        <p:spPr>
          <a:xfrm>
            <a:off x="4860032" y="3620443"/>
            <a:ext cx="576064" cy="514524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24" name="TextovéPole 4123"/>
          <p:cNvSpPr txBox="1"/>
          <p:nvPr/>
        </p:nvSpPr>
        <p:spPr>
          <a:xfrm>
            <a:off x="1979712" y="1618347"/>
            <a:ext cx="5256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Značení cihel ve čtverečkovaném sešitu</a:t>
            </a:r>
            <a:endParaRPr lang="cs-CZ" sz="2400" b="1" dirty="0"/>
          </a:p>
        </p:txBody>
      </p:sp>
      <p:sp>
        <p:nvSpPr>
          <p:cNvPr id="4125" name="TextovéPole 4124"/>
          <p:cNvSpPr txBox="1"/>
          <p:nvPr/>
        </p:nvSpPr>
        <p:spPr>
          <a:xfrm>
            <a:off x="3707904" y="4797152"/>
            <a:ext cx="19531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půdorys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86000" y="2951203"/>
            <a:ext cx="1211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c</a:t>
            </a:r>
            <a:r>
              <a:rPr lang="cs-CZ" dirty="0" smtClean="0"/>
              <a:t>ihla plná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05982" y="2959656"/>
            <a:ext cx="11330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tříčtvrtka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88445" y="2951203"/>
            <a:ext cx="7192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půlka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805610" y="2961800"/>
            <a:ext cx="14666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dlouhá půlka</a:t>
            </a:r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 flipV="1">
            <a:off x="5940152" y="3877705"/>
            <a:ext cx="1152128" cy="24679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5940152" y="3872471"/>
            <a:ext cx="1152128" cy="2520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531987" y="1116043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Opakování: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8689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cxnSp>
        <p:nvCxnSpPr>
          <p:cNvPr id="12" name="Přímá spojnice 11"/>
          <p:cNvCxnSpPr/>
          <p:nvPr/>
        </p:nvCxnSpPr>
        <p:spPr>
          <a:xfrm>
            <a:off x="5661025" y="5053013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5661025" y="6723063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8"/>
          <p:cNvSpPr>
            <a:spLocks noChangeArrowheads="1"/>
          </p:cNvSpPr>
          <p:nvPr/>
        </p:nvSpPr>
        <p:spPr bwMode="auto">
          <a:xfrm>
            <a:off x="1466850" y="33289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</a:t>
            </a: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Rectangle 9"/>
          <p:cNvSpPr>
            <a:spLocks noChangeArrowheads="1"/>
          </p:cNvSpPr>
          <p:nvPr/>
        </p:nvSpPr>
        <p:spPr bwMode="auto">
          <a:xfrm>
            <a:off x="1466850" y="37861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Rectangle 10"/>
          <p:cNvSpPr>
            <a:spLocks noChangeArrowheads="1"/>
          </p:cNvSpPr>
          <p:nvPr/>
        </p:nvSpPr>
        <p:spPr bwMode="auto">
          <a:xfrm>
            <a:off x="1466850" y="42433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20" name="Tabulka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9641440"/>
              </p:ext>
            </p:extLst>
          </p:nvPr>
        </p:nvGraphicFramePr>
        <p:xfrm>
          <a:off x="1467485" y="3328829"/>
          <a:ext cx="6209030" cy="1068705"/>
        </p:xfrm>
        <a:graphic>
          <a:graphicData uri="http://schemas.openxmlformats.org/drawingml/2006/table">
            <a:tbl>
              <a:tblPr firstRow="1" firstCol="1" bandRow="1"/>
              <a:tblGrid>
                <a:gridCol w="248920"/>
                <a:gridCol w="31496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</a:tblGrid>
              <a:tr h="27686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241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781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162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cxnSp>
        <p:nvCxnSpPr>
          <p:cNvPr id="21" name="Přímá spojnice 20"/>
          <p:cNvCxnSpPr/>
          <p:nvPr/>
        </p:nvCxnSpPr>
        <p:spPr>
          <a:xfrm>
            <a:off x="5661025" y="6805613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2339752" y="4869160"/>
            <a:ext cx="4464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Značení cihel v řezu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339752" y="1681629"/>
            <a:ext cx="4824536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000" b="1" dirty="0"/>
          </a:p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63688" y="1832303"/>
            <a:ext cx="55446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Značení cihel ve čtverečkovaném sešitě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286408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4450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Times New Roman"/>
                <a:ea typeface="Times New Roman"/>
              </a:rPr>
              <a:t> 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9623358"/>
              </p:ext>
            </p:extLst>
          </p:nvPr>
        </p:nvGraphicFramePr>
        <p:xfrm>
          <a:off x="1467485" y="2811939"/>
          <a:ext cx="6209030" cy="2102485"/>
        </p:xfrm>
        <a:graphic>
          <a:graphicData uri="http://schemas.openxmlformats.org/drawingml/2006/table">
            <a:tbl>
              <a:tblPr firstRow="1" firstCol="1" bandRow="1"/>
              <a:tblGrid>
                <a:gridCol w="309880"/>
                <a:gridCol w="309880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</a:tblGrid>
              <a:tr h="26987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479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971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352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70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73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479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35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1466850" y="281146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411760" y="5517232"/>
            <a:ext cx="388843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Značení cihel v půdorysu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06497" y="1556792"/>
            <a:ext cx="56886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Značení cihel ve čtverečkovaném seši</a:t>
            </a:r>
            <a:r>
              <a:rPr lang="cs-CZ" sz="2400" dirty="0" smtClean="0"/>
              <a:t>tě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94961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4" name="Obdélník 13"/>
          <p:cNvSpPr/>
          <p:nvPr/>
        </p:nvSpPr>
        <p:spPr>
          <a:xfrm>
            <a:off x="6647656" y="5239764"/>
            <a:ext cx="2041376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4551090" y="5225763"/>
            <a:ext cx="2041376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454524" y="5225763"/>
            <a:ext cx="2041376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355229" y="5225763"/>
            <a:ext cx="2041376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628799"/>
            <a:ext cx="16989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Úkol: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2492896"/>
            <a:ext cx="74888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Nakresli do sešitu </a:t>
            </a:r>
            <a:r>
              <a:rPr lang="cs-CZ" sz="2000" b="1" dirty="0" err="1" smtClean="0"/>
              <a:t>polokřížovou</a:t>
            </a:r>
            <a:r>
              <a:rPr lang="cs-CZ" sz="2000" b="1" dirty="0" smtClean="0"/>
              <a:t> vazbu – tloušťka zdi 450 mm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678786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20687252"/>
              </p:ext>
            </p:extLst>
          </p:nvPr>
        </p:nvGraphicFramePr>
        <p:xfrm>
          <a:off x="2774949" y="1628800"/>
          <a:ext cx="3594100" cy="3657600"/>
        </p:xfrm>
        <a:graphic>
          <a:graphicData uri="http://schemas.openxmlformats.org/drawingml/2006/table">
            <a:tbl>
              <a:tblPr/>
              <a:tblGrid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346920" y="191683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půdorys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346920" y="4869160"/>
            <a:ext cx="1064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nárys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44208" y="198884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1.vrstva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588224" y="4869160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1.vrstva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958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6162464" y="4426049"/>
            <a:ext cx="1020688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647656" y="5239764"/>
            <a:ext cx="2041376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4551090" y="5225763"/>
            <a:ext cx="2041376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454524" y="5225763"/>
            <a:ext cx="2041376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355229" y="5225763"/>
            <a:ext cx="2041376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5094522" y="4426049"/>
            <a:ext cx="1020688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4040746" y="4441067"/>
            <a:ext cx="1020688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2972980" y="4426049"/>
            <a:ext cx="1020688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841965" y="4426049"/>
            <a:ext cx="1020688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1911438" y="4437513"/>
            <a:ext cx="1020688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7217035" y="4426049"/>
            <a:ext cx="1020688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1989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91717217"/>
              </p:ext>
            </p:extLst>
          </p:nvPr>
        </p:nvGraphicFramePr>
        <p:xfrm>
          <a:off x="2774949" y="1628800"/>
          <a:ext cx="3594100" cy="3657600"/>
        </p:xfrm>
        <a:graphic>
          <a:graphicData uri="http://schemas.openxmlformats.org/drawingml/2006/table">
            <a:tbl>
              <a:tblPr/>
              <a:tblGrid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337817" y="1804174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půdorys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346920" y="4695904"/>
            <a:ext cx="1064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nárys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372200" y="198884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1.vrstva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72200" y="4869160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1.vrstva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394015" y="357301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2.vrstva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373849" y="462729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2.vrstva</a:t>
            </a:r>
          </a:p>
        </p:txBody>
      </p:sp>
    </p:spTree>
    <p:extLst>
      <p:ext uri="{BB962C8B-B14F-4D97-AF65-F5344CB8AC3E}">
        <p14:creationId xmlns:p14="http://schemas.microsoft.com/office/powerpoint/2010/main" val="3757358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6162464" y="4426049"/>
            <a:ext cx="1020688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647656" y="5239764"/>
            <a:ext cx="2041376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4551090" y="5225763"/>
            <a:ext cx="2041376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454524" y="5225763"/>
            <a:ext cx="2041376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355229" y="5225763"/>
            <a:ext cx="2041376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5094522" y="4426049"/>
            <a:ext cx="1020688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4040746" y="4441067"/>
            <a:ext cx="1020688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2972980" y="4426049"/>
            <a:ext cx="1020688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841965" y="4426049"/>
            <a:ext cx="1020688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1911438" y="4437513"/>
            <a:ext cx="1020688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7217035" y="4426049"/>
            <a:ext cx="1020688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6623720" y="3629892"/>
            <a:ext cx="2041376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327373" y="3642015"/>
            <a:ext cx="2041376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2418259" y="3642015"/>
            <a:ext cx="2041376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4517207" y="3642015"/>
            <a:ext cx="2041376" cy="74199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9120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  <p:bldP spid="35" grpId="0" animBg="1"/>
      <p:bldP spid="36" grpId="0" animBg="1"/>
      <p:bldP spid="3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31537780"/>
              </p:ext>
            </p:extLst>
          </p:nvPr>
        </p:nvGraphicFramePr>
        <p:xfrm>
          <a:off x="2774949" y="1628800"/>
          <a:ext cx="3594100" cy="3673584"/>
        </p:xfrm>
        <a:graphic>
          <a:graphicData uri="http://schemas.openxmlformats.org/drawingml/2006/table">
            <a:tbl>
              <a:tblPr/>
              <a:tblGrid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</a:tr>
              <a:tr h="198864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403748" y="1617623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půdorys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390431" y="1840389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1.vrstva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398021" y="3082003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2.vrstva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438539" y="4315162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1.vrstva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7196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33745058"/>
              </p:ext>
            </p:extLst>
          </p:nvPr>
        </p:nvGraphicFramePr>
        <p:xfrm>
          <a:off x="2774949" y="1628800"/>
          <a:ext cx="3594100" cy="3673584"/>
        </p:xfrm>
        <a:graphic>
          <a:graphicData uri="http://schemas.openxmlformats.org/drawingml/2006/table">
            <a:tbl>
              <a:tblPr/>
              <a:tblGrid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</a:tr>
              <a:tr h="198864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403748" y="1617623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nárys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06888" y="302831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1.vrstva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400278" y="321297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2.vrstva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427276" y="3397642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1.vrstva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0156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7" name="Picture 3" descr="C:\Users\Businska\AppData\Local\Microsoft\Windows\Temporary Internet Files\Content.IE5\R6AJ5K8O\MP900390063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0" y="1600200"/>
            <a:ext cx="365760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99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94964" y="1340768"/>
            <a:ext cx="760948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zdroje: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Galerie </a:t>
            </a:r>
            <a:r>
              <a:rPr lang="cs-CZ" dirty="0"/>
              <a:t>MS </a:t>
            </a:r>
            <a:r>
              <a:rPr lang="cs-CZ" dirty="0" smtClean="0"/>
              <a:t>Office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Vlastní dílo autora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www.srubyservis.cz/aktuality-zdene-svisle-konstrukce</a:t>
            </a:r>
            <a:endParaRPr lang="cs-CZ" dirty="0" smtClean="0"/>
          </a:p>
          <a:p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24199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2772</TotalTime>
  <Words>267</Words>
  <Application>Microsoft Office PowerPoint</Application>
  <PresentationFormat>Předvádění na obrazovce (4:3)</PresentationFormat>
  <Paragraphs>2038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Businská</cp:lastModifiedBy>
  <cp:revision>295</cp:revision>
  <dcterms:created xsi:type="dcterms:W3CDTF">2010-11-01T23:40:31Z</dcterms:created>
  <dcterms:modified xsi:type="dcterms:W3CDTF">2013-12-12T10:04:39Z</dcterms:modified>
</cp:coreProperties>
</file>