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8" r:id="rId2"/>
    <p:sldId id="257" r:id="rId3"/>
    <p:sldId id="290" r:id="rId4"/>
    <p:sldId id="282" r:id="rId5"/>
    <p:sldId id="292" r:id="rId6"/>
    <p:sldId id="281" r:id="rId7"/>
    <p:sldId id="293" r:id="rId8"/>
    <p:sldId id="291" r:id="rId9"/>
    <p:sldId id="294" r:id="rId10"/>
    <p:sldId id="289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174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gif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athsdorf_Altgaul_Ziegelofen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heluz.cz/katalog/cihly-pro-obvodove-a-vnitrni-zdivo-2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ihelna.hrabcuk.cz/cihla-palena" TargetMode="External"/><Relationship Id="rId5" Type="http://schemas.openxmlformats.org/officeDocument/2006/relationships/hyperlink" Target="http://cs.wikipedia.org/wiki/Soubor:Adobe_brick.jpg" TargetMode="External"/><Relationship Id="rId10" Type="http://schemas.openxmlformats.org/officeDocument/2006/relationships/hyperlink" Target="http://www.malty.cz/shop/mzcs-p-zdici-tmel-na-porobeton-30kg-/hvmsmzcs-p/0eca9cf4.html" TargetMode="External"/><Relationship Id="rId4" Type="http://schemas.openxmlformats.org/officeDocument/2006/relationships/hyperlink" Target="http://cs.wikipedia.org/wiki/Soubor:Stapel_bakstenen_-_Pile_of_bricks_2005_Fruggo.jpg" TargetMode="External"/><Relationship Id="rId9" Type="http://schemas.openxmlformats.org/officeDocument/2006/relationships/hyperlink" Target="http://cs.wikipedia.org/wiki/Soubor:Brickyard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363825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žáků s cihelným zdivem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Cihla, zdivo, pálená cihla, sušená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cihla,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zvonivka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Cihelné zdivo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VY_32_INOVACE_01_007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2706221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u="sng" dirty="0" smtClean="0"/>
              <a:t>Cihelné zdivo</a:t>
            </a:r>
            <a:endParaRPr lang="cs-CZ" sz="6000" b="1" u="sng" dirty="0"/>
          </a:p>
        </p:txBody>
      </p:sp>
      <p:pic>
        <p:nvPicPr>
          <p:cNvPr id="4" name="Picture 2" descr="C:\Users\Gajdosova\AppData\Local\Microsoft\Windows\Temporary Internet Files\Content.IE5\DW1ZHABZ\MC9003341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8815" y="3789040"/>
            <a:ext cx="1520647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99592" y="1196752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q"/>
            </a:pPr>
            <a:r>
              <a:rPr lang="cs-CZ" sz="2400" b="1" dirty="0" smtClean="0"/>
              <a:t> Cihla</a:t>
            </a:r>
            <a:r>
              <a:rPr lang="cs-CZ" sz="2400" dirty="0" smtClean="0"/>
              <a:t> </a:t>
            </a:r>
            <a:r>
              <a:rPr lang="cs-CZ" sz="2400" dirty="0"/>
              <a:t>- stavební prvek, vyrobený formováním hlíny do </a:t>
            </a:r>
            <a:r>
              <a:rPr lang="cs-CZ" sz="2400" dirty="0" smtClean="0"/>
              <a:t>  pravidelných </a:t>
            </a:r>
            <a:r>
              <a:rPr lang="cs-CZ" sz="2400" dirty="0" smtClean="0"/>
              <a:t>kvádrů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367" y="2636910"/>
            <a:ext cx="2985601" cy="2224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024" y="2636911"/>
            <a:ext cx="2224273" cy="2224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8553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403" y="2581172"/>
            <a:ext cx="3818734" cy="2864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3729" y="544522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Pálené cihly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714" y="2636912"/>
            <a:ext cx="3858486" cy="2575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5445224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Cihly sušené na slunci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7" y="1052736"/>
            <a:ext cx="80938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b="1" dirty="0"/>
              <a:t>Cihly</a:t>
            </a:r>
            <a:r>
              <a:rPr lang="cs-CZ" sz="2400" dirty="0"/>
              <a:t> jsou velmi starým stavebním prvkem známým už od </a:t>
            </a:r>
            <a:r>
              <a:rPr lang="cs-CZ" sz="2400" dirty="0" smtClean="0"/>
              <a:t>starověku (</a:t>
            </a:r>
            <a:r>
              <a:rPr lang="cs-CZ" sz="2400" dirty="0"/>
              <a:t>kromě vypalovaných cihel se také používají cihly sušené).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66059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196752"/>
            <a:ext cx="828092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b="1" dirty="0"/>
              <a:t>Cihly</a:t>
            </a:r>
            <a:r>
              <a:rPr lang="cs-CZ" sz="2400" dirty="0"/>
              <a:t> se vyrábí v cihelnách.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Řemeslo</a:t>
            </a:r>
            <a:r>
              <a:rPr lang="cs-CZ" sz="2400" dirty="0"/>
              <a:t>, které se zabývá výrobou cihel, se nazývá </a:t>
            </a:r>
            <a:r>
              <a:rPr lang="cs-CZ" sz="2400" dirty="0" smtClean="0"/>
              <a:t>cihlářství</a:t>
            </a:r>
            <a:endParaRPr lang="cs-CZ" sz="2400" dirty="0"/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270182"/>
            <a:ext cx="42484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Stará cihelna (pec) v </a:t>
            </a:r>
            <a:r>
              <a:rPr lang="cs-CZ" dirty="0" err="1"/>
              <a:t>Wriezen-Rathsdorfu</a:t>
            </a:r>
            <a:r>
              <a:rPr lang="cs-CZ" dirty="0"/>
              <a:t> v Německu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559" y="2372806"/>
            <a:ext cx="3885218" cy="28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22909"/>
            <a:ext cx="2845203" cy="3793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933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1484784"/>
            <a:ext cx="7308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Cihly jsou víceúčelový </a:t>
            </a:r>
            <a:r>
              <a:rPr lang="cs-CZ" sz="2400" b="1" dirty="0"/>
              <a:t>stavební materiál, který je při stavbě nejčastěji spojován </a:t>
            </a:r>
            <a:r>
              <a:rPr lang="cs-CZ" sz="2400" b="1" dirty="0" smtClean="0"/>
              <a:t>maltou.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068960"/>
            <a:ext cx="698477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/>
              <a:t>Malta</a:t>
            </a:r>
            <a:r>
              <a:rPr lang="cs-CZ" sz="2000" dirty="0"/>
              <a:t> je kašovitá </a:t>
            </a:r>
            <a:r>
              <a:rPr lang="cs-CZ" sz="2000" dirty="0" smtClean="0"/>
              <a:t>směs, která slouží </a:t>
            </a:r>
            <a:r>
              <a:rPr lang="cs-CZ" sz="2000" dirty="0"/>
              <a:t>ve stavebnictví jako spojovací materiál a omítková hmota. </a:t>
            </a:r>
            <a:endParaRPr lang="cs-CZ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 smtClean="0"/>
              <a:t>Malta</a:t>
            </a:r>
            <a:r>
              <a:rPr lang="cs-CZ" sz="2000" dirty="0" smtClean="0"/>
              <a:t> se skládá z </a:t>
            </a:r>
            <a:r>
              <a:rPr lang="cs-CZ" sz="2000" dirty="0"/>
              <a:t>vody, písku, vápna a případně cementu.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204864"/>
            <a:ext cx="1905000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C:\Users\Gajdosova\AppData\Local\Microsoft\Windows\Temporary Internet Files\Content.IE5\DW1ZHABZ\MM90036527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395" y="4359315"/>
            <a:ext cx="1656184" cy="160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1560" y="1268761"/>
            <a:ext cx="3384376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Vlastnosti pálené cihly: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0067" y="1988840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Dobrá pevnost při relativně nízké hmotnosti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0067" y="2492896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Výborná schopnost akumulace tepla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576" y="2924944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Vysoká požární odolnost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0059" y="3391871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Dobré zvukově izolační vlastnosti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7488" y="3861048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Ekologická nezávadnost (přírodní materiál)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0067" y="4400462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Klasický modulový formát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932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556792"/>
            <a:ext cx="8064896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Zvláštní </a:t>
            </a:r>
            <a:r>
              <a:rPr lang="cs-CZ" sz="2400" dirty="0"/>
              <a:t>skupinou jsou </a:t>
            </a:r>
            <a:r>
              <a:rPr lang="cs-CZ" sz="2400" b="1" dirty="0" err="1" smtClean="0"/>
              <a:t>Zvonivky</a:t>
            </a:r>
            <a:r>
              <a:rPr lang="cs-CZ" sz="2400" dirty="0" smtClean="0"/>
              <a:t> nazývané také </a:t>
            </a:r>
            <a:r>
              <a:rPr lang="cs-CZ" sz="2400" b="1" dirty="0" err="1" smtClean="0"/>
              <a:t>Klinkery</a:t>
            </a:r>
            <a:r>
              <a:rPr lang="cs-CZ" sz="2400" dirty="0" smtClean="0"/>
              <a:t>.</a:t>
            </a:r>
          </a:p>
          <a:p>
            <a:r>
              <a:rPr lang="cs-CZ" sz="2000" dirty="0" smtClean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cihly </a:t>
            </a:r>
            <a:r>
              <a:rPr lang="cs-CZ" sz="2000" dirty="0"/>
              <a:t>vypálené na vysokou teplotu, případně pálené dvakrát, čímž získají na trvanlivosti. </a:t>
            </a:r>
            <a:endParaRPr lang="cs-CZ" sz="2000" dirty="0" smtClean="0"/>
          </a:p>
          <a:p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odolné </a:t>
            </a:r>
            <a:r>
              <a:rPr lang="cs-CZ" sz="2000" dirty="0"/>
              <a:t>proti vlhkosti, </a:t>
            </a:r>
            <a:r>
              <a:rPr lang="cs-CZ" sz="2000" dirty="0" smtClean="0"/>
              <a:t>mrazuvzdorné </a:t>
            </a:r>
            <a:r>
              <a:rPr lang="cs-CZ" sz="2000" dirty="0"/>
              <a:t>i žáruvzdorné (ne ale tak jako cihly šamotové</a:t>
            </a:r>
            <a:r>
              <a:rPr lang="cs-CZ" sz="2000" dirty="0" smtClean="0"/>
              <a:t>).</a:t>
            </a:r>
          </a:p>
          <a:p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mají </a:t>
            </a:r>
            <a:r>
              <a:rPr lang="cs-CZ" sz="2000" dirty="0"/>
              <a:t>výrazně vyšší mechanickou odolnost. 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b="1" dirty="0" smtClean="0"/>
              <a:t>Použití:</a:t>
            </a:r>
            <a:r>
              <a:rPr lang="cs-CZ" sz="2000" dirty="0" smtClean="0"/>
              <a:t> 	tam</a:t>
            </a:r>
            <a:r>
              <a:rPr lang="cs-CZ" sz="2000" dirty="0"/>
              <a:t>, kde je </a:t>
            </a:r>
            <a:r>
              <a:rPr lang="cs-CZ" sz="2000" dirty="0" smtClean="0"/>
              <a:t>potřebná </a:t>
            </a:r>
            <a:r>
              <a:rPr lang="cs-CZ" sz="2000" dirty="0"/>
              <a:t>odolnost proti povětrnostním podmínkám (komíny, ploty, venkovní dlažba</a:t>
            </a:r>
            <a:r>
              <a:rPr lang="cs-CZ" sz="2000" dirty="0" smtClean="0"/>
              <a:t>) 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tam</a:t>
            </a:r>
            <a:r>
              <a:rPr lang="cs-CZ" sz="2000" dirty="0"/>
              <a:t>, kde se využije jejich vzhledu - stavby bez omítky, nebo jako prvek v interiéru - například </a:t>
            </a:r>
            <a:r>
              <a:rPr lang="cs-CZ" sz="2000" dirty="0" smtClean="0"/>
              <a:t>krb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27826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60848"/>
            <a:ext cx="2857500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72816"/>
            <a:ext cx="2016224" cy="3089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501317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Zahradní gril z </a:t>
            </a:r>
            <a:r>
              <a:rPr lang="cs-CZ" dirty="0" err="1"/>
              <a:t>klinkerů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14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C:\Users\Businska\AppData\Local\Microsoft\Windows\Temporary Internet Files\Content.IE5\0866TXS9\MP90014429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124744"/>
            <a:ext cx="3983609" cy="4812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116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340768"/>
            <a:ext cx="760948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Galerie </a:t>
            </a:r>
            <a:r>
              <a:rPr lang="cs-CZ" sz="1600" dirty="0"/>
              <a:t>MS </a:t>
            </a:r>
            <a:r>
              <a:rPr lang="cs-CZ" sz="1600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FRUGGO. wikipedia.cz [online]. [cit. 5.12.2013]. Dostupný na WWW: </a:t>
            </a:r>
            <a:r>
              <a:rPr lang="cs-CZ" sz="1600" dirty="0">
                <a:hlinkClick r:id="rId4"/>
              </a:rPr>
              <a:t>http://cs.wikipedia.org/wiki/Soubor:Stapel_bakstenen_-_</a:t>
            </a:r>
            <a:r>
              <a:rPr lang="cs-CZ" sz="1600" dirty="0" smtClean="0">
                <a:hlinkClick r:id="rId4"/>
              </a:rPr>
              <a:t>Pile_of_bricks_2005_Fruggo.jpg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NEUVEDEN. wikipedia.cz [online]. [cit. 5.12.2013].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cs.wikipedia.org/wiki/Soubor:Adobe_brick.jpg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>
                <a:hlinkClick r:id="rId6"/>
              </a:rPr>
              <a:t>Zdroj: 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cihelna.hrabcuk.cz/cihla-</a:t>
            </a:r>
            <a:r>
              <a:rPr lang="cs-CZ" sz="1600" dirty="0" err="1" smtClean="0">
                <a:hlinkClick r:id="rId6"/>
              </a:rPr>
              <a:t>palena</a:t>
            </a:r>
            <a:r>
              <a:rPr lang="cs-CZ" sz="16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Zdroj: </a:t>
            </a: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://www.heluz.cz/katalog/cihly-pro-obvodove-a-vnitrni-zdivo-2</a:t>
            </a:r>
            <a:r>
              <a:rPr lang="cs-CZ" sz="1600" dirty="0" smtClean="0">
                <a:hlinkClick r:id="rId7"/>
              </a:rPr>
              <a:t>/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DORIS ANTONY. wikipedia.cz [online]. [cit. 5.12.2013]. Dostupný na WWW: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cs.wikipedia.org/wiki/Soubor:Rathsdorf_Altgaul_Ziegelofen.jpg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CHMEE2. wikipedia.cz [online]. [cit. 5.12.2013]. Dostupný na WWW: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cs.wikipedia.org/wiki/Soubor:Brickyard5.jpg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>
                <a:hlinkClick r:id="rId10"/>
              </a:rPr>
              <a:t>Zdroj: http</a:t>
            </a:r>
            <a:r>
              <a:rPr lang="cs-CZ" sz="1600" dirty="0">
                <a:hlinkClick r:id="rId10"/>
              </a:rPr>
              <a:t>://www.malty.cz/shop/mzcs-p-zdici-tmel-na-porobeton-30kg-/</a:t>
            </a:r>
            <a:r>
              <a:rPr lang="cs-CZ" sz="1600" dirty="0" smtClean="0">
                <a:hlinkClick r:id="rId10"/>
              </a:rPr>
              <a:t>hvmsmzcs-p/0eca9cf4.html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Zdroj: http</a:t>
            </a:r>
            <a:r>
              <a:rPr lang="cs-CZ" sz="1600" dirty="0"/>
              <a:t>://www.zivotnistyl.cz/clanky/hobby/234/klinkery-netradicne.html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2460</TotalTime>
  <Words>460</Words>
  <Application>Microsoft Office PowerPoint</Application>
  <PresentationFormat>Předvádění na obrazovce (4:3)</PresentationFormat>
  <Paragraphs>98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250</cp:revision>
  <dcterms:created xsi:type="dcterms:W3CDTF">2010-11-01T23:40:31Z</dcterms:created>
  <dcterms:modified xsi:type="dcterms:W3CDTF">2013-12-12T10:17:22Z</dcterms:modified>
</cp:coreProperties>
</file>