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71" r:id="rId2"/>
    <p:sldId id="272" r:id="rId3"/>
    <p:sldId id="256" r:id="rId4"/>
    <p:sldId id="280" r:id="rId5"/>
    <p:sldId id="282" r:id="rId6"/>
    <p:sldId id="283" r:id="rId7"/>
    <p:sldId id="284" r:id="rId8"/>
    <p:sldId id="285" r:id="rId9"/>
    <p:sldId id="28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D180F2-4C36-45A1-9965-A39C69028CB9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EA364-DD19-4EA3-8506-C73E6D7ED2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2118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FD7B6-3B63-4C96-AF1E-57D052A26F1B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9279568"/>
              </p:ext>
            </p:extLst>
          </p:nvPr>
        </p:nvGraphicFramePr>
        <p:xfrm>
          <a:off x="947519" y="256490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Petr Kříž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Sloh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26.</a:t>
                      </a:r>
                      <a:r>
                        <a:rPr lang="cs-CZ" baseline="0" dirty="0" smtClean="0"/>
                        <a:t> 9. 2013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933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404665"/>
            <a:ext cx="8229600" cy="6192688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 marL="0" indent="0">
              <a:buNone/>
            </a:pPr>
            <a:r>
              <a:rPr lang="cs-CZ" sz="2400" dirty="0" smtClean="0"/>
              <a:t>Tato prezentace přibližuje funkční styly v současné stylistice. Inovuje výuku využitím multimediálních pomůcek. Materiál je určen pro výuku ve 1. ročníku střední školy – stylistika.</a:t>
            </a:r>
            <a:endParaRPr lang="cs-CZ" sz="2400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pPr marL="0" indent="0">
              <a:buNone/>
            </a:pPr>
            <a:r>
              <a:rPr lang="cs-CZ" sz="2400" dirty="0" smtClean="0"/>
              <a:t>Materiál použije učitel při výkladu látky. Doba prezentace odpovídá zhruba 20 – 25 minutám. Prezentaci může učitel doplňovat svými otázkami.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5558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Funkční styly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1. funkční styl </a:t>
            </a:r>
            <a:r>
              <a:rPr lang="cs-CZ" sz="2400" b="1" dirty="0" smtClean="0"/>
              <a:t>prostě sdělovací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- vznikl na bázi spisovného jazyka, ale z 95 % nespisovný</a:t>
            </a:r>
          </a:p>
          <a:p>
            <a:pPr marL="0" indent="0">
              <a:buNone/>
            </a:pPr>
            <a:r>
              <a:rPr lang="cs-CZ" sz="2400" dirty="0"/>
              <a:t>a) hláskosloví a tvarosloví </a:t>
            </a:r>
          </a:p>
          <a:p>
            <a:pPr marL="0" indent="0">
              <a:buNone/>
            </a:pPr>
            <a:r>
              <a:rPr lang="cs-CZ" sz="2400" dirty="0"/>
              <a:t>	- </a:t>
            </a:r>
            <a:r>
              <a:rPr lang="cs-CZ" sz="2400" dirty="0" smtClean="0"/>
              <a:t>obecně české </a:t>
            </a:r>
            <a:r>
              <a:rPr lang="cs-CZ" sz="2400" dirty="0"/>
              <a:t>jevy</a:t>
            </a:r>
          </a:p>
          <a:p>
            <a:pPr marL="0" indent="0">
              <a:buNone/>
            </a:pPr>
            <a:r>
              <a:rPr lang="cs-CZ" sz="2400" dirty="0"/>
              <a:t>	- tvaroslovné: tisk x tiskl, </a:t>
            </a:r>
            <a:r>
              <a:rPr lang="cs-CZ" sz="2400" dirty="0" err="1"/>
              <a:t>nesem</a:t>
            </a:r>
            <a:r>
              <a:rPr lang="cs-CZ" sz="2400" dirty="0"/>
              <a:t> </a:t>
            </a:r>
            <a:r>
              <a:rPr lang="cs-CZ" sz="2400" dirty="0" smtClean="0"/>
              <a:t>x </a:t>
            </a:r>
            <a:r>
              <a:rPr lang="cs-CZ" sz="2400" dirty="0"/>
              <a:t>neseme, v 7. p. </a:t>
            </a:r>
            <a:r>
              <a:rPr lang="cs-CZ" sz="2400" dirty="0" err="1"/>
              <a:t>pl</a:t>
            </a:r>
            <a:r>
              <a:rPr lang="cs-CZ" sz="2400" dirty="0"/>
              <a:t>. </a:t>
            </a:r>
            <a:r>
              <a:rPr lang="cs-CZ" sz="2400" dirty="0" smtClean="0"/>
              <a:t>		koncovka </a:t>
            </a:r>
            <a:r>
              <a:rPr lang="cs-CZ" sz="2400" dirty="0" smtClean="0"/>
              <a:t>– </a:t>
            </a:r>
            <a:r>
              <a:rPr lang="cs-CZ" sz="2400" dirty="0" err="1" smtClean="0"/>
              <a:t>ama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	- slovesa v činném rodě</a:t>
            </a:r>
          </a:p>
          <a:p>
            <a:pPr marL="0" indent="0">
              <a:buNone/>
            </a:pPr>
            <a:r>
              <a:rPr lang="cs-CZ" sz="2400" dirty="0"/>
              <a:t>b) větná stavba</a:t>
            </a:r>
          </a:p>
          <a:p>
            <a:pPr marL="0" indent="0">
              <a:buNone/>
            </a:pPr>
            <a:r>
              <a:rPr lang="cs-CZ" sz="2400" dirty="0"/>
              <a:t>	- jednoduchá souvětí, časté výchylky z větné vazby</a:t>
            </a:r>
          </a:p>
          <a:p>
            <a:pPr marL="0" indent="0">
              <a:buNone/>
            </a:pPr>
            <a:r>
              <a:rPr lang="cs-CZ" sz="2400" dirty="0"/>
              <a:t>c) slovní zásoba</a:t>
            </a:r>
          </a:p>
          <a:p>
            <a:pPr marL="0" indent="0">
              <a:buNone/>
            </a:pPr>
            <a:r>
              <a:rPr lang="cs-CZ" sz="2400" dirty="0"/>
              <a:t>- užívají se běžná slova, naopak neužívají slova knižní a zastaralá, </a:t>
            </a:r>
            <a:r>
              <a:rPr lang="cs-CZ" sz="2400" dirty="0" smtClean="0"/>
              <a:t>	odborné názvy atd.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d) žánry: vypravování, telefonát, </a:t>
            </a:r>
            <a:r>
              <a:rPr lang="cs-CZ" sz="2400" dirty="0" err="1" smtClean="0"/>
              <a:t>sms</a:t>
            </a:r>
            <a:r>
              <a:rPr lang="cs-CZ" sz="2400" dirty="0" smtClean="0"/>
              <a:t>, email, dopis</a:t>
            </a:r>
          </a:p>
        </p:txBody>
      </p:sp>
    </p:spTree>
    <p:extLst>
      <p:ext uri="{BB962C8B-B14F-4D97-AF65-F5344CB8AC3E}">
        <p14:creationId xmlns:p14="http://schemas.microsoft.com/office/powerpoint/2010/main" val="108904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2. funkční styl odborný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- v technice, vědě = všude tam, kde je </a:t>
            </a:r>
            <a:r>
              <a:rPr lang="cs-CZ" sz="2400" dirty="0" smtClean="0"/>
              <a:t>potřeba </a:t>
            </a:r>
            <a:r>
              <a:rPr lang="cs-CZ" sz="2400" dirty="0"/>
              <a:t>se vyjadřovat </a:t>
            </a:r>
            <a:r>
              <a:rPr lang="cs-CZ" sz="2400" dirty="0" smtClean="0"/>
              <a:t>	přesně, o </a:t>
            </a:r>
            <a:r>
              <a:rPr lang="cs-CZ" sz="2400" dirty="0"/>
              <a:t>složitých věcech</a:t>
            </a:r>
          </a:p>
          <a:p>
            <a:pPr marL="0" indent="0">
              <a:buNone/>
            </a:pPr>
            <a:r>
              <a:rPr lang="cs-CZ" sz="2400" dirty="0"/>
              <a:t>a) hláskosloví a tvarosloví</a:t>
            </a:r>
          </a:p>
          <a:p>
            <a:pPr marL="0" indent="0">
              <a:buNone/>
            </a:pPr>
            <a:r>
              <a:rPr lang="cs-CZ" sz="2400" dirty="0"/>
              <a:t>	- spisovné, časté jsou i knižní výrazy</a:t>
            </a:r>
          </a:p>
          <a:p>
            <a:pPr marL="0" indent="0">
              <a:buNone/>
            </a:pPr>
            <a:r>
              <a:rPr lang="cs-CZ" sz="2400" dirty="0"/>
              <a:t>	- častý výskyt trpného rodu</a:t>
            </a:r>
          </a:p>
          <a:p>
            <a:pPr marL="0" indent="0">
              <a:buNone/>
            </a:pPr>
            <a:r>
              <a:rPr lang="cs-CZ" sz="2400" dirty="0"/>
              <a:t>	- užití přechodníků</a:t>
            </a:r>
          </a:p>
          <a:p>
            <a:pPr marL="0" indent="0">
              <a:buNone/>
            </a:pPr>
            <a:r>
              <a:rPr lang="cs-CZ" sz="2400" dirty="0"/>
              <a:t>b) syntax</a:t>
            </a:r>
          </a:p>
          <a:p>
            <a:pPr marL="0" indent="0">
              <a:buNone/>
            </a:pPr>
            <a:r>
              <a:rPr lang="cs-CZ" sz="2400" dirty="0"/>
              <a:t>	- častá složitá souvětí, bohatě rozvité věty jednoduché</a:t>
            </a:r>
          </a:p>
          <a:p>
            <a:pPr marL="0" indent="0">
              <a:buNone/>
            </a:pPr>
            <a:r>
              <a:rPr lang="cs-CZ" sz="2400" dirty="0"/>
              <a:t>c) lexikum</a:t>
            </a:r>
          </a:p>
          <a:p>
            <a:pPr marL="0" indent="0">
              <a:buNone/>
            </a:pPr>
            <a:r>
              <a:rPr lang="cs-CZ" sz="2400" dirty="0"/>
              <a:t>	- užití odborného názvosloví, např. molekula, tepelný </a:t>
            </a:r>
            <a:r>
              <a:rPr lang="cs-CZ" sz="2400" dirty="0" smtClean="0"/>
              <a:t>		šum</a:t>
            </a:r>
            <a:r>
              <a:rPr lang="cs-CZ" sz="2400" dirty="0"/>
              <a:t>, syntax, lexikum</a:t>
            </a:r>
          </a:p>
          <a:p>
            <a:pPr marL="0" indent="0">
              <a:buNone/>
            </a:pPr>
            <a:r>
              <a:rPr lang="cs-CZ" sz="2400" dirty="0"/>
              <a:t>	- užity výrazy profesní mluvy</a:t>
            </a:r>
          </a:p>
          <a:p>
            <a:pPr marL="0" indent="0">
              <a:buNone/>
            </a:pPr>
            <a:r>
              <a:rPr lang="cs-CZ" sz="2400" dirty="0"/>
              <a:t>d) nejčastější žánry: přednáška, </a:t>
            </a:r>
            <a:r>
              <a:rPr lang="cs-CZ" sz="2400" dirty="0" smtClean="0"/>
              <a:t>výklad, úvaha, </a:t>
            </a:r>
            <a:r>
              <a:rPr lang="cs-CZ" sz="2400" dirty="0"/>
              <a:t>referát, výpisky</a:t>
            </a:r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92436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600" b="1" dirty="0"/>
              <a:t>3. styl publicistický</a:t>
            </a:r>
            <a:endParaRPr lang="cs-CZ" sz="2600" dirty="0"/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v novinách, časopisech, řečnických projevech, na internetu	</a:t>
            </a:r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snaží se navodit kontakt s adresátem – např. </a:t>
            </a:r>
            <a:r>
              <a:rPr lang="cs-CZ" sz="2400" dirty="0" smtClean="0"/>
              <a:t>oslovením, </a:t>
            </a:r>
            <a:r>
              <a:rPr lang="cs-CZ" sz="2400" dirty="0"/>
              <a:t>dojmem dialogu </a:t>
            </a:r>
          </a:p>
          <a:p>
            <a:pPr marL="0" indent="0">
              <a:buNone/>
            </a:pPr>
            <a:r>
              <a:rPr lang="cs-CZ" sz="2400" dirty="0" smtClean="0"/>
              <a:t>	(</a:t>
            </a:r>
            <a:r>
              <a:rPr lang="cs-CZ" sz="2400" dirty="0"/>
              <a:t>zkuste se podívat, zamysleme se)</a:t>
            </a:r>
          </a:p>
          <a:p>
            <a:pPr marL="0" indent="0">
              <a:buNone/>
            </a:pPr>
            <a:r>
              <a:rPr lang="cs-CZ" sz="2400" dirty="0"/>
              <a:t>a) hláskosloví a tvarosloví</a:t>
            </a:r>
          </a:p>
          <a:p>
            <a:pPr marL="0" indent="0">
              <a:buNone/>
            </a:pPr>
            <a:r>
              <a:rPr lang="cs-CZ" sz="2400" dirty="0"/>
              <a:t>	- spisovné s drobnými odchylkami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b</a:t>
            </a:r>
            <a:r>
              <a:rPr lang="cs-CZ" sz="2400" dirty="0"/>
              <a:t>) syntax</a:t>
            </a:r>
          </a:p>
          <a:p>
            <a:pPr marL="0" indent="0">
              <a:buNone/>
            </a:pPr>
            <a:r>
              <a:rPr lang="cs-CZ" sz="2400" dirty="0" smtClean="0"/>
              <a:t>	- </a:t>
            </a:r>
            <a:r>
              <a:rPr lang="cs-CZ" sz="2400" dirty="0"/>
              <a:t>dvoučlenné vět oznamovací </a:t>
            </a:r>
          </a:p>
          <a:p>
            <a:pPr marL="0" indent="0">
              <a:buNone/>
            </a:pPr>
            <a:r>
              <a:rPr lang="cs-CZ" sz="2400" dirty="0" smtClean="0"/>
              <a:t>	- </a:t>
            </a:r>
            <a:r>
              <a:rPr lang="cs-CZ" sz="2400" dirty="0"/>
              <a:t>věty zvolací, rozkazovací, tázací – mířeny na adresáta</a:t>
            </a:r>
          </a:p>
          <a:p>
            <a:pPr marL="0" indent="0">
              <a:buNone/>
            </a:pPr>
            <a:r>
              <a:rPr lang="cs-CZ" sz="2400" dirty="0"/>
              <a:t>c) lexikum</a:t>
            </a:r>
          </a:p>
          <a:p>
            <a:pPr marL="0" indent="0">
              <a:buNone/>
            </a:pPr>
            <a:r>
              <a:rPr lang="cs-CZ" sz="2400" dirty="0"/>
              <a:t>	- kontaktové prostředky – učiňme, podívejme se</a:t>
            </a:r>
          </a:p>
          <a:p>
            <a:pPr marL="0" indent="0">
              <a:buNone/>
            </a:pPr>
            <a:r>
              <a:rPr lang="cs-CZ" sz="2400" dirty="0"/>
              <a:t>	- obrazná pojmenování – metafory, metonymie, přirovnání atd.</a:t>
            </a:r>
          </a:p>
          <a:p>
            <a:pPr marL="0" indent="0">
              <a:buNone/>
            </a:pPr>
            <a:r>
              <a:rPr lang="cs-CZ" sz="2400" dirty="0"/>
              <a:t>	- módní slova – mapovat, transformovat, časový </a:t>
            </a:r>
            <a:r>
              <a:rPr lang="cs-CZ" sz="2400" dirty="0" smtClean="0"/>
              <a:t>horizont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	- frazémy – přísloví, pořekadla</a:t>
            </a:r>
          </a:p>
          <a:p>
            <a:pPr marL="0" indent="0">
              <a:buNone/>
            </a:pPr>
            <a:r>
              <a:rPr lang="cs-CZ" sz="2400" dirty="0"/>
              <a:t>	- klišé</a:t>
            </a:r>
          </a:p>
          <a:p>
            <a:pPr marL="0" indent="0">
              <a:buNone/>
            </a:pPr>
            <a:r>
              <a:rPr lang="cs-CZ" sz="2400" dirty="0"/>
              <a:t>d) žánry: zpráva, oznámení, interview, kritika, recenze, reklama, </a:t>
            </a:r>
            <a:r>
              <a:rPr lang="cs-CZ" sz="2400" dirty="0" smtClean="0"/>
              <a:t>	fejeton</a:t>
            </a:r>
            <a:r>
              <a:rPr lang="cs-CZ" sz="2400" dirty="0"/>
              <a:t>, sloupek</a:t>
            </a:r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80965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4. styl administrativní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a) hláskosloví</a:t>
            </a:r>
            <a:r>
              <a:rPr lang="cs-CZ" sz="2400" dirty="0"/>
              <a:t>, </a:t>
            </a:r>
            <a:r>
              <a:rPr lang="cs-CZ" sz="2400" dirty="0" smtClean="0"/>
              <a:t>tvarosloví –  spisovné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b) syntax </a:t>
            </a:r>
            <a:r>
              <a:rPr lang="cs-CZ" sz="2400" dirty="0"/>
              <a:t>– snaha </a:t>
            </a:r>
            <a:r>
              <a:rPr lang="cs-CZ" sz="2400" dirty="0" smtClean="0"/>
              <a:t>po jednoznačném </a:t>
            </a:r>
            <a:r>
              <a:rPr lang="cs-CZ" sz="2400" dirty="0"/>
              <a:t>vyjadřování, </a:t>
            </a:r>
            <a:r>
              <a:rPr lang="cs-CZ" sz="2400" dirty="0" smtClean="0"/>
              <a:t>			vypouštění slovesa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c) </a:t>
            </a:r>
            <a:r>
              <a:rPr lang="cs-CZ" sz="2400" dirty="0"/>
              <a:t>lexikum – administrativní výrazy (účtujeme, </a:t>
            </a:r>
            <a:r>
              <a:rPr lang="cs-CZ" sz="2400" dirty="0" smtClean="0"/>
              <a:t>			fakturujeme</a:t>
            </a:r>
            <a:r>
              <a:rPr lang="cs-CZ" sz="2400" dirty="0"/>
              <a:t>, daň, splátka) + výrazy daného oboru </a:t>
            </a:r>
            <a:r>
              <a:rPr lang="cs-CZ" sz="2400" dirty="0" smtClean="0"/>
              <a:t>		(</a:t>
            </a:r>
            <a:r>
              <a:rPr lang="cs-CZ" sz="2400" dirty="0"/>
              <a:t>ze </a:t>
            </a:r>
            <a:r>
              <a:rPr lang="cs-CZ" sz="2400" dirty="0" smtClean="0"/>
              <a:t>stavitelství</a:t>
            </a:r>
            <a:r>
              <a:rPr lang="cs-CZ" sz="2400" dirty="0"/>
              <a:t>, zemědělství atd</a:t>
            </a:r>
            <a:r>
              <a:rPr lang="cs-CZ" sz="2400" dirty="0" smtClean="0"/>
              <a:t>.)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d) útvary</a:t>
            </a:r>
            <a:r>
              <a:rPr lang="cs-CZ" sz="2400" dirty="0"/>
              <a:t>: strukturovaný životopis (jak se liší), dotazník, </a:t>
            </a:r>
            <a:r>
              <a:rPr lang="cs-CZ" sz="2400" dirty="0" smtClean="0"/>
              <a:t>		školní </a:t>
            </a:r>
            <a:r>
              <a:rPr lang="cs-CZ" sz="2400" dirty="0"/>
              <a:t>vysvědčení, inventární </a:t>
            </a:r>
            <a:r>
              <a:rPr lang="cs-CZ" sz="2400" dirty="0" smtClean="0"/>
              <a:t>seznamy, úřední 		dopis</a:t>
            </a:r>
            <a:endParaRPr lang="cs-CZ" sz="2400" dirty="0"/>
          </a:p>
          <a:p>
            <a:pPr marL="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99081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5. styl umělecký</a:t>
            </a:r>
            <a:endParaRPr lang="cs-CZ" sz="2400" dirty="0"/>
          </a:p>
          <a:p>
            <a:pPr marL="0" indent="0">
              <a:buNone/>
            </a:pPr>
            <a:r>
              <a:rPr lang="cs-CZ" sz="2400" b="1" dirty="0"/>
              <a:t>	- </a:t>
            </a:r>
            <a:r>
              <a:rPr lang="cs-CZ" sz="2400" dirty="0"/>
              <a:t>určený pro uměleckou </a:t>
            </a:r>
            <a:r>
              <a:rPr lang="cs-CZ" sz="2400" dirty="0" smtClean="0"/>
              <a:t>literaturu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a) hláskosloví a tvarosloví - záleží na autorovi – může být </a:t>
            </a:r>
            <a:r>
              <a:rPr lang="cs-CZ" sz="2400" dirty="0" smtClean="0"/>
              <a:t>	spisovné </a:t>
            </a:r>
            <a:r>
              <a:rPr lang="cs-CZ" sz="2400" dirty="0"/>
              <a:t>i nespisovné</a:t>
            </a:r>
          </a:p>
          <a:p>
            <a:pPr marL="0" indent="0">
              <a:buNone/>
            </a:pPr>
            <a:r>
              <a:rPr lang="cs-CZ" sz="2400" dirty="0"/>
              <a:t>b) syntax - záleží na autorovi a na tom, jestli jde o lyriku, epiku </a:t>
            </a:r>
            <a:r>
              <a:rPr lang="cs-CZ" sz="2400" dirty="0" smtClean="0"/>
              <a:t>	nebo </a:t>
            </a:r>
            <a:r>
              <a:rPr lang="cs-CZ" sz="2400" dirty="0"/>
              <a:t>drama</a:t>
            </a:r>
          </a:p>
          <a:p>
            <a:pPr marL="0" indent="0">
              <a:buNone/>
            </a:pPr>
            <a:r>
              <a:rPr lang="cs-CZ" sz="2400" dirty="0"/>
              <a:t>c) lexikum - záleží na autorovi, mohou být </a:t>
            </a:r>
            <a:r>
              <a:rPr lang="cs-CZ" sz="2400" dirty="0" smtClean="0"/>
              <a:t>slova nářeční</a:t>
            </a:r>
            <a:r>
              <a:rPr lang="cs-CZ" sz="2400" dirty="0"/>
              <a:t>, </a:t>
            </a:r>
            <a:r>
              <a:rPr lang="cs-CZ" sz="2400" dirty="0" smtClean="0"/>
              <a:t>	spisovná, nespisovná, </a:t>
            </a:r>
            <a:r>
              <a:rPr lang="cs-CZ" sz="2400" dirty="0"/>
              <a:t>termíny, archaismy...</a:t>
            </a:r>
          </a:p>
          <a:p>
            <a:pPr marL="0" indent="0">
              <a:buNone/>
            </a:pPr>
            <a:r>
              <a:rPr lang="cs-CZ" sz="2400" dirty="0"/>
              <a:t>d) žánry: fejeton, esej, literatura faktu, reportáž</a:t>
            </a:r>
          </a:p>
          <a:p>
            <a:pPr marL="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43290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Zdroje: 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800" dirty="0"/>
              <a:t>VLAŠÍN, Štěpán a kol. Slovník literární teorie. 2. rozšířené vyd. </a:t>
            </a:r>
            <a:r>
              <a:rPr lang="cs-CZ" sz="2800" dirty="0" smtClean="0"/>
              <a:t>Praha: </a:t>
            </a:r>
            <a:r>
              <a:rPr lang="cs-CZ" sz="2800" dirty="0"/>
              <a:t>Československý spisovatel, 1984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MAŠKOVÁ, </a:t>
            </a:r>
            <a:r>
              <a:rPr lang="cs-CZ" sz="2800" dirty="0" err="1" smtClean="0"/>
              <a:t>Drahuše</a:t>
            </a:r>
            <a:r>
              <a:rPr lang="cs-CZ" sz="2800" dirty="0" smtClean="0"/>
              <a:t>. </a:t>
            </a:r>
            <a:r>
              <a:rPr lang="cs-CZ" sz="2800" i="1" dirty="0" smtClean="0"/>
              <a:t>Český jazyk: přehled středoškolského učiva</a:t>
            </a:r>
            <a:r>
              <a:rPr lang="cs-CZ" sz="2800" dirty="0" smtClean="0"/>
              <a:t>. 1. </a:t>
            </a:r>
            <a:r>
              <a:rPr lang="cs-CZ" sz="2800" dirty="0" err="1" smtClean="0"/>
              <a:t>vyd</a:t>
            </a:r>
            <a:r>
              <a:rPr lang="cs-CZ" sz="2800" dirty="0" smtClean="0"/>
              <a:t>. Třebíč: Petra </a:t>
            </a:r>
            <a:r>
              <a:rPr lang="cs-CZ" sz="2800" dirty="0" err="1" smtClean="0"/>
              <a:t>Velanová</a:t>
            </a:r>
            <a:r>
              <a:rPr lang="cs-CZ" sz="2800" dirty="0" smtClean="0"/>
              <a:t>, 2005, 175 s. Maturita. ISBN 80-902-5715-1. </a:t>
            </a:r>
          </a:p>
          <a:p>
            <a:pPr marL="0" indent="0">
              <a:buNone/>
            </a:pPr>
            <a:endParaRPr lang="cs-CZ" sz="2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800" dirty="0" smtClean="0"/>
              <a:t>ADÁMKOVÁ, Petra a GREŠOVÁ, Šárka. </a:t>
            </a:r>
            <a:r>
              <a:rPr lang="cs-CZ" sz="2800" i="1" dirty="0" smtClean="0"/>
              <a:t>Český jazyk a komunikace pro střední školy 3. - 4. díl</a:t>
            </a:r>
            <a:r>
              <a:rPr lang="cs-CZ" sz="2800" dirty="0" smtClean="0"/>
              <a:t>. </a:t>
            </a:r>
            <a:r>
              <a:rPr lang="cs-CZ" sz="2800" i="1" dirty="0" smtClean="0"/>
              <a:t>Průvodce pro učitele.</a:t>
            </a:r>
            <a:r>
              <a:rPr lang="cs-CZ" sz="2800" dirty="0" smtClean="0"/>
              <a:t> 1. </a:t>
            </a:r>
            <a:r>
              <a:rPr lang="cs-CZ" sz="2800" dirty="0" err="1" smtClean="0"/>
              <a:t>vyd</a:t>
            </a:r>
            <a:r>
              <a:rPr lang="cs-CZ" sz="2800" dirty="0" smtClean="0"/>
              <a:t>. Brno: </a:t>
            </a:r>
            <a:r>
              <a:rPr lang="cs-CZ" sz="2800" dirty="0" err="1" smtClean="0"/>
              <a:t>Didaktis</a:t>
            </a:r>
            <a:r>
              <a:rPr lang="cs-CZ" sz="2800" dirty="0" smtClean="0"/>
              <a:t>, 2013, 175 s. ISBN 978-80-7358-202-9. 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16243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924</TotalTime>
  <Words>269</Words>
  <Application>Microsoft Office PowerPoint</Application>
  <PresentationFormat>Předvádění na obrazovce (4:3)</PresentationFormat>
  <Paragraphs>83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Prezentace aplikace PowerPoint</vt:lpstr>
      <vt:lpstr>Funkční styly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SŠ a VOŠ cestovního ruchu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Ken Elton Kesey</dc:title>
  <dc:creator>pkriz</dc:creator>
  <cp:lastModifiedBy>pc</cp:lastModifiedBy>
  <cp:revision>40</cp:revision>
  <dcterms:created xsi:type="dcterms:W3CDTF">2013-01-04T10:43:36Z</dcterms:created>
  <dcterms:modified xsi:type="dcterms:W3CDTF">2013-12-18T20:29:13Z</dcterms:modified>
</cp:coreProperties>
</file>