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71" r:id="rId2"/>
    <p:sldId id="272" r:id="rId3"/>
    <p:sldId id="256" r:id="rId4"/>
    <p:sldId id="282" r:id="rId5"/>
    <p:sldId id="283" r:id="rId6"/>
    <p:sldId id="284" r:id="rId7"/>
    <p:sldId id="286" r:id="rId8"/>
    <p:sldId id="28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1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D180F2-4C36-45A1-9965-A39C69028CB9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9EA364-DD19-4EA3-8506-C73E6D7ED2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2118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1524782"/>
              </p:ext>
            </p:extLst>
          </p:nvPr>
        </p:nvGraphicFramePr>
        <p:xfrm>
          <a:off x="947519" y="256490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Sloh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26.</a:t>
                      </a:r>
                      <a:r>
                        <a:rPr lang="cs-CZ" baseline="0" dirty="0" smtClean="0"/>
                        <a:t> 9. 2013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69337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404665"/>
            <a:ext cx="8229600" cy="6192688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Tato prezentace přibližuje slohotvorné činitele v současné stylistice. Inovuje výuku využitím multimediálních pomůcek. Materiál je určen pro výuku ve 1. ročníku střední školy – stylistika.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Materiál použije učitel při výkladu látky. Doba prezentace odpovídá zhruba 10 – 15 minutám. Prezentaci může učitel doplňovat svými otázkami. Některé možné otázky jsou uvedeny v závěru prezentace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855587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Slohotvorní činitelé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Co to slohotvorní činitelé vlastně jsou?</a:t>
            </a:r>
          </a:p>
          <a:p>
            <a:pPr marL="0" indent="0">
              <a:buNone/>
            </a:pPr>
            <a:endParaRPr lang="cs-CZ" sz="2400" b="1" dirty="0"/>
          </a:p>
          <a:p>
            <a:pPr marL="0" lvl="0" indent="0">
              <a:buNone/>
            </a:pPr>
            <a:r>
              <a:rPr lang="cs-CZ" sz="2400" dirty="0" smtClean="0"/>
              <a:t>Je to soubor </a:t>
            </a:r>
            <a:r>
              <a:rPr lang="cs-CZ" sz="2400" dirty="0"/>
              <a:t>podmínek, za nichž se vytváří text (nebo promluva</a:t>
            </a:r>
            <a:r>
              <a:rPr lang="cs-CZ" sz="2400" dirty="0" smtClean="0"/>
              <a:t>).</a:t>
            </a:r>
          </a:p>
          <a:p>
            <a:pPr marL="0" lvl="0" indent="0">
              <a:buNone/>
            </a:pPr>
            <a:endParaRPr lang="cs-CZ" sz="2400" dirty="0"/>
          </a:p>
          <a:p>
            <a:pPr marL="0" lvl="0" indent="0">
              <a:buNone/>
            </a:pPr>
            <a:r>
              <a:rPr lang="cs-CZ" sz="2400" dirty="0" smtClean="0"/>
              <a:t>Dělíme je do dvou skupin: subjektivní a objektivní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2387042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1. objektivní 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ráz textu – zda je o text oficiální, veřejný, soukromý nebo </a:t>
            </a:r>
            <a:r>
              <a:rPr lang="cs-CZ" sz="2400" dirty="0" smtClean="0"/>
              <a:t>	důvěrný</a:t>
            </a:r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charakter </a:t>
            </a:r>
            <a:r>
              <a:rPr lang="cs-CZ" sz="2400" dirty="0"/>
              <a:t>adresáta – adresát může být známý nebo neznámý, </a:t>
            </a:r>
            <a:r>
              <a:rPr lang="cs-CZ" sz="2400" dirty="0" smtClean="0"/>
              <a:t>	</a:t>
            </a:r>
          </a:p>
          <a:p>
            <a:pPr>
              <a:buFontTx/>
              <a:buChar char="-"/>
            </a:pPr>
            <a:r>
              <a:rPr lang="cs-CZ" sz="2400" dirty="0" smtClean="0"/>
              <a:t>kontakt </a:t>
            </a:r>
            <a:r>
              <a:rPr lang="cs-CZ" sz="2400" dirty="0"/>
              <a:t>s adresátem </a:t>
            </a:r>
            <a:r>
              <a:rPr lang="cs-CZ" sz="2400" dirty="0" smtClean="0"/>
              <a:t>- může </a:t>
            </a:r>
            <a:r>
              <a:rPr lang="cs-CZ" sz="2400" dirty="0"/>
              <a:t>být přímý („z očí do očí“) nebo </a:t>
            </a:r>
            <a:r>
              <a:rPr lang="cs-CZ" sz="2400" dirty="0" smtClean="0"/>
              <a:t>	nepřímý </a:t>
            </a:r>
            <a:r>
              <a:rPr lang="cs-CZ" sz="2400" dirty="0"/>
              <a:t>(televize, telefon)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připravenost textu – projev může být připravený nebo </a:t>
            </a:r>
            <a:r>
              <a:rPr lang="cs-CZ" sz="2400" dirty="0" smtClean="0"/>
              <a:t>	nepřipravený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užitá forma – projev psaný nebo mluvený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míra připravenosti textu (promluvy) – připravený, částečně </a:t>
            </a:r>
            <a:r>
              <a:rPr lang="cs-CZ" sz="2400" dirty="0" smtClean="0"/>
              <a:t>	připravený </a:t>
            </a:r>
            <a:r>
              <a:rPr lang="cs-CZ" sz="2400" dirty="0"/>
              <a:t>(nejsou </a:t>
            </a:r>
            <a:r>
              <a:rPr lang="cs-CZ" sz="2400" dirty="0" smtClean="0"/>
              <a:t>poznámky</a:t>
            </a:r>
            <a:r>
              <a:rPr lang="cs-CZ" sz="2400" dirty="0"/>
              <a:t>, ale text nebo promluva je </a:t>
            </a:r>
            <a:r>
              <a:rPr lang="cs-CZ" sz="2400" dirty="0" smtClean="0"/>
              <a:t>	promyšlena</a:t>
            </a:r>
            <a:r>
              <a:rPr lang="cs-CZ" sz="2400" dirty="0"/>
              <a:t>), nepřipravený = spontánní (zkoušení</a:t>
            </a:r>
            <a:r>
              <a:rPr lang="cs-CZ" sz="2400" dirty="0" smtClean="0"/>
              <a:t>)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projev monologický nebo dialogický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2771881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2. subjektivní (záleží na osobnosti autora), též individuální</a:t>
            </a:r>
          </a:p>
          <a:p>
            <a:pPr>
              <a:buFontTx/>
              <a:buChar char="-"/>
            </a:pPr>
            <a:r>
              <a:rPr lang="cs-CZ" sz="2400" dirty="0" smtClean="0"/>
              <a:t>věk autora</a:t>
            </a:r>
          </a:p>
          <a:p>
            <a:pPr>
              <a:buFontTx/>
              <a:buChar char="-"/>
            </a:pPr>
            <a:r>
              <a:rPr lang="cs-CZ" sz="2400" dirty="0" smtClean="0"/>
              <a:t>dosažené vzdělání</a:t>
            </a:r>
          </a:p>
          <a:p>
            <a:pPr>
              <a:buFontTx/>
              <a:buChar char="-"/>
            </a:pPr>
            <a:r>
              <a:rPr lang="cs-CZ" sz="2400" dirty="0" smtClean="0"/>
              <a:t>životní zkušenosti</a:t>
            </a:r>
          </a:p>
          <a:p>
            <a:pPr>
              <a:buFontTx/>
              <a:buChar char="-"/>
            </a:pPr>
            <a:r>
              <a:rPr lang="cs-CZ" sz="2400" dirty="0" smtClean="0"/>
              <a:t>schopnost </a:t>
            </a:r>
            <a:r>
              <a:rPr lang="cs-CZ" sz="2400" dirty="0"/>
              <a:t>vyjadřovat </a:t>
            </a:r>
            <a:r>
              <a:rPr lang="cs-CZ" sz="2400" dirty="0" smtClean="0"/>
              <a:t>se</a:t>
            </a:r>
          </a:p>
          <a:p>
            <a:pPr>
              <a:buFontTx/>
              <a:buChar char="-"/>
            </a:pPr>
            <a:r>
              <a:rPr lang="cs-CZ" sz="2400" dirty="0" smtClean="0"/>
              <a:t>autorův temperament</a:t>
            </a:r>
          </a:p>
          <a:p>
            <a:pPr>
              <a:buFontTx/>
              <a:buChar char="-"/>
            </a:pPr>
            <a:r>
              <a:rPr lang="cs-CZ" sz="2400" dirty="0"/>
              <a:t>z</a:t>
            </a:r>
            <a:r>
              <a:rPr lang="cs-CZ" sz="2400" dirty="0" smtClean="0"/>
              <a:t>áliby</a:t>
            </a:r>
          </a:p>
          <a:p>
            <a:pPr>
              <a:buFontTx/>
              <a:buChar char="-"/>
            </a:pPr>
            <a:r>
              <a:rPr lang="cs-CZ" sz="2400" dirty="0" smtClean="0"/>
              <a:t>znalost </a:t>
            </a:r>
            <a:r>
              <a:rPr lang="cs-CZ" sz="2400" dirty="0"/>
              <a:t>užitého </a:t>
            </a:r>
            <a:r>
              <a:rPr lang="cs-CZ" sz="2400" dirty="0" smtClean="0"/>
              <a:t>jazyka</a:t>
            </a:r>
          </a:p>
          <a:p>
            <a:pPr>
              <a:buFontTx/>
              <a:buChar char="-"/>
            </a:pPr>
            <a:r>
              <a:rPr lang="cs-CZ" sz="2400" dirty="0" smtClean="0"/>
              <a:t>vliv prostředí</a:t>
            </a:r>
          </a:p>
          <a:p>
            <a:pPr>
              <a:buFontTx/>
              <a:buChar char="-"/>
            </a:pPr>
            <a:r>
              <a:rPr lang="cs-CZ" sz="2400" dirty="0" smtClean="0"/>
              <a:t>pohlaví</a:t>
            </a:r>
          </a:p>
          <a:p>
            <a:pPr>
              <a:buFontTx/>
              <a:buChar char="-"/>
            </a:pPr>
            <a:r>
              <a:rPr lang="cs-CZ" sz="2400" dirty="0" smtClean="0"/>
              <a:t>četba </a:t>
            </a:r>
            <a:r>
              <a:rPr lang="cs-CZ" sz="2400" dirty="0"/>
              <a:t>(hlavně u žáků</a:t>
            </a:r>
            <a:r>
              <a:rPr lang="cs-CZ" sz="2400" dirty="0" smtClean="0"/>
              <a:t>) atd. 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41525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Doplňující otázky pro žáky: </a:t>
            </a:r>
            <a:endParaRPr lang="cs-CZ" sz="2400" dirty="0"/>
          </a:p>
          <a:p>
            <a:pPr lvl="0"/>
            <a:r>
              <a:rPr lang="cs-CZ" sz="2400" dirty="0"/>
              <a:t>se kterými činiteli může autor (nebo mluvčí) něco „udělat“?</a:t>
            </a:r>
          </a:p>
          <a:p>
            <a:pPr lvl="0"/>
            <a:r>
              <a:rPr lang="cs-CZ" sz="2400" dirty="0"/>
              <a:t>který text (nebo promluva) je oficiální, který veřejný, soukromý a důvěrný?</a:t>
            </a:r>
          </a:p>
          <a:p>
            <a:pPr lvl="0"/>
            <a:r>
              <a:rPr lang="cs-CZ" sz="2400" dirty="0"/>
              <a:t>řekněte, kdy ještě může být kontakt s adresátem nepřímý? – </a:t>
            </a:r>
            <a:r>
              <a:rPr lang="cs-CZ" sz="2400" dirty="0" smtClean="0"/>
              <a:t>očekávaná odpověď: internet</a:t>
            </a:r>
            <a:r>
              <a:rPr lang="cs-CZ" sz="2400" dirty="0"/>
              <a:t>, kniha, noviny</a:t>
            </a:r>
          </a:p>
          <a:p>
            <a:pPr lvl="0"/>
            <a:r>
              <a:rPr lang="cs-CZ" sz="2400" dirty="0"/>
              <a:t>který projev je propracovanější? psaný nebo mluvený</a:t>
            </a:r>
            <a:r>
              <a:rPr lang="cs-CZ" sz="2400" dirty="0" smtClean="0"/>
              <a:t>? – očekávaná odpověď: psaný</a:t>
            </a:r>
            <a:endParaRPr lang="cs-CZ" sz="2400" dirty="0"/>
          </a:p>
          <a:p>
            <a:pPr lvl="0"/>
            <a:r>
              <a:rPr lang="cs-CZ" sz="2400" dirty="0"/>
              <a:t>který projev máte vy lepší? psaný nebo mluvený? proč?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254381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smtClean="0">
                <a:solidFill>
                  <a:srgbClr val="FF0000"/>
                </a:solidFill>
              </a:rPr>
              <a:t>Zdroje</a:t>
            </a:r>
            <a:r>
              <a:rPr lang="cs-CZ" sz="2400" dirty="0" smtClean="0">
                <a:solidFill>
                  <a:srgbClr val="FF0000"/>
                </a:solidFill>
              </a:rPr>
              <a:t>: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MAŠKOVÁ, </a:t>
            </a:r>
            <a:r>
              <a:rPr lang="cs-CZ" sz="2400" dirty="0" err="1" smtClean="0"/>
              <a:t>Drahuše</a:t>
            </a:r>
            <a:r>
              <a:rPr lang="cs-CZ" sz="2400" dirty="0" smtClean="0"/>
              <a:t>. </a:t>
            </a:r>
            <a:r>
              <a:rPr lang="cs-CZ" sz="2400" i="1" dirty="0" smtClean="0"/>
              <a:t>Český jazyk: přehled středoškolského učiva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Třebíč: Petra </a:t>
            </a:r>
            <a:r>
              <a:rPr lang="cs-CZ" sz="2400" dirty="0" err="1" smtClean="0"/>
              <a:t>Velanová</a:t>
            </a:r>
            <a:r>
              <a:rPr lang="cs-CZ" sz="2400" dirty="0" smtClean="0"/>
              <a:t>, 2005, 175 s. Maturita. ISBN 80-902-5715-1. 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ADÁMKOVÁ, Petra a GREŠOVÁ, Šárka. </a:t>
            </a:r>
            <a:r>
              <a:rPr lang="cs-CZ" sz="2400" i="1" dirty="0" smtClean="0"/>
              <a:t>Český jazyk a komunikace pro střední školy 3. - 4. díl</a:t>
            </a:r>
            <a:r>
              <a:rPr lang="cs-CZ" sz="2400" dirty="0" smtClean="0"/>
              <a:t>. </a:t>
            </a:r>
            <a:r>
              <a:rPr lang="cs-CZ" sz="2400" i="1" dirty="0" smtClean="0"/>
              <a:t>Průvodce pro učitele.</a:t>
            </a:r>
            <a:r>
              <a:rPr lang="cs-CZ" sz="2400" dirty="0" smtClean="0"/>
              <a:t>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2013, 175 s. ISBN 978-80-7358-202-9. 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162437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942</TotalTime>
  <Words>330</Words>
  <Application>Microsoft Office PowerPoint</Application>
  <PresentationFormat>Předvádění na obrazovce (4:3)</PresentationFormat>
  <Paragraphs>64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Slohotvorní činitelé</vt:lpstr>
      <vt:lpstr>Snímek 4</vt:lpstr>
      <vt:lpstr>Snímek 5</vt:lpstr>
      <vt:lpstr>Snímek 6</vt:lpstr>
      <vt:lpstr>Snímek 7</vt:lpstr>
      <vt:lpstr>Snímek 8</vt:lpstr>
    </vt:vector>
  </TitlesOfParts>
  <Company>SŠ a VOŠ cestovního ruchu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Ken Elton Kesey</dc:title>
  <dc:creator>pkriz</dc:creator>
  <cp:lastModifiedBy>pkriz</cp:lastModifiedBy>
  <cp:revision>45</cp:revision>
  <dcterms:created xsi:type="dcterms:W3CDTF">2013-01-04T10:43:36Z</dcterms:created>
  <dcterms:modified xsi:type="dcterms:W3CDTF">2013-12-12T12:15:37Z</dcterms:modified>
</cp:coreProperties>
</file>