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71" r:id="rId2"/>
    <p:sldId id="272" r:id="rId3"/>
    <p:sldId id="256" r:id="rId4"/>
    <p:sldId id="286" r:id="rId5"/>
    <p:sldId id="289" r:id="rId6"/>
    <p:sldId id="290" r:id="rId7"/>
    <p:sldId id="291" r:id="rId8"/>
    <p:sldId id="292" r:id="rId9"/>
    <p:sldId id="28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1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D180F2-4C36-45A1-9965-A39C69028CB9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9EA364-DD19-4EA3-8506-C73E6D7ED21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921185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32DC54-DDA7-4A20-8A1B-9237F47FEBC3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891449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FD7B6-3B63-4C96-AF1E-57D052A26F1B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81AA2-1B26-4F89-B9F9-30576F2FC2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FD7B6-3B63-4C96-AF1E-57D052A26F1B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81AA2-1B26-4F89-B9F9-30576F2FC2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FD7B6-3B63-4C96-AF1E-57D052A26F1B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81AA2-1B26-4F89-B9F9-30576F2FC2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FD7B6-3B63-4C96-AF1E-57D052A26F1B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81AA2-1B26-4F89-B9F9-30576F2FC2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FD7B6-3B63-4C96-AF1E-57D052A26F1B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81AA2-1B26-4F89-B9F9-30576F2FC2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FD7B6-3B63-4C96-AF1E-57D052A26F1B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81AA2-1B26-4F89-B9F9-30576F2FC2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FD7B6-3B63-4C96-AF1E-57D052A26F1B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81AA2-1B26-4F89-B9F9-30576F2FC2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FD7B6-3B63-4C96-AF1E-57D052A26F1B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81AA2-1B26-4F89-B9F9-30576F2FC2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FD7B6-3B63-4C96-AF1E-57D052A26F1B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81AA2-1B26-4F89-B9F9-30576F2FC2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FD7B6-3B63-4C96-AF1E-57D052A26F1B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81AA2-1B26-4F89-B9F9-30576F2FC2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FD7B6-3B63-4C96-AF1E-57D052A26F1B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81AA2-1B26-4F89-B9F9-30576F2FC2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FFD7B6-3B63-4C96-AF1E-57D052A26F1B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C81AA2-1B26-4F89-B9F9-30576F2FC27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i21.vsb.cz/sites/mi21.vsb.cz/files/img/OPVK_hor_zakladni_logolink_CB_c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36702"/>
            <a:ext cx="9144000" cy="1967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27584" y="6356350"/>
            <a:ext cx="7632848" cy="365125"/>
          </a:xfrm>
        </p:spPr>
        <p:txBody>
          <a:bodyPr/>
          <a:lstStyle/>
          <a:p>
            <a:r>
              <a:rPr lang="cs-CZ" sz="1400" dirty="0" smtClean="0"/>
              <a:t>Střední škola  a Vyšší odborná škola cestovního ruchu, Senovážné náměstí 12, České Budějovice 370  01</a:t>
            </a:r>
            <a:endParaRPr lang="cs-CZ" sz="1400" dirty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04762835"/>
              </p:ext>
            </p:extLst>
          </p:nvPr>
        </p:nvGraphicFramePr>
        <p:xfrm>
          <a:off x="947519" y="2564904"/>
          <a:ext cx="7248961" cy="31638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28381"/>
                <a:gridCol w="5220580"/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CZ.1.07/1.5.00/34.0423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5.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Střední škola a Vyšší odborná škola cestovního ruchu, Senovážné náměstí 12, České Budějovice 370 01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 Petr Kříž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Tematický </a:t>
                      </a: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celek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Sloh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1.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26.</a:t>
                      </a:r>
                      <a:r>
                        <a:rPr lang="cs-CZ" baseline="0" dirty="0" smtClean="0"/>
                        <a:t> 9. 2013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869337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95536" y="404665"/>
            <a:ext cx="8229600" cy="6192688"/>
          </a:xfrm>
          <a:prstGeom prst="rect">
            <a:avLst/>
          </a:prstGeom>
        </p:spPr>
        <p:txBody>
          <a:bodyPr/>
          <a:lstStyle/>
          <a:p>
            <a:r>
              <a:rPr lang="cs-CZ" dirty="0" smtClean="0"/>
              <a:t>Anotace:</a:t>
            </a:r>
          </a:p>
          <a:p>
            <a:pPr marL="0" indent="0">
              <a:buNone/>
            </a:pPr>
            <a:r>
              <a:rPr lang="cs-CZ" sz="2400" dirty="0" smtClean="0"/>
              <a:t>Tato prezentace přibližuje žánr dopisu v současné stylistice. Inovuje výuku využitím multimediálních pomůcek. Materiál je určen pro výuku ve 1. ročníku střední školy – stylistika.</a:t>
            </a:r>
            <a:endParaRPr lang="cs-CZ" sz="2400" dirty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Metodické pokyny:</a:t>
            </a:r>
          </a:p>
          <a:p>
            <a:pPr marL="0" indent="0">
              <a:buNone/>
            </a:pPr>
            <a:r>
              <a:rPr lang="cs-CZ" sz="2400" dirty="0" smtClean="0"/>
              <a:t>Materiál použije učitel při výkladu látky. Doba prezentace odpovídá zhruba 35 – 40 minutám. Prezentaci může učitel doplňovat svými otázkami.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8555871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Psaní dopisů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0486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/>
              <a:t>Psaní </a:t>
            </a:r>
            <a:r>
              <a:rPr lang="cs-CZ" sz="2400" dirty="0" smtClean="0"/>
              <a:t>dopisů = </a:t>
            </a:r>
            <a:r>
              <a:rPr lang="cs-CZ" sz="2400" dirty="0"/>
              <a:t>korespondence, dnes je nahrazována především </a:t>
            </a:r>
            <a:r>
              <a:rPr lang="cs-CZ" sz="2400" dirty="0" smtClean="0"/>
              <a:t>	telefonem</a:t>
            </a:r>
            <a:r>
              <a:rPr lang="cs-CZ" sz="2400" dirty="0"/>
              <a:t>, </a:t>
            </a:r>
            <a:r>
              <a:rPr lang="cs-CZ" sz="2400" dirty="0" err="1"/>
              <a:t>sms</a:t>
            </a:r>
            <a:r>
              <a:rPr lang="cs-CZ" sz="2400" dirty="0"/>
              <a:t>, e-mailem, faxem, někdy telegramem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>
                <a:solidFill>
                  <a:schemeClr val="accent2"/>
                </a:solidFill>
              </a:rPr>
              <a:t>Dopisy </a:t>
            </a:r>
            <a:r>
              <a:rPr lang="cs-CZ" sz="2400" dirty="0">
                <a:solidFill>
                  <a:schemeClr val="accent2"/>
                </a:solidFill>
              </a:rPr>
              <a:t>se dělí: </a:t>
            </a:r>
          </a:p>
          <a:p>
            <a:pPr marL="457200" indent="-457200">
              <a:buAutoNum type="alphaLcParenR"/>
            </a:pPr>
            <a:r>
              <a:rPr lang="cs-CZ" sz="2400" dirty="0" smtClean="0"/>
              <a:t>soukromé</a:t>
            </a:r>
            <a:r>
              <a:rPr lang="cs-CZ" sz="2400" dirty="0"/>
              <a:t>: 	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	- </a:t>
            </a:r>
            <a:r>
              <a:rPr lang="cs-CZ" sz="2400" dirty="0"/>
              <a:t>větší míra citového zaujetí</a:t>
            </a:r>
          </a:p>
          <a:p>
            <a:pPr marL="0" indent="0">
              <a:buNone/>
            </a:pPr>
            <a:r>
              <a:rPr lang="cs-CZ" sz="2400" dirty="0"/>
              <a:t>		- narážky na známé situace, osoby</a:t>
            </a:r>
          </a:p>
          <a:p>
            <a:pPr marL="0" indent="0">
              <a:buNone/>
            </a:pPr>
            <a:r>
              <a:rPr lang="cs-CZ" sz="2400" dirty="0"/>
              <a:t>		- využití prostředků mluveného vyjadřování </a:t>
            </a:r>
            <a:r>
              <a:rPr lang="cs-CZ" sz="2400" dirty="0" smtClean="0"/>
              <a:t>				(</a:t>
            </a:r>
            <a:r>
              <a:rPr lang="cs-CZ" sz="2400" dirty="0"/>
              <a:t>nespisovné výrazy a pravopis)</a:t>
            </a:r>
          </a:p>
          <a:p>
            <a:pPr marL="0" indent="0">
              <a:buNone/>
            </a:pPr>
            <a:r>
              <a:rPr lang="cs-CZ" sz="2400" dirty="0"/>
              <a:t>b) oficiální (úřední):</a:t>
            </a:r>
          </a:p>
          <a:p>
            <a:pPr marL="0" indent="0">
              <a:buNone/>
            </a:pPr>
            <a:r>
              <a:rPr lang="cs-CZ" sz="2400" dirty="0"/>
              <a:t>		- objektivní, neosobní a nezaujatý tón</a:t>
            </a:r>
          </a:p>
          <a:p>
            <a:pPr marL="0" indent="0">
              <a:buNone/>
            </a:pPr>
            <a:r>
              <a:rPr lang="cs-CZ" sz="2400" dirty="0"/>
              <a:t>		- snaha o přesné vyjádření</a:t>
            </a:r>
          </a:p>
          <a:p>
            <a:pPr marL="0" indent="0">
              <a:buNone/>
            </a:pPr>
            <a:r>
              <a:rPr lang="cs-CZ" sz="2400" dirty="0"/>
              <a:t>		- důsledné užívání češtiny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xmlns="" val="1254381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04867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>
                <a:solidFill>
                  <a:schemeClr val="accent2"/>
                </a:solidFill>
              </a:rPr>
              <a:t>Vyjádření </a:t>
            </a:r>
            <a:r>
              <a:rPr lang="cs-CZ" sz="2400" dirty="0">
                <a:solidFill>
                  <a:schemeClr val="accent2"/>
                </a:solidFill>
              </a:rPr>
              <a:t>zdvořilosti:</a:t>
            </a:r>
          </a:p>
          <a:p>
            <a:pPr marL="0" indent="0">
              <a:buNone/>
            </a:pPr>
            <a:r>
              <a:rPr lang="cs-CZ" sz="2400" dirty="0"/>
              <a:t>- užitím sloves žádám, prosím, děkuji</a:t>
            </a:r>
          </a:p>
          <a:p>
            <a:pPr marL="0" indent="0">
              <a:buNone/>
            </a:pPr>
            <a:r>
              <a:rPr lang="cs-CZ" sz="2400" dirty="0"/>
              <a:t>- užitím výrazů s potěšením, s radostí, s politováním</a:t>
            </a:r>
          </a:p>
          <a:p>
            <a:pPr marL="0" indent="0">
              <a:buNone/>
            </a:pPr>
            <a:r>
              <a:rPr lang="cs-CZ" sz="2400" dirty="0"/>
              <a:t>- užití velkého písmene u zájmen 2. osoby (Ty, Tvůj, Vy, Váš) – </a:t>
            </a:r>
            <a:r>
              <a:rPr lang="cs-CZ" sz="2400" dirty="0" smtClean="0"/>
              <a:t>	pokud </a:t>
            </a:r>
            <a:r>
              <a:rPr lang="cs-CZ" sz="2400" dirty="0"/>
              <a:t>neužijeme, nejde o </a:t>
            </a:r>
            <a:r>
              <a:rPr lang="cs-CZ" sz="2400" dirty="0" smtClean="0"/>
              <a:t>pravopisnou </a:t>
            </a:r>
            <a:r>
              <a:rPr lang="cs-CZ" sz="2400" dirty="0"/>
              <a:t>chybu, ale </a:t>
            </a:r>
            <a:r>
              <a:rPr lang="cs-CZ" sz="2400" dirty="0" smtClean="0"/>
              <a:t>	vyjádření </a:t>
            </a:r>
            <a:r>
              <a:rPr lang="cs-CZ" sz="2400" dirty="0"/>
              <a:t>důvěrného vztahu.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xmlns="" val="1646590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0486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>
                <a:solidFill>
                  <a:schemeClr val="accent2"/>
                </a:solidFill>
              </a:rPr>
              <a:t>Uspořádání dopisu:</a:t>
            </a:r>
          </a:p>
          <a:p>
            <a:pPr>
              <a:buFontTx/>
              <a:buChar char="-"/>
            </a:pPr>
            <a:r>
              <a:rPr lang="cs-CZ" sz="2400" dirty="0" smtClean="0"/>
              <a:t>aby </a:t>
            </a:r>
            <a:r>
              <a:rPr lang="cs-CZ" sz="2400" dirty="0"/>
              <a:t>byl dopis srozumitelný, musí mít přehlednou </a:t>
            </a:r>
            <a:endParaRPr lang="cs-CZ" sz="2400" dirty="0" smtClean="0"/>
          </a:p>
          <a:p>
            <a:pPr>
              <a:buFontTx/>
              <a:buChar char="-"/>
            </a:pPr>
            <a:r>
              <a:rPr lang="cs-CZ" sz="2400" dirty="0" smtClean="0"/>
              <a:t>rozlišujeme </a:t>
            </a:r>
            <a:r>
              <a:rPr lang="cs-CZ" sz="2400" dirty="0"/>
              <a:t>pět hlavních složek dopisu: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a</a:t>
            </a:r>
            <a:r>
              <a:rPr lang="cs-CZ" sz="2400" dirty="0">
                <a:solidFill>
                  <a:schemeClr val="accent6">
                    <a:lumMod val="75000"/>
                  </a:schemeClr>
                </a:solidFill>
              </a:rPr>
              <a:t>) oslovení</a:t>
            </a:r>
          </a:p>
          <a:p>
            <a:pPr marL="0" indent="0">
              <a:buNone/>
            </a:pPr>
            <a:r>
              <a:rPr lang="cs-CZ" sz="2400" dirty="0"/>
              <a:t>- začínáme velkým písmenem, za ním píšeme čárku, proto další </a:t>
            </a:r>
            <a:r>
              <a:rPr lang="cs-CZ" sz="2400" dirty="0" smtClean="0"/>
              <a:t>	věta </a:t>
            </a:r>
            <a:r>
              <a:rPr lang="cs-CZ" sz="2400" dirty="0"/>
              <a:t>začíná  malým písmenem. Pokud končí vykřičníkem, </a:t>
            </a:r>
            <a:r>
              <a:rPr lang="cs-CZ" sz="2400" dirty="0" smtClean="0"/>
              <a:t>	použijeme písmeno velké.</a:t>
            </a:r>
            <a:endParaRPr lang="cs-CZ" sz="2400" dirty="0"/>
          </a:p>
          <a:p>
            <a:pPr marL="0" indent="0">
              <a:buNone/>
            </a:pPr>
            <a:r>
              <a:rPr lang="cs-CZ" sz="2400" dirty="0"/>
              <a:t>- v soukromém dopise: tykáme: Milá babičko, Milá Petro, Nazdar </a:t>
            </a:r>
            <a:r>
              <a:rPr lang="cs-CZ" sz="2400" dirty="0" smtClean="0"/>
              <a:t>	Honzo</a:t>
            </a:r>
            <a:r>
              <a:rPr lang="cs-CZ" sz="2400" dirty="0"/>
              <a:t>, Ahoj Pavle </a:t>
            </a:r>
          </a:p>
          <a:p>
            <a:pPr marL="0" indent="0">
              <a:buNone/>
            </a:pPr>
            <a:r>
              <a:rPr lang="cs-CZ" sz="2400" dirty="0" smtClean="0"/>
              <a:t>- </a:t>
            </a:r>
            <a:r>
              <a:rPr lang="cs-CZ" sz="2400" dirty="0"/>
              <a:t>v oficiálním dopise: vykáme: Vážený pane, Vážený pane Nováku, </a:t>
            </a:r>
            <a:r>
              <a:rPr lang="cs-CZ" sz="2400" dirty="0" smtClean="0"/>
              <a:t>	Vážený </a:t>
            </a:r>
            <a:r>
              <a:rPr lang="cs-CZ" sz="2400" dirty="0"/>
              <a:t>pane </a:t>
            </a:r>
            <a:r>
              <a:rPr lang="cs-CZ" sz="2400" dirty="0" smtClean="0"/>
              <a:t>doktore</a:t>
            </a:r>
            <a:r>
              <a:rPr lang="cs-CZ" sz="2400" dirty="0"/>
              <a:t>. Pokud se neobracíme na určitého </a:t>
            </a:r>
            <a:r>
              <a:rPr lang="cs-CZ" sz="2400" dirty="0" smtClean="0"/>
              <a:t>	jednotlivce</a:t>
            </a:r>
            <a:r>
              <a:rPr lang="cs-CZ" sz="2400" dirty="0"/>
              <a:t>, tak: Vážený pane, Vážená paní, Vážení </a:t>
            </a:r>
            <a:r>
              <a:rPr lang="cs-CZ" sz="2400" dirty="0" smtClean="0"/>
              <a:t>	obchodní </a:t>
            </a:r>
            <a:r>
              <a:rPr lang="cs-CZ" sz="2400" dirty="0"/>
              <a:t>přátelé, Vážení přátelé.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xmlns="" val="432286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04867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b</a:t>
            </a:r>
            <a:r>
              <a:rPr lang="cs-CZ" sz="2400" dirty="0">
                <a:solidFill>
                  <a:schemeClr val="accent6">
                    <a:lumMod val="75000"/>
                  </a:schemeClr>
                </a:solidFill>
              </a:rPr>
              <a:t>) úvod dopisu</a:t>
            </a:r>
          </a:p>
          <a:p>
            <a:pPr marL="0" indent="0">
              <a:buNone/>
            </a:pPr>
            <a:r>
              <a:rPr lang="cs-CZ" sz="2400" dirty="0"/>
              <a:t>- v úvodu se stručně představujeme (pokud je to třeba) a </a:t>
            </a:r>
            <a:r>
              <a:rPr lang="cs-CZ" sz="2400" dirty="0" smtClean="0"/>
              <a:t>	sdělujeme </a:t>
            </a:r>
            <a:r>
              <a:rPr lang="cs-CZ" sz="2400" dirty="0"/>
              <a:t>důvod, proč píšeme</a:t>
            </a:r>
          </a:p>
          <a:p>
            <a:pPr marL="0" indent="0">
              <a:buNone/>
            </a:pPr>
            <a:r>
              <a:rPr lang="cs-CZ" sz="2400" dirty="0"/>
              <a:t> </a:t>
            </a:r>
          </a:p>
          <a:p>
            <a:pPr marL="0" indent="0">
              <a:buNone/>
            </a:pPr>
            <a:r>
              <a:rPr lang="cs-CZ" sz="2400" dirty="0">
                <a:solidFill>
                  <a:schemeClr val="accent6">
                    <a:lumMod val="75000"/>
                  </a:schemeClr>
                </a:solidFill>
              </a:rPr>
              <a:t>c) vlastní obsah dopisu</a:t>
            </a:r>
          </a:p>
          <a:p>
            <a:pPr marL="0" indent="0">
              <a:buNone/>
            </a:pPr>
            <a:r>
              <a:rPr lang="cs-CZ" sz="2400" dirty="0"/>
              <a:t>- hlavní téma</a:t>
            </a:r>
          </a:p>
          <a:p>
            <a:pPr marL="0" indent="0">
              <a:buNone/>
            </a:pPr>
            <a:r>
              <a:rPr lang="cs-CZ" sz="2400" dirty="0"/>
              <a:t> </a:t>
            </a:r>
          </a:p>
          <a:p>
            <a:pPr marL="0" indent="0">
              <a:buNone/>
            </a:pPr>
            <a:r>
              <a:rPr lang="cs-CZ" sz="2400" dirty="0">
                <a:solidFill>
                  <a:schemeClr val="accent6">
                    <a:lumMod val="75000"/>
                  </a:schemeClr>
                </a:solidFill>
              </a:rPr>
              <a:t>d) závěr dopisu</a:t>
            </a:r>
          </a:p>
          <a:p>
            <a:pPr marL="0" indent="0">
              <a:buNone/>
            </a:pPr>
            <a:r>
              <a:rPr lang="cs-CZ" sz="2400" dirty="0"/>
              <a:t>- zopakování, proč jsme psali a místo pro umístění zdvořilostních </a:t>
            </a:r>
            <a:r>
              <a:rPr lang="cs-CZ" sz="2400" dirty="0" smtClean="0"/>
              <a:t>	formulí </a:t>
            </a:r>
            <a:r>
              <a:rPr lang="cs-CZ" sz="2400" dirty="0"/>
              <a:t>(...je nám líto, že jsme Vám nemohli poskytnout </a:t>
            </a:r>
            <a:r>
              <a:rPr lang="cs-CZ" sz="2400" dirty="0" smtClean="0"/>
              <a:t>	pomoc</a:t>
            </a:r>
            <a:r>
              <a:rPr lang="cs-CZ" sz="2400" dirty="0"/>
              <a:t>...., Těšíme se na další spolupráci....atd.)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xmlns="" val="491802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04867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e</a:t>
            </a:r>
            <a:r>
              <a:rPr lang="cs-CZ" sz="2400" dirty="0">
                <a:solidFill>
                  <a:schemeClr val="accent6">
                    <a:lumMod val="75000"/>
                  </a:schemeClr>
                </a:solidFill>
              </a:rPr>
              <a:t>) závěrečný pozdrav a podpis</a:t>
            </a:r>
          </a:p>
          <a:p>
            <a:pPr marL="0" indent="0">
              <a:buNone/>
            </a:pPr>
            <a:r>
              <a:rPr lang="cs-CZ" sz="2400" dirty="0"/>
              <a:t>- časté obraty především v oficiálních dopisech (ale nejen): </a:t>
            </a:r>
            <a:r>
              <a:rPr lang="cs-CZ" sz="2400" dirty="0" smtClean="0"/>
              <a:t>	S</a:t>
            </a:r>
            <a:r>
              <a:rPr lang="cs-CZ" sz="2400" dirty="0"/>
              <a:t> pozdravem (přátelským, </a:t>
            </a:r>
            <a:r>
              <a:rPr lang="cs-CZ" sz="2400" dirty="0" smtClean="0"/>
              <a:t>srdečným</a:t>
            </a:r>
            <a:r>
              <a:rPr lang="cs-CZ" sz="2400" dirty="0"/>
              <a:t>, upřímným), Na </a:t>
            </a:r>
            <a:r>
              <a:rPr lang="cs-CZ" sz="2400" dirty="0" smtClean="0"/>
              <a:t>	spolupráci </a:t>
            </a:r>
            <a:r>
              <a:rPr lang="cs-CZ" sz="2400" dirty="0"/>
              <a:t>se těší, Na shledanou se těší</a:t>
            </a:r>
          </a:p>
          <a:p>
            <a:pPr marL="0" indent="0">
              <a:buNone/>
            </a:pPr>
            <a:r>
              <a:rPr lang="cs-CZ" sz="2400" dirty="0"/>
              <a:t>- Tvůj, Tvoje, Váš, Vaše</a:t>
            </a:r>
          </a:p>
          <a:p>
            <a:pPr marL="0" indent="0">
              <a:buNone/>
            </a:pPr>
            <a:r>
              <a:rPr lang="cs-CZ" sz="2400" dirty="0"/>
              <a:t>- podpis píšeme vždy rukou, pokud se rozesílají ještě kopie, tak se </a:t>
            </a:r>
            <a:r>
              <a:rPr lang="cs-CZ" sz="2400" dirty="0" smtClean="0"/>
              <a:t>	k</a:t>
            </a:r>
            <a:r>
              <a:rPr lang="cs-CZ" sz="2400" dirty="0"/>
              <a:t> podpisu připojuje v. r. </a:t>
            </a:r>
            <a:r>
              <a:rPr lang="cs-CZ" sz="2400" dirty="0" smtClean="0"/>
              <a:t>(</a:t>
            </a:r>
            <a:r>
              <a:rPr lang="cs-CZ" sz="2400" dirty="0"/>
              <a:t>vlastní rukou)</a:t>
            </a:r>
          </a:p>
          <a:p>
            <a:pPr marL="0" indent="0">
              <a:buNone/>
            </a:pPr>
            <a:r>
              <a:rPr lang="cs-CZ" sz="2400" dirty="0"/>
              <a:t>- někdy se ještě pod podpis připojuje dodatečná poznámka – P. S. </a:t>
            </a:r>
            <a:r>
              <a:rPr lang="cs-CZ" sz="2400" dirty="0" smtClean="0"/>
              <a:t>	(</a:t>
            </a:r>
            <a:r>
              <a:rPr lang="cs-CZ" sz="2400" dirty="0"/>
              <a:t>post </a:t>
            </a:r>
            <a:r>
              <a:rPr lang="cs-CZ" sz="2400" dirty="0" err="1"/>
              <a:t>scriptum</a:t>
            </a:r>
            <a:r>
              <a:rPr lang="cs-CZ" sz="2400" dirty="0"/>
              <a:t>, po </a:t>
            </a:r>
            <a:r>
              <a:rPr lang="cs-CZ" sz="2400" dirty="0" smtClean="0"/>
              <a:t>napsaném</a:t>
            </a:r>
            <a:r>
              <a:rPr lang="cs-CZ" sz="2400" dirty="0"/>
              <a:t>)</a:t>
            </a:r>
          </a:p>
          <a:p>
            <a:pPr marL="0" indent="0">
              <a:buNone/>
            </a:pP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xmlns="" val="2006989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0486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Zdroje</a:t>
            </a:r>
            <a:r>
              <a:rPr lang="cs-CZ" sz="2400" dirty="0" smtClean="0">
                <a:solidFill>
                  <a:srgbClr val="FF0000"/>
                </a:solidFill>
              </a:rPr>
              <a:t>:</a:t>
            </a:r>
          </a:p>
          <a:p>
            <a:pPr marL="0" indent="0">
              <a:buNone/>
            </a:pPr>
            <a:endParaRPr lang="cs-CZ" sz="24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400" dirty="0" smtClean="0"/>
              <a:t>MAŠKOVÁ, </a:t>
            </a:r>
            <a:r>
              <a:rPr lang="cs-CZ" sz="2400" dirty="0" err="1" smtClean="0"/>
              <a:t>Drahuše</a:t>
            </a:r>
            <a:r>
              <a:rPr lang="cs-CZ" sz="2400" dirty="0" smtClean="0"/>
              <a:t>. </a:t>
            </a:r>
            <a:r>
              <a:rPr lang="cs-CZ" sz="2400" i="1" dirty="0" smtClean="0"/>
              <a:t>Český jazyk: přehled středoškolského učiva</a:t>
            </a:r>
            <a:r>
              <a:rPr lang="cs-CZ" sz="2400" dirty="0" smtClean="0"/>
              <a:t>. 1. </a:t>
            </a:r>
            <a:r>
              <a:rPr lang="cs-CZ" sz="2400" dirty="0" err="1" smtClean="0"/>
              <a:t>vyd</a:t>
            </a:r>
            <a:r>
              <a:rPr lang="cs-CZ" sz="2400" dirty="0" smtClean="0"/>
              <a:t>. Třebíč: Petra </a:t>
            </a:r>
            <a:r>
              <a:rPr lang="cs-CZ" sz="2400" dirty="0" err="1" smtClean="0"/>
              <a:t>Velanová</a:t>
            </a:r>
            <a:r>
              <a:rPr lang="cs-CZ" sz="2400" dirty="0" smtClean="0"/>
              <a:t>, 2005, 175 s. Maturita. ISBN 80-902-5715-1. </a:t>
            </a:r>
          </a:p>
          <a:p>
            <a:pPr marL="0" indent="0">
              <a:buNone/>
            </a:pPr>
            <a:endParaRPr lang="cs-CZ" sz="24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400" dirty="0" smtClean="0"/>
              <a:t>ADÁMKOVÁ, Petra a GREŠOVÁ, Šárka. </a:t>
            </a:r>
            <a:r>
              <a:rPr lang="cs-CZ" sz="2400" i="1" dirty="0" smtClean="0"/>
              <a:t>Český jazyk a komunikace pro střední školy 3. - 4. díl</a:t>
            </a:r>
            <a:r>
              <a:rPr lang="cs-CZ" sz="2400" dirty="0" smtClean="0"/>
              <a:t>. </a:t>
            </a:r>
            <a:r>
              <a:rPr lang="cs-CZ" sz="2400" i="1" dirty="0" smtClean="0"/>
              <a:t>Průvodce pro učitele.</a:t>
            </a:r>
            <a:r>
              <a:rPr lang="cs-CZ" sz="2400" dirty="0" smtClean="0"/>
              <a:t> 1. </a:t>
            </a:r>
            <a:r>
              <a:rPr lang="cs-CZ" sz="2400" dirty="0" err="1" smtClean="0"/>
              <a:t>vyd</a:t>
            </a:r>
            <a:r>
              <a:rPr lang="cs-CZ" sz="2400" dirty="0" smtClean="0"/>
              <a:t>. Brno: </a:t>
            </a:r>
            <a:r>
              <a:rPr lang="cs-CZ" sz="2400" dirty="0" err="1" smtClean="0"/>
              <a:t>Didaktis</a:t>
            </a:r>
            <a:r>
              <a:rPr lang="cs-CZ" sz="2400" dirty="0" smtClean="0"/>
              <a:t>, 2013, 175 s. ISBN 978-80-7358-202-9. 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endParaRPr lang="cs-CZ" sz="240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400" smtClean="0">
                <a:solidFill>
                  <a:srgbClr val="FF0000"/>
                </a:solidFill>
              </a:rPr>
              <a:t> </a:t>
            </a:r>
            <a:endParaRPr lang="cs-CZ" sz="24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xmlns="" val="883324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976</TotalTime>
  <Words>269</Words>
  <Application>Microsoft Office PowerPoint</Application>
  <PresentationFormat>Předvádění na obrazovce (4:3)</PresentationFormat>
  <Paragraphs>70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Snímek 1</vt:lpstr>
      <vt:lpstr>Snímek 2</vt:lpstr>
      <vt:lpstr>Psaní dopisů</vt:lpstr>
      <vt:lpstr>Snímek 4</vt:lpstr>
      <vt:lpstr>Snímek 5</vt:lpstr>
      <vt:lpstr>Snímek 6</vt:lpstr>
      <vt:lpstr>Snímek 7</vt:lpstr>
      <vt:lpstr>Snímek 8</vt:lpstr>
      <vt:lpstr>Snímek 9</vt:lpstr>
    </vt:vector>
  </TitlesOfParts>
  <Company>SŠ a VOŠ cestovního ruchu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Ken Elton Kesey</dc:title>
  <dc:creator>pkriz</dc:creator>
  <cp:lastModifiedBy>pkriz</cp:lastModifiedBy>
  <cp:revision>51</cp:revision>
  <dcterms:created xsi:type="dcterms:W3CDTF">2013-01-04T10:43:36Z</dcterms:created>
  <dcterms:modified xsi:type="dcterms:W3CDTF">2013-12-12T12:16:03Z</dcterms:modified>
</cp:coreProperties>
</file>