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1"/>
  </p:sldMasterIdLst>
  <p:notesMasterIdLst>
    <p:notesMasterId r:id="rId11"/>
  </p:notesMasterIdLst>
  <p:sldIdLst>
    <p:sldId id="271" r:id="rId2"/>
    <p:sldId id="272" r:id="rId3"/>
    <p:sldId id="256" r:id="rId4"/>
    <p:sldId id="286" r:id="rId5"/>
    <p:sldId id="289" r:id="rId6"/>
    <p:sldId id="290" r:id="rId7"/>
    <p:sldId id="291" r:id="rId8"/>
    <p:sldId id="292" r:id="rId9"/>
    <p:sldId id="28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1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60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</p:spPr>
        <p:txBody>
          <a:bodyPr>
            <a:normAutofit/>
          </a:bodyPr>
          <a:lstStyle>
            <a:lvl1pPr marL="0" indent="0" algn="ctr">
              <a:spcBef>
                <a:spcPts val="1000"/>
              </a:spcBef>
              <a:buNone/>
              <a:defRPr sz="1800">
                <a:solidFill>
                  <a:srgbClr val="FFFFFF"/>
                </a:solidFill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1483995" y="3733800"/>
            <a:ext cx="61722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31413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000"/>
              </a:spcBef>
              <a:defRPr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5714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60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1485900" y="4020408"/>
            <a:ext cx="61722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63037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7250" y="2057399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709" y="2057400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7503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7250" y="2721483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1880" y="1999032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1880" y="2719322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1890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1020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4164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9314" y="1097280"/>
            <a:ext cx="4149638" cy="466344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92608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0164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19107" y="1069847"/>
            <a:ext cx="4257703" cy="4645153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1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9707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0411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762000"/>
            <a:ext cx="1743075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7250" y="762000"/>
            <a:ext cx="5572125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162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/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1420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37160" algn="l" defTabSz="6858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2012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1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3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5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7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99104348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r>
                        <a:rPr lang="cs-CZ" baseline="0" dirty="0" smtClean="0"/>
                        <a:t>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přibližuje žánr vypravování v současné stylistice. Inovuje výuku využitím multimediálních pomůcek. Materiál je určen pro výuku ve 1. ročníku střední školy – stylistika.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při výkladu látky. Doba prezentace odpovídá zhruba 15 – 20 minutám. Prezentaci může učitel doplňovat svými otázkami. V závěru prezentace je uvedeno několik cvičení vhodných k nácviku vypravování.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85558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VYPRAVOVÁNÍ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34290" indent="0">
              <a:buNone/>
            </a:pPr>
            <a:endParaRPr lang="cs-CZ" sz="2400" b="1" dirty="0" smtClean="0"/>
          </a:p>
          <a:p>
            <a:pPr marL="34290" indent="0">
              <a:buNone/>
            </a:pPr>
            <a:r>
              <a:rPr lang="cs-CZ" sz="2400" b="1" dirty="0" smtClean="0"/>
              <a:t>Charakteristika</a:t>
            </a:r>
          </a:p>
          <a:p>
            <a:pPr marL="34290" indent="0">
              <a:buNone/>
            </a:pPr>
            <a:endParaRPr lang="cs-CZ" sz="2400" dirty="0"/>
          </a:p>
          <a:p>
            <a:pPr lvl="0"/>
            <a:r>
              <a:rPr lang="cs-CZ" sz="2400" dirty="0"/>
              <a:t>Podstatou vypravování je převyprávění příběhu, vyprávění </a:t>
            </a:r>
            <a:r>
              <a:rPr lang="cs-CZ" sz="2400" dirty="0" smtClean="0"/>
              <a:t>	musí mít děj</a:t>
            </a:r>
            <a:r>
              <a:rPr lang="cs-CZ" sz="2400" dirty="0"/>
              <a:t>.</a:t>
            </a:r>
          </a:p>
          <a:p>
            <a:pPr lvl="0"/>
            <a:r>
              <a:rPr lang="cs-CZ" sz="2400" dirty="0" smtClean="0"/>
              <a:t>V začátku je vhodné se soustředit </a:t>
            </a:r>
            <a:r>
              <a:rPr lang="cs-CZ" sz="2400" dirty="0"/>
              <a:t>pouze na jednu dějovou linii, </a:t>
            </a:r>
            <a:r>
              <a:rPr lang="cs-CZ" sz="2400" dirty="0" smtClean="0"/>
              <a:t>	jedno </a:t>
            </a:r>
            <a:r>
              <a:rPr lang="cs-CZ" sz="2400" dirty="0"/>
              <a:t>místo nebo </a:t>
            </a:r>
            <a:r>
              <a:rPr lang="cs-CZ" sz="2400" dirty="0" smtClean="0"/>
              <a:t>postavu. Později (po dosažení jisté 	zkušenosti) je možné kombinovat více dějů, časové roviny 	atd.</a:t>
            </a:r>
            <a:endParaRPr lang="cs-CZ" sz="2400" dirty="0"/>
          </a:p>
          <a:p>
            <a:pPr lvl="0"/>
            <a:r>
              <a:rPr lang="cs-CZ" sz="2400" dirty="0"/>
              <a:t>Vypravování může být v mnoha žánrech například pověst, </a:t>
            </a:r>
            <a:r>
              <a:rPr lang="cs-CZ" sz="2400" dirty="0" smtClean="0"/>
              <a:t>	pohádka</a:t>
            </a:r>
            <a:r>
              <a:rPr lang="cs-CZ" sz="2400" dirty="0"/>
              <a:t>, horor, fantasy, detektivní román, humoristická </a:t>
            </a:r>
            <a:r>
              <a:rPr lang="cs-CZ" sz="2400" dirty="0" smtClean="0"/>
              <a:t>	povídka</a:t>
            </a:r>
            <a:r>
              <a:rPr lang="cs-CZ" sz="2400" dirty="0"/>
              <a:t>, </a:t>
            </a:r>
            <a:r>
              <a:rPr lang="cs-CZ" sz="2400" dirty="0" smtClean="0"/>
              <a:t>detektivka, atd</a:t>
            </a:r>
            <a:r>
              <a:rPr lang="cs-CZ" sz="2400" dirty="0"/>
              <a:t>.</a:t>
            </a:r>
          </a:p>
          <a:p>
            <a:pPr lvl="0"/>
            <a:r>
              <a:rPr lang="cs-CZ" sz="2400" dirty="0"/>
              <a:t>Vypravování může být skutečná nebo vymyšlená </a:t>
            </a:r>
            <a:r>
              <a:rPr lang="cs-CZ" sz="2400" dirty="0" smtClean="0"/>
              <a:t>událost.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25438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34290" indent="0">
              <a:buNone/>
            </a:pPr>
            <a:r>
              <a:rPr lang="cs-CZ" sz="2400" b="1" dirty="0"/>
              <a:t>Kompozice</a:t>
            </a:r>
            <a:endParaRPr lang="cs-CZ" sz="2400" dirty="0"/>
          </a:p>
          <a:p>
            <a:pPr marL="34290" indent="0">
              <a:buNone/>
            </a:pPr>
            <a:endParaRPr lang="cs-CZ" sz="2400" dirty="0" smtClean="0"/>
          </a:p>
          <a:p>
            <a:pPr marL="34290" indent="0">
              <a:buNone/>
            </a:pPr>
            <a:r>
              <a:rPr lang="cs-CZ" sz="2400" dirty="0" smtClean="0"/>
              <a:t>Kompozice </a:t>
            </a:r>
            <a:r>
              <a:rPr lang="cs-CZ" sz="2400" dirty="0"/>
              <a:t>má obvykle tři části - úvod, stať a závěr</a:t>
            </a:r>
            <a:r>
              <a:rPr lang="cs-CZ" sz="2400" dirty="0" smtClean="0"/>
              <a:t>.</a:t>
            </a:r>
          </a:p>
          <a:p>
            <a:pPr marL="34290" indent="0">
              <a:buNone/>
            </a:pPr>
            <a:endParaRPr lang="cs-CZ" sz="2400" dirty="0"/>
          </a:p>
          <a:p>
            <a:pPr marL="34290" lvl="0" indent="0">
              <a:buNone/>
            </a:pPr>
            <a:r>
              <a:rPr lang="cs-CZ" sz="2400" dirty="0" smtClean="0"/>
              <a:t>Úvod </a:t>
            </a:r>
            <a:r>
              <a:rPr lang="cs-CZ" sz="2400" dirty="0"/>
              <a:t>- Uvedení čtenáře do děje.</a:t>
            </a:r>
          </a:p>
          <a:p>
            <a:pPr marL="34290" lvl="0" indent="0">
              <a:buNone/>
            </a:pPr>
            <a:r>
              <a:rPr lang="cs-CZ" sz="2400" dirty="0"/>
              <a:t>Stať - Převyprávění hlavní události příběhu a událostí, které z ní </a:t>
            </a:r>
            <a:r>
              <a:rPr lang="cs-CZ" sz="2400" dirty="0" smtClean="0"/>
              <a:t>	vyplývají</a:t>
            </a:r>
            <a:r>
              <a:rPr lang="cs-CZ" sz="2400" dirty="0"/>
              <a:t>.</a:t>
            </a:r>
          </a:p>
          <a:p>
            <a:pPr marL="34290" lvl="0" indent="0">
              <a:buNone/>
            </a:pPr>
            <a:r>
              <a:rPr lang="cs-CZ" sz="2400" dirty="0" smtClean="0"/>
              <a:t>Vyvrcholení příběhu (např. vyřešení záhady).</a:t>
            </a:r>
          </a:p>
          <a:p>
            <a:pPr marL="34290" lvl="0" indent="0">
              <a:buNone/>
            </a:pPr>
            <a:r>
              <a:rPr lang="cs-CZ" sz="2400" dirty="0" smtClean="0"/>
              <a:t>Závěr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646590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34290" indent="0">
              <a:buNone/>
            </a:pPr>
            <a:r>
              <a:rPr lang="cs-CZ" sz="2400" b="1" dirty="0"/>
              <a:t>Tvarosloví, hláskosloví, </a:t>
            </a:r>
            <a:r>
              <a:rPr lang="cs-CZ" sz="2400" b="1" dirty="0" smtClean="0"/>
              <a:t>lexikum, syntax</a:t>
            </a:r>
          </a:p>
          <a:p>
            <a:pPr marL="34290" indent="0">
              <a:buNone/>
            </a:pPr>
            <a:endParaRPr lang="cs-CZ" sz="2400" dirty="0"/>
          </a:p>
          <a:p>
            <a:pPr marL="34290" indent="0">
              <a:buNone/>
            </a:pPr>
            <a:r>
              <a:rPr lang="cs-CZ" sz="2400" dirty="0"/>
              <a:t>- </a:t>
            </a:r>
            <a:r>
              <a:rPr lang="cs-CZ" sz="2400" dirty="0" smtClean="0"/>
              <a:t>hláskosloví a tvarosloví by mělo být spisovné</a:t>
            </a:r>
            <a:r>
              <a:rPr lang="cs-CZ" sz="2400" dirty="0"/>
              <a:t>, možné </a:t>
            </a:r>
            <a:r>
              <a:rPr lang="cs-CZ" sz="2400" dirty="0" smtClean="0"/>
              <a:t>jsou 	odchylky </a:t>
            </a:r>
            <a:r>
              <a:rPr lang="cs-CZ" sz="2400" dirty="0"/>
              <a:t>v přímé řeči</a:t>
            </a:r>
          </a:p>
          <a:p>
            <a:pPr marL="34290" indent="0">
              <a:buNone/>
            </a:pPr>
            <a:r>
              <a:rPr lang="cs-CZ" sz="2400" dirty="0" smtClean="0"/>
              <a:t>- je vhodné užívat </a:t>
            </a:r>
            <a:r>
              <a:rPr lang="cs-CZ" sz="2400" dirty="0"/>
              <a:t>dějová slovesa, </a:t>
            </a:r>
            <a:r>
              <a:rPr lang="cs-CZ" sz="2400" dirty="0" smtClean="0"/>
              <a:t>naopak je dobré šetřit slovesy 	být</a:t>
            </a:r>
            <a:r>
              <a:rPr lang="cs-CZ" sz="2400" dirty="0"/>
              <a:t>, mít</a:t>
            </a:r>
          </a:p>
          <a:p>
            <a:pPr marL="34290" indent="0">
              <a:buNone/>
            </a:pPr>
            <a:r>
              <a:rPr lang="cs-CZ" sz="2400" dirty="0"/>
              <a:t>- používat vhodná synonyma, </a:t>
            </a:r>
            <a:r>
              <a:rPr lang="cs-CZ" sz="2400" dirty="0" smtClean="0"/>
              <a:t>naopak neužívat </a:t>
            </a:r>
            <a:r>
              <a:rPr lang="cs-CZ" sz="2400" dirty="0"/>
              <a:t>ukazovací </a:t>
            </a:r>
            <a:r>
              <a:rPr lang="cs-CZ" sz="2400" dirty="0" smtClean="0"/>
              <a:t>	zájmena (to, tohle, tahle, tam)</a:t>
            </a:r>
            <a:endParaRPr lang="cs-CZ" sz="2400" dirty="0"/>
          </a:p>
          <a:p>
            <a:pPr marL="34290" indent="0">
              <a:buNone/>
            </a:pPr>
            <a:r>
              <a:rPr lang="cs-CZ" sz="2400" dirty="0"/>
              <a:t>- používat expresiva, frazémy, pořekadla atd</a:t>
            </a:r>
            <a:r>
              <a:rPr lang="cs-CZ" sz="2400" dirty="0" smtClean="0"/>
              <a:t>. – dodávají na 	atraktivitě a originalitě</a:t>
            </a:r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užívat </a:t>
            </a:r>
            <a:r>
              <a:rPr lang="cs-CZ" sz="2400" dirty="0"/>
              <a:t>řeč přímou, nepřímou, vnitřní monology atd</a:t>
            </a:r>
            <a:r>
              <a:rPr lang="cs-CZ" sz="2400" dirty="0" smtClean="0"/>
              <a:t>.</a:t>
            </a:r>
          </a:p>
          <a:p>
            <a:pPr>
              <a:buFontTx/>
              <a:buChar char="-"/>
            </a:pPr>
            <a:r>
              <a:rPr lang="cs-CZ" sz="2400" dirty="0" smtClean="0"/>
              <a:t>nepoužívat příliš dlouhá souvětí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32286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34290" indent="0">
              <a:buNone/>
            </a:pPr>
            <a:r>
              <a:rPr lang="cs-CZ" sz="4800" b="1" dirty="0" smtClean="0"/>
              <a:t>Je potřeba si dát pozor</a:t>
            </a:r>
            <a:r>
              <a:rPr lang="cs-CZ" sz="4800" b="1" dirty="0"/>
              <a:t>, aby se vyprávění nestalo popisem děje</a:t>
            </a:r>
            <a:r>
              <a:rPr lang="cs-CZ" sz="4800" b="1" dirty="0" smtClean="0"/>
              <a:t>!!!</a:t>
            </a:r>
          </a:p>
          <a:p>
            <a:pPr marL="34290" indent="0">
              <a:buNone/>
            </a:pPr>
            <a:endParaRPr lang="cs-CZ" sz="4800" b="1" dirty="0" smtClean="0"/>
          </a:p>
          <a:p>
            <a:pPr>
              <a:buFontTx/>
              <a:buChar char="-"/>
            </a:pPr>
            <a:r>
              <a:rPr lang="cs-CZ" sz="2800" b="1" dirty="0" smtClean="0"/>
              <a:t>v pondělí jsme dělali, v úterý jsme dělali, ve středu, čtvrtek, pátek, sobotu, v neděli jsme odjeli domů</a:t>
            </a:r>
          </a:p>
          <a:p>
            <a:pPr>
              <a:buFontTx/>
              <a:buChar char="-"/>
            </a:pPr>
            <a:r>
              <a:rPr lang="cs-CZ" sz="2800" b="1" dirty="0" smtClean="0"/>
              <a:t>probudil jsem se, vstal jsem, umyl se, vyšel ven, dělal jsem, vrátil se, šel spát</a:t>
            </a:r>
            <a:endParaRPr lang="cs-CZ" sz="2400" b="1" dirty="0"/>
          </a:p>
          <a:p>
            <a:pPr marL="3429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49180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34290" indent="0">
              <a:buNone/>
            </a:pPr>
            <a:r>
              <a:rPr lang="cs-CZ" sz="2400" dirty="0"/>
              <a:t>Nácvik vypravování</a:t>
            </a:r>
            <a:r>
              <a:rPr lang="cs-CZ" sz="2400" dirty="0" smtClean="0"/>
              <a:t>:</a:t>
            </a:r>
          </a:p>
          <a:p>
            <a:pPr marL="34290" indent="0">
              <a:buNone/>
            </a:pPr>
            <a:endParaRPr lang="cs-CZ" sz="2400" dirty="0"/>
          </a:p>
          <a:p>
            <a:pPr marL="34290" indent="0">
              <a:buNone/>
            </a:pPr>
            <a:r>
              <a:rPr lang="cs-CZ" sz="2400" dirty="0"/>
              <a:t>1. mluvnická štafeta – každý přidá k příběhu jednu větu</a:t>
            </a:r>
          </a:p>
          <a:p>
            <a:pPr marL="34290" indent="0">
              <a:buNone/>
            </a:pPr>
            <a:r>
              <a:rPr lang="cs-CZ" sz="2400" dirty="0"/>
              <a:t>2. vytvoření příběhu, do kterého se vloží náhodná slova, např. Velikonoce, veslo, chroust</a:t>
            </a:r>
          </a:p>
          <a:p>
            <a:pPr marL="34290" indent="0">
              <a:buNone/>
            </a:pPr>
            <a:r>
              <a:rPr lang="cs-CZ" sz="2400" dirty="0"/>
              <a:t>3. nácvik uvozovací věty – řekl, pronesl, prohlásil atd.</a:t>
            </a:r>
          </a:p>
          <a:p>
            <a:pPr marL="34290" indent="0">
              <a:buNone/>
            </a:pPr>
            <a:r>
              <a:rPr lang="cs-CZ" sz="2400" dirty="0"/>
              <a:t>4. sestavit příběh, kde všechna slova začínají stejným písmenem</a:t>
            </a:r>
          </a:p>
          <a:p>
            <a:pPr marL="34290" indent="0">
              <a:buNone/>
            </a:pPr>
            <a:r>
              <a:rPr lang="cs-CZ" sz="2400" dirty="0"/>
              <a:t>5. příběh jen s jednou samohláskou – Čilí vlci i líní psi si zřídili </a:t>
            </a:r>
            <a:r>
              <a:rPr lang="cs-CZ" sz="2400" dirty="0" smtClean="0"/>
              <a:t>	byt</a:t>
            </a:r>
            <a:r>
              <a:rPr lang="cs-CZ" sz="2400" dirty="0"/>
              <a:t>.</a:t>
            </a:r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2006989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MAŠKOVÁ, </a:t>
            </a:r>
            <a:r>
              <a:rPr lang="cs-CZ" sz="2400" dirty="0" err="1" smtClean="0"/>
              <a:t>Drahuše</a:t>
            </a:r>
            <a:r>
              <a:rPr lang="cs-CZ" sz="2400" dirty="0" smtClean="0"/>
              <a:t>. </a:t>
            </a:r>
            <a:r>
              <a:rPr lang="cs-CZ" sz="2400" i="1" dirty="0" smtClean="0"/>
              <a:t>Český jazyk: přehled středoškolského učiva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Třebíč: Petra </a:t>
            </a:r>
            <a:r>
              <a:rPr lang="cs-CZ" sz="2400" dirty="0" err="1" smtClean="0"/>
              <a:t>Velanová</a:t>
            </a:r>
            <a:r>
              <a:rPr lang="cs-CZ" sz="2400" dirty="0" smtClean="0"/>
              <a:t>, 2005, 175 s. Maturita. ISBN 80-902-5715-1. 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ADÁMKOVÁ, Petra a GREŠOVÁ, Šárka. </a:t>
            </a:r>
            <a:r>
              <a:rPr lang="cs-CZ" sz="2400" i="1" dirty="0" smtClean="0"/>
              <a:t>Český jazyk a komunikace pro střední školy 3. - 4. díl</a:t>
            </a:r>
            <a:r>
              <a:rPr lang="cs-CZ" sz="2400" dirty="0" smtClean="0"/>
              <a:t>. </a:t>
            </a:r>
            <a:r>
              <a:rPr lang="cs-CZ" sz="2400" i="1" dirty="0" smtClean="0"/>
              <a:t>Průvodce pro učitele.</a:t>
            </a:r>
            <a:r>
              <a:rPr lang="cs-CZ" sz="2400" dirty="0" smtClean="0"/>
              <a:t>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Brno: </a:t>
            </a:r>
            <a:r>
              <a:rPr lang="cs-CZ" sz="2400" dirty="0" err="1" smtClean="0"/>
              <a:t>Didaktis</a:t>
            </a:r>
            <a:r>
              <a:rPr lang="cs-CZ" sz="2400" dirty="0" smtClean="0"/>
              <a:t>, 2013, 175 s. ISBN 978-80-7358-202-9. 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88332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Základ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Základ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TC103457444[[fn=Základna]]</Template>
  <TotalTime>992</TotalTime>
  <Words>334</Words>
  <Application>Microsoft Office PowerPoint</Application>
  <PresentationFormat>Předvádění na obrazovce (4:3)</PresentationFormat>
  <Paragraphs>65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Základ</vt:lpstr>
      <vt:lpstr>Snímek 1</vt:lpstr>
      <vt:lpstr>Snímek 2</vt:lpstr>
      <vt:lpstr>VYPRAVOVÁNÍ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SŠ a VOŠ cestovního ruchu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pkriz</cp:lastModifiedBy>
  <cp:revision>54</cp:revision>
  <dcterms:created xsi:type="dcterms:W3CDTF">2013-01-04T10:43:36Z</dcterms:created>
  <dcterms:modified xsi:type="dcterms:W3CDTF">2013-12-12T12:16:10Z</dcterms:modified>
</cp:coreProperties>
</file>