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71" r:id="rId2"/>
    <p:sldId id="272" r:id="rId3"/>
    <p:sldId id="256" r:id="rId4"/>
    <p:sldId id="286" r:id="rId5"/>
    <p:sldId id="287" r:id="rId6"/>
    <p:sldId id="281" r:id="rId7"/>
    <p:sldId id="28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1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D180F2-4C36-45A1-9965-A39C69028CB9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9EA364-DD19-4EA3-8506-C73E6D7ED2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118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555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0221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3849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0776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1854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0081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8220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5737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3212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789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889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4458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5191564"/>
              </p:ext>
            </p:extLst>
          </p:nvPr>
        </p:nvGraphicFramePr>
        <p:xfrm>
          <a:off x="947519" y="256490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Sloh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26.</a:t>
                      </a:r>
                      <a:r>
                        <a:rPr lang="cs-CZ" baseline="0" dirty="0" smtClean="0"/>
                        <a:t> 1. 2013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6933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přibližuje administrativní funkční styl v současné stylistice. Inovuje výuku využitím multimediálních pomůcek. Materiál je určen pro výuku ve 2. ročníku střední školy – stylistika.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látky. Doba prezentace odpovídá zhruba 20 – 25 minutám. Prezentaci může učitel doplňovat svými otázkami.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55587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Funkční styl administrativní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= </a:t>
            </a:r>
            <a:r>
              <a:rPr lang="cs-CZ" sz="2400" dirty="0"/>
              <a:t>styl jednací, úřední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patří k nejmladším </a:t>
            </a:r>
            <a:r>
              <a:rPr lang="cs-CZ" sz="2400" dirty="0" smtClean="0"/>
              <a:t>funkčním stylům, </a:t>
            </a:r>
            <a:r>
              <a:rPr lang="cs-CZ" sz="2400" dirty="0"/>
              <a:t>původně patřil do </a:t>
            </a:r>
            <a:r>
              <a:rPr lang="cs-CZ" sz="2400" dirty="0" smtClean="0"/>
              <a:t>	odborného funkčního stylu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- existuje především v písemné podobě</a:t>
            </a:r>
          </a:p>
          <a:p>
            <a:pPr marL="0" indent="0">
              <a:buNone/>
            </a:pPr>
            <a:r>
              <a:rPr lang="cs-CZ" sz="2400" dirty="0"/>
              <a:t>- snaha o stručnost, přesnost, jednoznačnost, výstižnost</a:t>
            </a:r>
          </a:p>
          <a:p>
            <a:pPr marL="0" indent="0">
              <a:buNone/>
            </a:pPr>
            <a:r>
              <a:rPr lang="cs-CZ" sz="2400" dirty="0"/>
              <a:t>- autor – ustupuje do pozadí, často </a:t>
            </a:r>
            <a:r>
              <a:rPr lang="cs-CZ" sz="2400" dirty="0" smtClean="0"/>
              <a:t>je jím organizace</a:t>
            </a:r>
            <a:r>
              <a:rPr lang="cs-CZ" sz="2400" dirty="0"/>
              <a:t>, úřad, </a:t>
            </a:r>
            <a:r>
              <a:rPr lang="cs-CZ" sz="2400" dirty="0" smtClean="0"/>
              <a:t>stát, 	sdružení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- slohový </a:t>
            </a:r>
            <a:r>
              <a:rPr lang="cs-CZ" sz="2400" dirty="0" smtClean="0"/>
              <a:t>postup: nejčastěji informační</a:t>
            </a:r>
            <a:r>
              <a:rPr lang="cs-CZ" sz="2400" dirty="0"/>
              <a:t>, popisný</a:t>
            </a:r>
          </a:p>
          <a:p>
            <a:pPr marL="0" indent="0">
              <a:buNone/>
            </a:pPr>
            <a:r>
              <a:rPr lang="cs-CZ" sz="2400" dirty="0"/>
              <a:t>- hláskosloví a tvarosloví – vždy spisovné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254381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800" dirty="0" smtClean="0">
                <a:solidFill>
                  <a:schemeClr val="accent6"/>
                </a:solidFill>
              </a:rPr>
              <a:t>větná </a:t>
            </a:r>
            <a:r>
              <a:rPr lang="cs-CZ" sz="2800" dirty="0">
                <a:solidFill>
                  <a:schemeClr val="accent6"/>
                </a:solidFill>
              </a:rPr>
              <a:t>stavba a slovní zásoba</a:t>
            </a:r>
            <a:r>
              <a:rPr lang="cs-CZ" sz="2800" dirty="0" smtClean="0">
                <a:solidFill>
                  <a:schemeClr val="accent6"/>
                </a:solidFill>
              </a:rPr>
              <a:t>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- </a:t>
            </a:r>
            <a:r>
              <a:rPr lang="cs-CZ" sz="2400" dirty="0" smtClean="0"/>
              <a:t>užívání </a:t>
            </a:r>
            <a:r>
              <a:rPr lang="cs-CZ" sz="2400" dirty="0"/>
              <a:t>ustálených obratů a formulí (dovolujeme si Vás </a:t>
            </a:r>
            <a:r>
              <a:rPr lang="cs-CZ" sz="2400" dirty="0" smtClean="0"/>
              <a:t>	upozornit</a:t>
            </a:r>
            <a:r>
              <a:rPr lang="cs-CZ" sz="2400" dirty="0"/>
              <a:t>, fakturujeme Vám, s politováním </a:t>
            </a:r>
            <a:r>
              <a:rPr lang="cs-CZ" sz="2400" dirty="0" smtClean="0"/>
              <a:t>Vám </a:t>
            </a:r>
            <a:r>
              <a:rPr lang="cs-CZ" sz="2400" dirty="0"/>
              <a:t>musíme </a:t>
            </a:r>
            <a:r>
              <a:rPr lang="cs-CZ" sz="2400" dirty="0" smtClean="0"/>
              <a:t>	oznámit</a:t>
            </a:r>
            <a:r>
              <a:rPr lang="cs-CZ" sz="2400" dirty="0"/>
              <a:t>, předem děkuji za kladné vyřízení, těšíme se na...)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administrativní terminologie – fakturujeme, účtujeme, výdejka, </a:t>
            </a:r>
            <a:r>
              <a:rPr lang="cs-CZ" sz="2400" dirty="0" smtClean="0"/>
              <a:t>	výpis </a:t>
            </a:r>
            <a:r>
              <a:rPr lang="cs-CZ" sz="2400" dirty="0"/>
              <a:t>z účtu, odvod daně...</a:t>
            </a:r>
          </a:p>
          <a:p>
            <a:pPr marL="0" indent="0">
              <a:buNone/>
            </a:pPr>
            <a:r>
              <a:rPr lang="cs-CZ" sz="2400" dirty="0"/>
              <a:t>- hromadění podstatných jmen slovesných – provedení, </a:t>
            </a:r>
            <a:r>
              <a:rPr lang="cs-CZ" sz="2400" dirty="0" smtClean="0"/>
              <a:t>	zabezpečení</a:t>
            </a:r>
            <a:r>
              <a:rPr lang="cs-CZ" sz="2400" dirty="0"/>
              <a:t>, zajištění, dodání</a:t>
            </a:r>
          </a:p>
          <a:p>
            <a:pPr marL="0" indent="0">
              <a:buNone/>
            </a:pPr>
            <a:r>
              <a:rPr lang="cs-CZ" sz="2400" dirty="0"/>
              <a:t>- užívání heslových formulací (odrážky, výčty) </a:t>
            </a:r>
          </a:p>
          <a:p>
            <a:pPr marL="0" indent="0">
              <a:buNone/>
            </a:pPr>
            <a:r>
              <a:rPr lang="cs-CZ" sz="2400" dirty="0"/>
              <a:t>- užívání zkratek – s.r.o., ks, fa, sl., </a:t>
            </a:r>
          </a:p>
          <a:p>
            <a:pPr marL="0" indent="0">
              <a:buNone/>
            </a:pPr>
            <a:r>
              <a:rPr lang="cs-CZ" sz="2400" dirty="0"/>
              <a:t>- užívání trpného rodu – bylo zjištěno, bude </a:t>
            </a:r>
            <a:r>
              <a:rPr lang="cs-CZ" sz="2400" dirty="0" smtClean="0"/>
              <a:t>dojednáno, 	oznámeno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- užívání předtištěných </a:t>
            </a:r>
            <a:r>
              <a:rPr lang="cs-CZ" sz="2400" dirty="0" smtClean="0"/>
              <a:t>formulářů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79999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Útvary </a:t>
            </a:r>
            <a:r>
              <a:rPr lang="cs-CZ" sz="2400" dirty="0"/>
              <a:t>(žánry) administrativního stylu: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</a:t>
            </a:r>
            <a:r>
              <a:rPr lang="cs-CZ" sz="2400" dirty="0"/>
              <a:t>. dokumentární žánry – zápis, protokol, smlouva</a:t>
            </a:r>
          </a:p>
          <a:p>
            <a:pPr marL="0" indent="0">
              <a:buNone/>
            </a:pPr>
            <a:r>
              <a:rPr lang="cs-CZ" sz="2400" dirty="0" smtClean="0"/>
              <a:t>2</a:t>
            </a:r>
            <a:r>
              <a:rPr lang="cs-CZ" sz="2400" dirty="0"/>
              <a:t>. oznamovací žánry – oznámení, objednávka</a:t>
            </a:r>
          </a:p>
          <a:p>
            <a:pPr marL="0" indent="0">
              <a:buNone/>
            </a:pPr>
            <a:r>
              <a:rPr lang="cs-CZ" sz="2400" dirty="0" smtClean="0"/>
              <a:t>3</a:t>
            </a:r>
            <a:r>
              <a:rPr lang="cs-CZ" sz="2400" dirty="0"/>
              <a:t>. heslovité žánry – inventární soupisy, vysvědčení, dotazníky, </a:t>
            </a:r>
            <a:r>
              <a:rPr lang="cs-CZ" sz="2400" dirty="0" smtClean="0"/>
              <a:t>	dodací </a:t>
            </a:r>
            <a:r>
              <a:rPr lang="cs-CZ" sz="2400" dirty="0"/>
              <a:t>listy</a:t>
            </a:r>
          </a:p>
          <a:p>
            <a:pPr marL="0" indent="0">
              <a:buNone/>
            </a:pPr>
            <a:r>
              <a:rPr lang="cs-CZ" sz="2400" dirty="0" smtClean="0"/>
              <a:t>4</a:t>
            </a:r>
            <a:r>
              <a:rPr lang="cs-CZ" sz="2400" dirty="0"/>
              <a:t>. žánry úředního styku (jednotlivec x organizace) – úřední dopis, </a:t>
            </a:r>
            <a:r>
              <a:rPr lang="cs-CZ" sz="2400" dirty="0" smtClean="0"/>
              <a:t>	životopis</a:t>
            </a:r>
            <a:r>
              <a:rPr lang="cs-CZ" sz="2400" dirty="0"/>
              <a:t>, žádost, posudek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162437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Zdroje</a:t>
            </a:r>
            <a:r>
              <a:rPr lang="cs-CZ" sz="2400" dirty="0" smtClean="0">
                <a:solidFill>
                  <a:srgbClr val="FF0000"/>
                </a:solidFill>
              </a:rPr>
              <a:t>: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MAŠKOVÁ, </a:t>
            </a:r>
            <a:r>
              <a:rPr lang="cs-CZ" sz="2400" dirty="0" err="1" smtClean="0"/>
              <a:t>Drahuše</a:t>
            </a:r>
            <a:r>
              <a:rPr lang="cs-CZ" sz="2400" dirty="0" smtClean="0"/>
              <a:t>. </a:t>
            </a:r>
            <a:r>
              <a:rPr lang="cs-CZ" sz="2400" i="1" dirty="0" smtClean="0"/>
              <a:t>Český jazyk: přehled středoškolského učiva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Třebíč: Petra </a:t>
            </a:r>
            <a:r>
              <a:rPr lang="cs-CZ" sz="2400" dirty="0" err="1" smtClean="0"/>
              <a:t>Velanová</a:t>
            </a:r>
            <a:r>
              <a:rPr lang="cs-CZ" sz="2400" dirty="0" smtClean="0"/>
              <a:t>, 2005, 175 s. Maturita. ISBN 80-902-5715-1. 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ADÁMKOVÁ, Petra a GREŠOVÁ, Šárka. </a:t>
            </a:r>
            <a:r>
              <a:rPr lang="cs-CZ" sz="2400" i="1" dirty="0" smtClean="0"/>
              <a:t>Český jazyk a komunikace pro střední školy 3. - 4. díl</a:t>
            </a:r>
            <a:r>
              <a:rPr lang="cs-CZ" sz="2400" dirty="0" smtClean="0"/>
              <a:t>. </a:t>
            </a:r>
            <a:r>
              <a:rPr lang="cs-CZ" sz="2400" i="1" dirty="0" smtClean="0"/>
              <a:t>Průvodce pro učitele.</a:t>
            </a:r>
            <a:r>
              <a:rPr lang="cs-CZ" sz="2400" dirty="0" smtClean="0"/>
              <a:t>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2013, 175 s. ISBN 978-80-7358-202-9.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smtClean="0">
                <a:solidFill>
                  <a:srgbClr val="FF0000"/>
                </a:solidFill>
              </a:rPr>
              <a:t> 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88332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972</TotalTime>
  <Words>259</Words>
  <Application>Microsoft Office PowerPoint</Application>
  <PresentationFormat>Předvádění na obrazovce (4:3)</PresentationFormat>
  <Paragraphs>55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Office</vt:lpstr>
      <vt:lpstr>Snímek 1</vt:lpstr>
      <vt:lpstr>Snímek 2</vt:lpstr>
      <vt:lpstr>Funkční styl administrativní</vt:lpstr>
      <vt:lpstr>Snímek 4</vt:lpstr>
      <vt:lpstr>Snímek 5</vt:lpstr>
      <vt:lpstr>Snímek 6</vt:lpstr>
      <vt:lpstr>Snímek 7</vt:lpstr>
    </vt:vector>
  </TitlesOfParts>
  <Company>SŠ a VOŠ cestovního ruchu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Ken Elton Kesey</dc:title>
  <dc:creator>pkriz</dc:creator>
  <cp:lastModifiedBy>pkriz</cp:lastModifiedBy>
  <cp:revision>51</cp:revision>
  <dcterms:created xsi:type="dcterms:W3CDTF">2013-01-04T10:43:36Z</dcterms:created>
  <dcterms:modified xsi:type="dcterms:W3CDTF">2013-12-12T12:16:29Z</dcterms:modified>
</cp:coreProperties>
</file>