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71" r:id="rId2"/>
    <p:sldId id="272" r:id="rId3"/>
    <p:sldId id="256" r:id="rId4"/>
    <p:sldId id="286" r:id="rId5"/>
    <p:sldId id="289" r:id="rId6"/>
    <p:sldId id="290" r:id="rId7"/>
    <p:sldId id="291" r:id="rId8"/>
    <p:sldId id="292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555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0221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3849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0776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185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0081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8220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5737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3212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789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889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4458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ivotopisonline.cz/cz/generator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33501700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r>
                        <a:rPr lang="cs-CZ" baseline="0" dirty="0" smtClean="0"/>
                        <a:t> 11. 2013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žánry administrativního funkčního stylu – úřední dopis a životopis – v současné stylistice. Inovuje výuku využitím multimediálních pomůcek. Materiál je určen pro výuku ve 2. ročníku střední školy – stylistika.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35 minutám. Prezentaci může učitel doplňovat svými otázkami.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3026717"/>
          </a:xfrm>
        </p:spPr>
        <p:txBody>
          <a:bodyPr/>
          <a:lstStyle/>
          <a:p>
            <a:r>
              <a:rPr lang="cs-CZ" dirty="0" smtClean="0"/>
              <a:t>Žánry administrativního stylu</a:t>
            </a:r>
            <a:br>
              <a:rPr lang="cs-CZ" dirty="0" smtClean="0"/>
            </a:br>
            <a:r>
              <a:rPr lang="cs-CZ" dirty="0" smtClean="0"/>
              <a:t>Životopis</a:t>
            </a:r>
            <a:br>
              <a:rPr lang="cs-CZ" dirty="0" smtClean="0"/>
            </a:br>
            <a:r>
              <a:rPr lang="cs-CZ" dirty="0" smtClean="0"/>
              <a:t>Úřední dopis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200" dirty="0" smtClean="0">
              <a:solidFill>
                <a:schemeClr val="accent6"/>
              </a:solidFill>
            </a:endParaRPr>
          </a:p>
          <a:p>
            <a:pPr marL="0" indent="0" algn="ctr">
              <a:buNone/>
            </a:pPr>
            <a:r>
              <a:rPr lang="cs-CZ" sz="4000" dirty="0" smtClean="0">
                <a:solidFill>
                  <a:schemeClr val="accent6"/>
                </a:solidFill>
              </a:rPr>
              <a:t>Životopis</a:t>
            </a:r>
            <a:endParaRPr lang="cs-CZ" sz="3200" dirty="0" smtClean="0">
              <a:solidFill>
                <a:schemeClr val="accent6"/>
              </a:solidFill>
            </a:endParaRPr>
          </a:p>
          <a:p>
            <a:pPr marL="0" indent="0" algn="ctr">
              <a:buNone/>
            </a:pPr>
            <a:endParaRPr lang="cs-CZ" sz="3200" dirty="0">
              <a:solidFill>
                <a:schemeClr val="accent6"/>
              </a:solidFill>
            </a:endParaRPr>
          </a:p>
          <a:p>
            <a:pPr marL="0" indent="0" algn="just">
              <a:buNone/>
            </a:pPr>
            <a:r>
              <a:rPr lang="cs-CZ" sz="2400" dirty="0" smtClean="0">
                <a:solidFill>
                  <a:schemeClr val="accent6"/>
                </a:solidFill>
              </a:rPr>
              <a:t>= </a:t>
            </a:r>
            <a:r>
              <a:rPr lang="cs-CZ" sz="2400" dirty="0" smtClean="0"/>
              <a:t>Curriculum vitae (běh života), CV</a:t>
            </a:r>
          </a:p>
          <a:p>
            <a:pPr marL="0" indent="0" algn="just">
              <a:buNone/>
            </a:pPr>
            <a:endParaRPr lang="cs-CZ" sz="2400" dirty="0"/>
          </a:p>
          <a:p>
            <a:pPr marL="0" indent="0" algn="ctr">
              <a:buNone/>
            </a:pP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ŽIVOTOPIS BY VŽDY MĚL BÝT PRAVDIVÝ!!!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25438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Rozdělujeme:</a:t>
            </a:r>
          </a:p>
          <a:p>
            <a:pPr marL="0" indent="0">
              <a:buNone/>
            </a:pPr>
            <a:endParaRPr lang="cs-CZ" sz="3200" dirty="0"/>
          </a:p>
          <a:p>
            <a:pPr marL="457200" indent="-457200">
              <a:buAutoNum type="alphaLcParenR"/>
            </a:pPr>
            <a:r>
              <a:rPr lang="cs-CZ" sz="2400" dirty="0" smtClean="0"/>
              <a:t>klasický životopis, psaný ve větách – dnes se již příliš neužívá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strukturovaný životopis – psaný v heslech</a:t>
            </a:r>
          </a:p>
          <a:p>
            <a:pPr marL="342900" lvl="1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dnes se velmi často užívají předtištěné formuláře (na 	</a:t>
            </a:r>
          </a:p>
          <a:p>
            <a:pPr marL="342900" lvl="1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internetu např. zde</a:t>
            </a:r>
            <a:r>
              <a:rPr lang="cs-CZ" sz="2400" dirty="0"/>
              <a:t>: </a:t>
            </a:r>
            <a:r>
              <a:rPr lang="cs-CZ" sz="2400" dirty="0" smtClean="0"/>
              <a:t>	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www.zivotopisonline.cz/</a:t>
            </a:r>
            <a:r>
              <a:rPr lang="cs-CZ" sz="2400" dirty="0" err="1" smtClean="0">
                <a:hlinkClick r:id="rId2"/>
              </a:rPr>
              <a:t>cz</a:t>
            </a:r>
            <a:r>
              <a:rPr lang="cs-CZ" sz="2400" dirty="0" smtClean="0">
                <a:hlinkClick r:id="rId2"/>
              </a:rPr>
              <a:t>/generator.html</a:t>
            </a:r>
            <a:r>
              <a:rPr lang="cs-CZ" sz="2400" dirty="0" smtClean="0"/>
              <a:t>)</a:t>
            </a:r>
          </a:p>
          <a:p>
            <a:pPr marL="342900" lvl="1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7296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Každý </a:t>
            </a:r>
            <a:r>
              <a:rPr lang="cs-CZ" sz="2400" dirty="0"/>
              <a:t>životopis by měl obsahovat:</a:t>
            </a:r>
          </a:p>
          <a:p>
            <a:pPr marL="0" indent="0">
              <a:buNone/>
            </a:pPr>
            <a:r>
              <a:rPr lang="cs-CZ" sz="2400" dirty="0" smtClean="0"/>
              <a:t>	- </a:t>
            </a:r>
            <a:r>
              <a:rPr lang="cs-CZ" sz="2400" dirty="0"/>
              <a:t>osobní údaje (jméno, datum narození, adresa, národnost)</a:t>
            </a:r>
          </a:p>
          <a:p>
            <a:pPr marL="0" indent="0">
              <a:buNone/>
            </a:pPr>
            <a:r>
              <a:rPr lang="cs-CZ" sz="2400" dirty="0"/>
              <a:t>	- rodinný stav (ženatý, svobodný), počet dětí</a:t>
            </a:r>
          </a:p>
          <a:p>
            <a:pPr marL="0" indent="0">
              <a:buNone/>
            </a:pPr>
            <a:r>
              <a:rPr lang="cs-CZ" sz="2400" dirty="0"/>
              <a:t>	- vzdělání (od nejvyššího po nižší, ZŠ netřeba uvádět)</a:t>
            </a:r>
          </a:p>
          <a:p>
            <a:pPr marL="0" indent="0">
              <a:buNone/>
            </a:pPr>
            <a:r>
              <a:rPr lang="cs-CZ" sz="2400" dirty="0"/>
              <a:t>	- zahraniční stáže, odborné praxe</a:t>
            </a:r>
          </a:p>
          <a:p>
            <a:pPr marL="0" indent="0">
              <a:buNone/>
            </a:pPr>
            <a:r>
              <a:rPr lang="cs-CZ" sz="2400" dirty="0"/>
              <a:t>	- znalost cizích jazyků (stupeň pokročilosti, získané </a:t>
            </a:r>
            <a:r>
              <a:rPr lang="cs-CZ" sz="2400" dirty="0" smtClean="0"/>
              <a:t>	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certifikáty</a:t>
            </a:r>
            <a:r>
              <a:rPr lang="cs-CZ" sz="2400" dirty="0"/>
              <a:t>)</a:t>
            </a:r>
          </a:p>
          <a:p>
            <a:pPr marL="0" indent="0">
              <a:buNone/>
            </a:pPr>
            <a:r>
              <a:rPr lang="cs-CZ" sz="2400" dirty="0"/>
              <a:t>	- další schopnosti a dovednosti (řidičák, </a:t>
            </a:r>
            <a:r>
              <a:rPr lang="cs-CZ" sz="2400" dirty="0" err="1"/>
              <a:t>svářečák</a:t>
            </a:r>
            <a:r>
              <a:rPr lang="cs-CZ" sz="2400" dirty="0"/>
              <a:t>)</a:t>
            </a:r>
          </a:p>
          <a:p>
            <a:pPr marL="0" indent="0">
              <a:buNone/>
            </a:pPr>
            <a:r>
              <a:rPr lang="cs-CZ" sz="2400" dirty="0"/>
              <a:t>	- povahové vlastnosti a rysy (komunikativnost, vstřícnost,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přizpůsobivost</a:t>
            </a:r>
            <a:r>
              <a:rPr lang="cs-CZ" sz="2400" dirty="0"/>
              <a:t>, nekonfliktnost</a:t>
            </a:r>
            <a:r>
              <a:rPr lang="cs-CZ" sz="2400" dirty="0" smtClean="0"/>
              <a:t>, týmová práce)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- zájmy</a:t>
            </a:r>
          </a:p>
          <a:p>
            <a:pPr marL="0" indent="0">
              <a:buNone/>
            </a:pPr>
            <a:r>
              <a:rPr lang="cs-CZ" sz="2400" dirty="0"/>
              <a:t>	- místo a datum, vlastnoruční podpis, přílohy (foto,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vysvědčení</a:t>
            </a:r>
            <a:r>
              <a:rPr lang="cs-CZ" sz="2400" dirty="0"/>
              <a:t>, výpis z rejstříku </a:t>
            </a:r>
            <a:r>
              <a:rPr lang="cs-CZ" sz="2400" dirty="0" smtClean="0"/>
              <a:t>trestů, svářečské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osvědčení...)</a:t>
            </a:r>
            <a:endParaRPr lang="cs-CZ" sz="2400" dirty="0"/>
          </a:p>
          <a:p>
            <a:pPr marL="342900" lvl="1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5440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Součástí životopisu bývá tzv. motivační (průvodní dopis) – </a:t>
            </a:r>
            <a:r>
              <a:rPr lang="cs-CZ" sz="2400" dirty="0"/>
              <a:t>proč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bych </a:t>
            </a:r>
            <a:r>
              <a:rPr lang="cs-CZ" sz="2400" dirty="0"/>
              <a:t>měl být přijat právě </a:t>
            </a:r>
            <a:r>
              <a:rPr lang="cs-CZ" sz="2400" dirty="0" smtClean="0"/>
              <a:t>já, vychválení sebe sama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Zasílání životopisu 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pokud poštou - čistý papír, nerozmazaná barva z tiskárny,</a:t>
            </a:r>
          </a:p>
          <a:p>
            <a:pPr>
              <a:buFontTx/>
              <a:buChar char="-"/>
            </a:pPr>
            <a:r>
              <a:rPr lang="cs-CZ" sz="2400" dirty="0" smtClean="0"/>
              <a:t>pokud </a:t>
            </a:r>
            <a:r>
              <a:rPr lang="cs-CZ" sz="2400" dirty="0"/>
              <a:t>email -  formát </a:t>
            </a:r>
            <a:r>
              <a:rPr lang="cs-CZ" sz="2400" dirty="0" err="1"/>
              <a:t>pdf</a:t>
            </a:r>
            <a:r>
              <a:rPr lang="cs-CZ" sz="2400" dirty="0"/>
              <a:t> nebo doc, emailová adresa </a:t>
            </a:r>
            <a:r>
              <a:rPr lang="cs-CZ" sz="2400" dirty="0" smtClean="0"/>
              <a:t>ve tvaru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err="1" smtClean="0"/>
              <a:t>jméno.příjmení</a:t>
            </a:r>
            <a:r>
              <a:rPr lang="cs-CZ" sz="2400" dirty="0" smtClean="0"/>
              <a:t> nebo podobně. Nepůsobí dobře emailové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adresy ve stylu </a:t>
            </a:r>
            <a:r>
              <a:rPr lang="cs-CZ" sz="2400" dirty="0" err="1" smtClean="0"/>
              <a:t>pepa.zabijak</a:t>
            </a:r>
            <a:r>
              <a:rPr lang="cs-CZ" sz="2400" dirty="0" smtClean="0"/>
              <a:t>, </a:t>
            </a:r>
            <a:r>
              <a:rPr lang="cs-CZ" sz="2400" dirty="0" err="1" smtClean="0"/>
              <a:t>lucinka.beruska</a:t>
            </a:r>
            <a:r>
              <a:rPr lang="cs-CZ" sz="2400" dirty="0" smtClean="0"/>
              <a:t> atd.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342900" lvl="1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62939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Úřední dopis – struktura 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záhlaví </a:t>
            </a:r>
          </a:p>
          <a:p>
            <a:pPr lvl="1">
              <a:buFontTx/>
              <a:buChar char="-"/>
            </a:pPr>
            <a:r>
              <a:rPr lang="cs-CZ" sz="2400" dirty="0" smtClean="0"/>
              <a:t>často bývá předtištěno (hlavička odesílatele), pokud není, </a:t>
            </a:r>
          </a:p>
          <a:p>
            <a:pPr marL="342900" lvl="1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tak: vlevo </a:t>
            </a:r>
            <a:r>
              <a:rPr lang="cs-CZ" sz="2400" dirty="0"/>
              <a:t>nahoře jméno odesílatele, pod něj </a:t>
            </a:r>
            <a:r>
              <a:rPr lang="cs-CZ" sz="2400" dirty="0" smtClean="0"/>
              <a:t>jméno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adresáta, vpravo místo a datum</a:t>
            </a:r>
          </a:p>
          <a:p>
            <a:pPr marL="0" indent="0">
              <a:buNone/>
            </a:pPr>
            <a:r>
              <a:rPr lang="cs-CZ" sz="2400" dirty="0" smtClean="0"/>
              <a:t>     - slovo „věc“ se dnes již nepíše</a:t>
            </a:r>
            <a:endParaRPr lang="cs-CZ" sz="2400" dirty="0"/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vlastní </a:t>
            </a:r>
            <a:r>
              <a:rPr lang="cs-CZ" sz="2400" dirty="0"/>
              <a:t>text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</a:t>
            </a:r>
            <a:r>
              <a:rPr lang="cs-CZ" sz="2400" dirty="0"/>
              <a:t>začíná Vážená paní, Vážený pane, </a:t>
            </a:r>
            <a:r>
              <a:rPr lang="cs-CZ" sz="2400" dirty="0" smtClean="0"/>
              <a:t>Vážení obchodní </a:t>
            </a:r>
          </a:p>
          <a:p>
            <a:pPr marL="342900" lvl="1" indent="0">
              <a:buNone/>
            </a:pPr>
            <a:r>
              <a:rPr lang="cs-CZ" sz="2400" dirty="0" smtClean="0"/>
              <a:t>		přátelé atd., poté samotné jádro</a:t>
            </a: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závěr </a:t>
            </a:r>
          </a:p>
          <a:p>
            <a:pPr marL="0" indent="0">
              <a:buNone/>
            </a:pPr>
            <a:r>
              <a:rPr lang="cs-CZ" sz="2400" dirty="0" smtClean="0"/>
              <a:t>	- </a:t>
            </a:r>
            <a:r>
              <a:rPr lang="cs-CZ" sz="2400" dirty="0"/>
              <a:t>poděkování (Předem děkuji za....), pozdrav (S pozdravem), </a:t>
            </a:r>
            <a:r>
              <a:rPr lang="cs-CZ" sz="2400" dirty="0" smtClean="0"/>
              <a:t>		jméno </a:t>
            </a:r>
            <a:r>
              <a:rPr lang="cs-CZ" sz="2400" dirty="0"/>
              <a:t>a podpis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91673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Zdroje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MAŠKOVÁ, </a:t>
            </a:r>
            <a:r>
              <a:rPr lang="cs-CZ" sz="2400" dirty="0" err="1" smtClean="0"/>
              <a:t>Drahuše</a:t>
            </a:r>
            <a:r>
              <a:rPr lang="cs-CZ" sz="2400" dirty="0" smtClean="0"/>
              <a:t>. </a:t>
            </a:r>
            <a:r>
              <a:rPr lang="cs-CZ" sz="2400" i="1" dirty="0" smtClean="0"/>
              <a:t>Český jazyk: přehled středoškolského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2005, 175 s. Maturita. ISBN 80-902-5715-1. 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ADÁMKOVÁ, Petra a GREŠOVÁ, Šárka. </a:t>
            </a:r>
            <a:r>
              <a:rPr lang="cs-CZ" sz="2400" i="1" dirty="0" smtClean="0"/>
              <a:t>Český jazyk a komunikace pro střední školy 3. - 4. díl</a:t>
            </a:r>
            <a:r>
              <a:rPr lang="cs-CZ" sz="2400" dirty="0" smtClean="0"/>
              <a:t>. </a:t>
            </a:r>
            <a:r>
              <a:rPr lang="cs-CZ" sz="2400" i="1" dirty="0" smtClean="0"/>
              <a:t>Průvodce pro učitele.</a:t>
            </a:r>
            <a:r>
              <a:rPr lang="cs-CZ" sz="2400" dirty="0" smtClean="0"/>
              <a:t>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2013, 175 s. ISBN 978-80-7358-202-9.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smtClean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88332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990</TotalTime>
  <Words>272</Words>
  <Application>Microsoft Office PowerPoint</Application>
  <PresentationFormat>Předvádění na obrazovce (4:3)</PresentationFormat>
  <Paragraphs>76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Office</vt:lpstr>
      <vt:lpstr>Snímek 1</vt:lpstr>
      <vt:lpstr>Snímek 2</vt:lpstr>
      <vt:lpstr>Žánry administrativního stylu Životopis Úřední dopis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SŠ a VOŠ cestovního ruchu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pkriz</cp:lastModifiedBy>
  <cp:revision>54</cp:revision>
  <dcterms:created xsi:type="dcterms:W3CDTF">2013-01-04T10:43:36Z</dcterms:created>
  <dcterms:modified xsi:type="dcterms:W3CDTF">2013-12-12T12:16:36Z</dcterms:modified>
</cp:coreProperties>
</file>