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71" r:id="rId2"/>
    <p:sldId id="272" r:id="rId3"/>
    <p:sldId id="256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60547873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8. 2013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funkční styl publicistický v současné stylistice. Inovuje výuku využitím multimediálních pomůcek. Materiál je určen pro výuku ve 2. nebo 3.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35 – 40 minutám. Prezentaci může učitel doplňovat svými otázkami.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Funkční styl publicistický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Publicistický styl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r>
              <a:rPr lang="cs-CZ" sz="2400" dirty="0"/>
              <a:t>= styl sdělovacích prostředků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publicistika</a:t>
            </a:r>
            <a:r>
              <a:rPr lang="cs-CZ" sz="2400" dirty="0" smtClean="0"/>
              <a:t> </a:t>
            </a:r>
            <a:r>
              <a:rPr lang="cs-CZ" sz="2400" dirty="0"/>
              <a:t>= mezilidská komunikace, která informuje o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současných </a:t>
            </a:r>
            <a:r>
              <a:rPr lang="cs-CZ" sz="2400" dirty="0"/>
              <a:t>společenských a politických </a:t>
            </a:r>
            <a:r>
              <a:rPr lang="cs-CZ" sz="2400" dirty="0" smtClean="0"/>
              <a:t>událostech </a:t>
            </a:r>
            <a:r>
              <a:rPr lang="cs-CZ" sz="2400" dirty="0"/>
              <a:t>a </a:t>
            </a:r>
            <a:r>
              <a:rPr lang="cs-CZ" sz="2400" dirty="0" smtClean="0"/>
              <a:t>	zároveň </a:t>
            </a:r>
            <a:r>
              <a:rPr lang="cs-CZ" sz="2400" dirty="0"/>
              <a:t>je </a:t>
            </a:r>
            <a:r>
              <a:rPr lang="cs-CZ" sz="2400" dirty="0" smtClean="0"/>
              <a:t>komentuje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dnes si pod pojmem </a:t>
            </a:r>
            <a:r>
              <a:rPr lang="cs-CZ" sz="2400" dirty="0" smtClean="0"/>
              <a:t>publicistika </a:t>
            </a:r>
            <a:r>
              <a:rPr lang="cs-CZ" sz="2400" dirty="0"/>
              <a:t>lze představit především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smtClean="0"/>
              <a:t>	komentáře</a:t>
            </a:r>
            <a:r>
              <a:rPr lang="cs-CZ" sz="2400" dirty="0"/>
              <a:t>, glosy </a:t>
            </a:r>
            <a:r>
              <a:rPr lang="cs-CZ" sz="2400" dirty="0" err="1"/>
              <a:t>atd</a:t>
            </a:r>
            <a:r>
              <a:rPr lang="cs-CZ" sz="2400" dirty="0"/>
              <a:t> – úvahy </a:t>
            </a:r>
            <a:r>
              <a:rPr lang="cs-CZ" sz="2400" dirty="0" smtClean="0"/>
              <a:t>novinářů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nejvýznamnější novináři: Karel Čapek, Eduard Bass, Karel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Poláček, Rudolf Křesťan, Jan Neruda, Alexander 	</a:t>
            </a:r>
            <a:r>
              <a:rPr lang="cs-CZ" sz="2400" dirty="0" err="1" smtClean="0"/>
              <a:t>Mitrofanov</a:t>
            </a:r>
            <a:r>
              <a:rPr lang="cs-CZ" sz="2400" dirty="0" smtClean="0"/>
              <a:t>, Karel Havlíček Borovský a mnoho dalších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71942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1. forma publicistiky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a) mluvená </a:t>
            </a:r>
          </a:p>
          <a:p>
            <a:pPr marL="0" indent="0">
              <a:buNone/>
            </a:pPr>
            <a:r>
              <a:rPr lang="cs-CZ" sz="2400" dirty="0"/>
              <a:t>	I. rozhlas	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</a:t>
            </a:r>
            <a:r>
              <a:rPr lang="cs-CZ" sz="2400" dirty="0"/>
              <a:t>dnes plno rádií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</a:t>
            </a:r>
            <a:r>
              <a:rPr lang="cs-CZ" sz="2400" dirty="0"/>
              <a:t>Svobodná Evropa – exilové, začalo vysílat 1.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května </a:t>
            </a:r>
            <a:r>
              <a:rPr lang="cs-CZ" sz="2400" dirty="0"/>
              <a:t>1951 v Mnichově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/>
              <a:t>		- osobnosti: Ferdinand Peroutka (New </a:t>
            </a:r>
            <a:r>
              <a:rPr lang="cs-CZ" sz="2400" dirty="0" smtClean="0"/>
              <a:t>				York</a:t>
            </a:r>
            <a:r>
              <a:rPr lang="cs-CZ" sz="2400" dirty="0"/>
              <a:t>)</a:t>
            </a:r>
          </a:p>
          <a:p>
            <a:pPr marL="0" indent="0">
              <a:buNone/>
            </a:pPr>
            <a:r>
              <a:rPr lang="cs-CZ" sz="2400" dirty="0"/>
              <a:t>			</a:t>
            </a:r>
            <a:r>
              <a:rPr lang="cs-CZ" sz="2400" dirty="0" smtClean="0"/>
              <a:t>     </a:t>
            </a:r>
            <a:r>
              <a:rPr lang="cs-CZ" sz="2400" dirty="0"/>
              <a:t>Pavel Tigrid (Mnichov)</a:t>
            </a:r>
          </a:p>
          <a:p>
            <a:pPr marL="0" indent="0">
              <a:buNone/>
            </a:pPr>
            <a:r>
              <a:rPr lang="cs-CZ" sz="2400" dirty="0" smtClean="0"/>
              <a:t>	II</a:t>
            </a:r>
            <a:r>
              <a:rPr lang="cs-CZ" sz="2400" dirty="0"/>
              <a:t>. televize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2400" dirty="0"/>
              <a:t>	- oproti všem ostatním sdělovacím prostředkům </a:t>
            </a:r>
          </a:p>
          <a:p>
            <a:pPr marL="0" indent="0">
              <a:buNone/>
            </a:pPr>
            <a:r>
              <a:rPr lang="cs-CZ" sz="2400" dirty="0" smtClean="0"/>
              <a:t>			výhoda </a:t>
            </a:r>
            <a:r>
              <a:rPr lang="cs-CZ" sz="2400" dirty="0"/>
              <a:t>dynamického obrazu</a:t>
            </a:r>
          </a:p>
          <a:p>
            <a:pPr marL="0" indent="0">
              <a:buNone/>
            </a:pPr>
            <a:r>
              <a:rPr lang="cs-CZ" sz="2400" dirty="0"/>
              <a:t>		- </a:t>
            </a:r>
            <a:r>
              <a:rPr lang="cs-CZ" sz="2400" dirty="0" smtClean="0"/>
              <a:t>ideální: </a:t>
            </a:r>
            <a:r>
              <a:rPr lang="cs-CZ" sz="2400" dirty="0"/>
              <a:t>přímý přenos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25792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</a:t>
            </a:r>
            <a:r>
              <a:rPr lang="cs-CZ" sz="2400" dirty="0"/>
              <a:t>) psaná</a:t>
            </a:r>
          </a:p>
          <a:p>
            <a:pPr marL="0" indent="0">
              <a:buNone/>
            </a:pPr>
            <a:r>
              <a:rPr lang="cs-CZ" sz="2400" dirty="0" smtClean="0"/>
              <a:t>I</a:t>
            </a:r>
            <a:r>
              <a:rPr lang="cs-CZ" sz="2400" dirty="0"/>
              <a:t>. periodický tisk – noviny a časopisy </a:t>
            </a:r>
            <a:r>
              <a:rPr lang="cs-CZ" sz="2400" dirty="0" smtClean="0"/>
              <a:t>– Kramerius (první </a:t>
            </a:r>
            <a:r>
              <a:rPr lang="cs-CZ" sz="2400" dirty="0"/>
              <a:t>novinář), </a:t>
            </a:r>
            <a:r>
              <a:rPr lang="cs-CZ" sz="2400" dirty="0" smtClean="0"/>
              <a:t>	Tyl </a:t>
            </a:r>
            <a:r>
              <a:rPr lang="cs-CZ" sz="2400" dirty="0"/>
              <a:t>(Květy</a:t>
            </a:r>
            <a:r>
              <a:rPr lang="cs-CZ" sz="2400" dirty="0" smtClean="0"/>
              <a:t>) atd.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II</a:t>
            </a:r>
            <a:r>
              <a:rPr lang="cs-CZ" sz="2400" dirty="0"/>
              <a:t>. internetové zpravodajství – www.idnes.cz, www.novinky.cz,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www.aktualne.cz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III</a:t>
            </a:r>
            <a:r>
              <a:rPr lang="cs-CZ" sz="2400" dirty="0"/>
              <a:t>. teletext televizí</a:t>
            </a:r>
          </a:p>
          <a:p>
            <a:pPr marL="0" indent="0">
              <a:buNone/>
            </a:pPr>
            <a:r>
              <a:rPr lang="cs-CZ" sz="2400" dirty="0" smtClean="0"/>
              <a:t>IV</a:t>
            </a:r>
            <a:r>
              <a:rPr lang="cs-CZ" sz="2400" dirty="0"/>
              <a:t>. zpravodajství formou SMS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991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2</a:t>
            </a:r>
            <a:r>
              <a:rPr lang="cs-CZ" sz="2400" b="1" dirty="0"/>
              <a:t>. funkce publicistiky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informační </a:t>
            </a:r>
            <a:r>
              <a:rPr lang="cs-CZ" sz="2400" dirty="0"/>
              <a:t>– něco se sděluje, </a:t>
            </a:r>
            <a:r>
              <a:rPr lang="cs-CZ" sz="2400" dirty="0" smtClean="0"/>
              <a:t>přinášejí </a:t>
            </a:r>
            <a:r>
              <a:rPr lang="cs-CZ" sz="2400" dirty="0"/>
              <a:t>se </a:t>
            </a:r>
            <a:r>
              <a:rPr lang="cs-CZ" sz="2400" dirty="0" smtClean="0"/>
              <a:t>informace</a:t>
            </a:r>
          </a:p>
          <a:p>
            <a:pPr marL="0" indent="0">
              <a:buNone/>
            </a:pPr>
            <a:r>
              <a:rPr lang="cs-CZ" sz="2400" dirty="0" smtClean="0"/>
              <a:t>- persvazivní (získávací, přesvědčovací) – vnucuje názor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vzdělávací – určitým způsobem vzdělávat – odborné časopisy</a:t>
            </a:r>
          </a:p>
          <a:p>
            <a:pPr marL="0" indent="0">
              <a:buNone/>
            </a:pPr>
            <a:r>
              <a:rPr lang="cs-CZ" sz="2400" dirty="0" smtClean="0"/>
              <a:t>- zábavná </a:t>
            </a:r>
            <a:r>
              <a:rPr lang="cs-CZ" sz="2400" dirty="0"/>
              <a:t>– zaujmout, pobavit </a:t>
            </a:r>
            <a:r>
              <a:rPr lang="cs-CZ" sz="2400" dirty="0" smtClean="0"/>
              <a:t>čtenáře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z funkcí vyplývá </a:t>
            </a:r>
            <a:r>
              <a:rPr lang="cs-CZ" sz="2400" b="1" dirty="0"/>
              <a:t>cíl</a:t>
            </a:r>
            <a:r>
              <a:rPr lang="cs-CZ" sz="2400" dirty="0"/>
              <a:t>: informovat, získávat, vzdělávat, pobavit, zaujmout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33416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3. vlastnosti publicistiky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- připravenost </a:t>
            </a:r>
          </a:p>
          <a:p>
            <a:pPr marL="0" indent="0">
              <a:buNone/>
            </a:pPr>
            <a:r>
              <a:rPr lang="cs-CZ" sz="2400" dirty="0"/>
              <a:t>	- aktuálnost a rychlost</a:t>
            </a:r>
          </a:p>
          <a:p>
            <a:pPr marL="0" indent="0">
              <a:buNone/>
            </a:pPr>
            <a:r>
              <a:rPr lang="cs-CZ" sz="2400" dirty="0"/>
              <a:t>	- promyšlenost</a:t>
            </a:r>
          </a:p>
          <a:p>
            <a:pPr marL="0" indent="0">
              <a:buNone/>
            </a:pPr>
            <a:r>
              <a:rPr lang="cs-CZ" sz="2400" dirty="0"/>
              <a:t>	- výstižnost</a:t>
            </a:r>
          </a:p>
          <a:p>
            <a:pPr marL="0" indent="0">
              <a:buNone/>
            </a:pPr>
            <a:r>
              <a:rPr lang="cs-CZ" sz="2400" dirty="0"/>
              <a:t>	- přesvědčivost</a:t>
            </a:r>
          </a:p>
          <a:p>
            <a:pPr marL="0" indent="0">
              <a:buNone/>
            </a:pPr>
            <a:r>
              <a:rPr lang="cs-CZ" sz="2400" dirty="0"/>
              <a:t>	- objektivita </a:t>
            </a:r>
            <a:r>
              <a:rPr lang="cs-CZ" sz="2400" dirty="0" smtClean="0"/>
              <a:t>?????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22523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3. vlastnosti publicistiky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- připravenost </a:t>
            </a:r>
          </a:p>
          <a:p>
            <a:pPr marL="0" indent="0">
              <a:buNone/>
            </a:pPr>
            <a:r>
              <a:rPr lang="cs-CZ" sz="2400" dirty="0"/>
              <a:t>	- aktuálnost a rychlost</a:t>
            </a:r>
          </a:p>
          <a:p>
            <a:pPr marL="0" indent="0">
              <a:buNone/>
            </a:pPr>
            <a:r>
              <a:rPr lang="cs-CZ" sz="2400" dirty="0"/>
              <a:t>	- promyšlenost</a:t>
            </a:r>
          </a:p>
          <a:p>
            <a:pPr marL="0" indent="0">
              <a:buNone/>
            </a:pPr>
            <a:r>
              <a:rPr lang="cs-CZ" sz="2400" dirty="0"/>
              <a:t>	- výstižnost</a:t>
            </a:r>
          </a:p>
          <a:p>
            <a:pPr marL="0" indent="0">
              <a:buNone/>
            </a:pPr>
            <a:r>
              <a:rPr lang="cs-CZ" sz="2400" dirty="0"/>
              <a:t>	- přesvědčivost</a:t>
            </a:r>
          </a:p>
          <a:p>
            <a:pPr marL="0" indent="0">
              <a:buNone/>
            </a:pPr>
            <a:r>
              <a:rPr lang="cs-CZ" sz="2400" dirty="0"/>
              <a:t>	- objektivita </a:t>
            </a:r>
            <a:r>
              <a:rPr lang="cs-CZ" sz="2400" dirty="0" smtClean="0"/>
              <a:t>?????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/>
              <a:t>4. hláskosloví a tvarosloví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- spisovné, s drobnými odchylkami v mluvené publicistice </a:t>
            </a:r>
          </a:p>
          <a:p>
            <a:pPr marL="0" indent="0">
              <a:buNone/>
            </a:pPr>
            <a:r>
              <a:rPr lang="cs-CZ" sz="2400" dirty="0" smtClean="0"/>
              <a:t>		(</a:t>
            </a:r>
            <a:r>
              <a:rPr lang="cs-CZ" sz="2400" dirty="0"/>
              <a:t>např. sem tam nespisovná koncovka – </a:t>
            </a:r>
            <a:r>
              <a:rPr lang="cs-CZ" sz="2400" dirty="0" smtClean="0"/>
              <a:t>u </a:t>
            </a:r>
            <a:r>
              <a:rPr lang="cs-CZ" sz="2400" dirty="0"/>
              <a:t>počasí – </a:t>
            </a:r>
          </a:p>
          <a:p>
            <a:pPr marL="0" indent="0">
              <a:buNone/>
            </a:pPr>
            <a:r>
              <a:rPr lang="cs-CZ" sz="2400" dirty="0" smtClean="0"/>
              <a:t>		takže </a:t>
            </a:r>
            <a:r>
              <a:rPr lang="cs-CZ" sz="2400" dirty="0"/>
              <a:t>bude počasí celkem dobrý)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118768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5. slovní zásoba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výrazy </a:t>
            </a:r>
            <a:r>
              <a:rPr lang="cs-CZ" sz="2400" dirty="0"/>
              <a:t>související s ekonomií, politikou, hospodářstvím,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sportem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kontaktové </a:t>
            </a:r>
            <a:r>
              <a:rPr lang="cs-CZ" sz="2400" dirty="0"/>
              <a:t>prostředky – noviny (televize) + čtenář = jedno a to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samé </a:t>
            </a:r>
            <a:r>
              <a:rPr lang="cs-CZ" sz="2400" dirty="0"/>
              <a:t>– učiňme, sledujme</a:t>
            </a:r>
          </a:p>
          <a:p>
            <a:pPr>
              <a:buFontTx/>
              <a:buChar char="-"/>
            </a:pPr>
            <a:r>
              <a:rPr lang="cs-CZ" sz="2400" dirty="0" smtClean="0"/>
              <a:t>sousloví </a:t>
            </a:r>
            <a:r>
              <a:rPr lang="cs-CZ" sz="2400" dirty="0"/>
              <a:t>a frazémy – přísloví (komu se nelení...), pořekadla (jak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na </a:t>
            </a:r>
            <a:r>
              <a:rPr lang="cs-CZ" sz="2400" dirty="0"/>
              <a:t>Nový rok....)</a:t>
            </a:r>
          </a:p>
          <a:p>
            <a:pPr>
              <a:buFontTx/>
              <a:buChar char="-"/>
            </a:pPr>
            <a:r>
              <a:rPr lang="cs-CZ" sz="2400" dirty="0" smtClean="0"/>
              <a:t>módní </a:t>
            </a:r>
            <a:r>
              <a:rPr lang="cs-CZ" sz="2400" dirty="0"/>
              <a:t>slova – mapovat, transformovat, časový </a:t>
            </a:r>
            <a:r>
              <a:rPr lang="cs-CZ" sz="2400" dirty="0" smtClean="0"/>
              <a:t>horizont,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spotřebitelský </a:t>
            </a:r>
            <a:r>
              <a:rPr lang="cs-CZ" sz="2400" dirty="0"/>
              <a:t>koš</a:t>
            </a:r>
          </a:p>
          <a:p>
            <a:pPr>
              <a:buFontTx/>
              <a:buChar char="-"/>
            </a:pPr>
            <a:r>
              <a:rPr lang="cs-CZ" sz="2400" dirty="0" smtClean="0"/>
              <a:t>biblismy </a:t>
            </a:r>
            <a:r>
              <a:rPr lang="cs-CZ" sz="2400" dirty="0"/>
              <a:t>– trnová koruna, Svatý grál, boj Davida a Goliáše,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Samson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14650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klišé - automatizovaný </a:t>
            </a:r>
            <a:r>
              <a:rPr lang="cs-CZ" sz="2400" dirty="0"/>
              <a:t>prostředek („něco, co už někdo řekl“),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vnímaný </a:t>
            </a:r>
            <a:r>
              <a:rPr lang="cs-CZ" sz="2400" dirty="0"/>
              <a:t>negativně) – vycházet ze </a:t>
            </a:r>
            <a:r>
              <a:rPr lang="cs-CZ" sz="2400" dirty="0" smtClean="0"/>
              <a:t>zabezpečené </a:t>
            </a:r>
            <a:r>
              <a:rPr lang="cs-CZ" sz="2400" dirty="0"/>
              <a:t>obrany,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spoléhat </a:t>
            </a:r>
            <a:r>
              <a:rPr lang="cs-CZ" sz="2400" dirty="0"/>
              <a:t>na rychlé brejky atd.</a:t>
            </a:r>
          </a:p>
          <a:p>
            <a:pPr marL="0" indent="0">
              <a:buNone/>
            </a:pPr>
            <a:r>
              <a:rPr lang="cs-CZ" sz="2400" dirty="0" smtClean="0"/>
              <a:t>-    obrazná </a:t>
            </a:r>
            <a:r>
              <a:rPr lang="cs-CZ" sz="2400" dirty="0"/>
              <a:t>pojmenování – metafory, personifikace, přirovnání</a:t>
            </a:r>
          </a:p>
          <a:p>
            <a:pPr>
              <a:buFontTx/>
              <a:buChar char="-"/>
            </a:pPr>
            <a:r>
              <a:rPr lang="cs-CZ" sz="2400" dirty="0" smtClean="0"/>
              <a:t>slova </a:t>
            </a:r>
            <a:r>
              <a:rPr lang="cs-CZ" sz="2400" dirty="0"/>
              <a:t>expresivní (působivé) a emocionální (působící na city) –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vekslák</a:t>
            </a:r>
            <a:r>
              <a:rPr lang="cs-CZ" sz="2400" dirty="0"/>
              <a:t>, vytrubovat do světa, </a:t>
            </a:r>
            <a:r>
              <a:rPr lang="cs-CZ" sz="2400" dirty="0" smtClean="0"/>
              <a:t>mazánek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   </a:t>
            </a:r>
            <a:r>
              <a:rPr lang="cs-CZ" sz="2400" dirty="0"/>
              <a:t>slova slangová, argotická, někdy i úmyslně nespisovná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57968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1000</TotalTime>
  <Words>296</Words>
  <Application>Microsoft Office PowerPoint</Application>
  <PresentationFormat>Předvádění na obrazovce (4:3)</PresentationFormat>
  <Paragraphs>109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Funkční styl publicistický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57</cp:revision>
  <dcterms:created xsi:type="dcterms:W3CDTF">2013-01-04T10:43:36Z</dcterms:created>
  <dcterms:modified xsi:type="dcterms:W3CDTF">2013-12-12T12:16:43Z</dcterms:modified>
</cp:coreProperties>
</file>