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1" r:id="rId2"/>
    <p:sldId id="272" r:id="rId3"/>
    <p:sldId id="256" r:id="rId4"/>
    <p:sldId id="286" r:id="rId5"/>
    <p:sldId id="289" r:id="rId6"/>
    <p:sldId id="290" r:id="rId7"/>
    <p:sldId id="293" r:id="rId8"/>
    <p:sldId id="291" r:id="rId9"/>
    <p:sldId id="292" r:id="rId10"/>
    <p:sldId id="294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28947337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r>
                        <a:rPr lang="cs-CZ" baseline="0" dirty="0" smtClean="0"/>
                        <a:t>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rétoriku (funkční styl řečnický) v současné stylistice. Inovuje výuku využitím multimediálních pomůcek. Materiál je určen pro výuku ve 1.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35 – 40 minutám. Prezentaci může učitel doplňovat svými otázkami.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Rétorika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= </a:t>
            </a:r>
            <a:r>
              <a:rPr lang="cs-CZ" sz="2400" dirty="0"/>
              <a:t>jednak nauka o řečnictví, jednak řečnické umění (komunikační schopnosti a dovednosti </a:t>
            </a:r>
            <a:r>
              <a:rPr lang="cs-CZ" sz="2400" dirty="0" smtClean="0"/>
              <a:t>mluvčího</a:t>
            </a:r>
            <a:r>
              <a:rPr lang="cs-CZ" sz="2400" dirty="0"/>
              <a:t>), zakladatel rétoriky – Aristoteles, dále se jí věnovali Cicero, Mistr Jan Hus, Komenský, </a:t>
            </a:r>
            <a:r>
              <a:rPr lang="cs-CZ" sz="2400" dirty="0" smtClean="0"/>
              <a:t>Dobrovský</a:t>
            </a:r>
            <a:r>
              <a:rPr lang="cs-CZ" sz="2400" dirty="0"/>
              <a:t>, Jungmann, Masaryk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Funkce </a:t>
            </a:r>
            <a:r>
              <a:rPr lang="cs-CZ" sz="2400" dirty="0"/>
              <a:t>rétoriky:</a:t>
            </a:r>
          </a:p>
          <a:p>
            <a:pPr>
              <a:buFontTx/>
              <a:buChar char="-"/>
            </a:pPr>
            <a:r>
              <a:rPr lang="cs-CZ" sz="2400" dirty="0" smtClean="0"/>
              <a:t>přesvědčovací </a:t>
            </a:r>
            <a:r>
              <a:rPr lang="cs-CZ" sz="2400" dirty="0"/>
              <a:t>(persvazivní) 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		např</a:t>
            </a:r>
            <a:r>
              <a:rPr lang="cs-CZ" sz="2400" dirty="0"/>
              <a:t>. agitace – veřejné působení na posluchače</a:t>
            </a:r>
          </a:p>
          <a:p>
            <a:pPr marL="0" indent="0">
              <a:buNone/>
            </a:pPr>
            <a:r>
              <a:rPr lang="cs-CZ" sz="2400" dirty="0" smtClean="0"/>
              <a:t>        		nebo  </a:t>
            </a:r>
            <a:r>
              <a:rPr lang="cs-CZ" sz="2400" dirty="0"/>
              <a:t>propagace – ovlivňování pasivního adresáta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25438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Znaky </a:t>
            </a:r>
            <a:r>
              <a:rPr lang="cs-CZ" sz="2400" b="1" dirty="0"/>
              <a:t>řečnických projevů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projevy jsou mluvené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předem připravené (většinou)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vyžadují dobrý přednes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pronášeny před větším množstvím posluchačů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řečník je s posluchači v přímém kontaktu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řečník užívá neverbálních prostředků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64659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Řečník by měl:</a:t>
            </a:r>
          </a:p>
          <a:p>
            <a:pPr marL="0" indent="0">
              <a:buNone/>
            </a:pPr>
            <a:r>
              <a:rPr lang="cs-CZ" sz="2400" dirty="0"/>
              <a:t>- připravit si text </a:t>
            </a:r>
          </a:p>
          <a:p>
            <a:pPr marL="0" indent="0">
              <a:buNone/>
            </a:pPr>
            <a:r>
              <a:rPr lang="cs-CZ" sz="2400" dirty="0"/>
              <a:t>- zřetelně artikulovat</a:t>
            </a:r>
          </a:p>
          <a:p>
            <a:pPr marL="0" indent="0">
              <a:buNone/>
            </a:pPr>
            <a:r>
              <a:rPr lang="cs-CZ" sz="2400" dirty="0"/>
              <a:t>- použít vhodné tempo řeči a náležitou sílu hlasu</a:t>
            </a:r>
          </a:p>
          <a:p>
            <a:pPr marL="0" indent="0">
              <a:buNone/>
            </a:pPr>
            <a:r>
              <a:rPr lang="cs-CZ" sz="2400" dirty="0"/>
              <a:t>- vhodně intonovat</a:t>
            </a:r>
          </a:p>
          <a:p>
            <a:r>
              <a:rPr lang="cs-CZ" sz="2400" dirty="0"/>
              <a:t> </a:t>
            </a:r>
          </a:p>
          <a:p>
            <a:pPr marL="0" indent="0">
              <a:buNone/>
            </a:pPr>
            <a:r>
              <a:rPr lang="cs-CZ" sz="2400" dirty="0" smtClean="0"/>
              <a:t>Řečník by neměl:</a:t>
            </a:r>
          </a:p>
          <a:p>
            <a:pPr marL="0" indent="0">
              <a:buNone/>
            </a:pPr>
            <a:r>
              <a:rPr lang="cs-CZ" sz="2400" dirty="0" smtClean="0"/>
              <a:t>- přednášet nestrukturovaný </a:t>
            </a:r>
            <a:r>
              <a:rPr lang="cs-CZ" sz="2400" dirty="0"/>
              <a:t>projev </a:t>
            </a:r>
          </a:p>
          <a:p>
            <a:pPr marL="0" indent="0">
              <a:buNone/>
            </a:pPr>
            <a:r>
              <a:rPr lang="cs-CZ" sz="2400" dirty="0" smtClean="0"/>
              <a:t>- předkládat mnoho </a:t>
            </a:r>
            <a:r>
              <a:rPr lang="cs-CZ" sz="2400" dirty="0"/>
              <a:t>informací</a:t>
            </a:r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dirty="0" smtClean="0"/>
              <a:t>mít monotónní </a:t>
            </a:r>
            <a:r>
              <a:rPr lang="cs-CZ" sz="2400" dirty="0"/>
              <a:t>projev </a:t>
            </a:r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dirty="0" smtClean="0"/>
              <a:t>mít čtený </a:t>
            </a:r>
            <a:r>
              <a:rPr lang="cs-CZ" sz="2400" dirty="0"/>
              <a:t>projev </a:t>
            </a:r>
          </a:p>
          <a:p>
            <a:pPr marL="0" indent="0">
              <a:buNone/>
            </a:pPr>
            <a:r>
              <a:rPr lang="cs-CZ" sz="2400" dirty="0"/>
              <a:t>- příliš </a:t>
            </a:r>
            <a:r>
              <a:rPr lang="cs-CZ" sz="2400" dirty="0" smtClean="0"/>
              <a:t>rychle mluvit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mít </a:t>
            </a:r>
            <a:r>
              <a:rPr lang="cs-CZ" sz="2400" dirty="0"/>
              <a:t>chudý jazyk 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1026" name="Picture 2" descr="&amp;Rcaron;e&amp;ccaron;ní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9069" y="332656"/>
            <a:ext cx="19812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789069" y="2348880"/>
            <a:ext cx="1995903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STECKEROVÁ, Zdena a kol. </a:t>
            </a:r>
            <a:r>
              <a:rPr lang="cs-CZ" sz="1100" i="1" dirty="0"/>
              <a:t>Česká beseda Rijeka</a:t>
            </a:r>
            <a:r>
              <a:rPr lang="cs-CZ" sz="1100" dirty="0"/>
              <a:t> [online]. [cit. 5.10.2013]. Dostupný na WWW: http://www.ceskabesedarijeka.hr/noviny53/noviny8.html </a:t>
            </a:r>
          </a:p>
        </p:txBody>
      </p:sp>
    </p:spTree>
    <p:extLst>
      <p:ext uri="{BB962C8B-B14F-4D97-AF65-F5344CB8AC3E}">
        <p14:creationId xmlns:p14="http://schemas.microsoft.com/office/powerpoint/2010/main" xmlns="" val="432286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Technika mluveného projevu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6032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= co všechno se na správně vyřčeném slovu podílí: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</a:t>
            </a:r>
            <a:r>
              <a:rPr lang="cs-CZ" sz="2400" dirty="0"/>
              <a:t>) </a:t>
            </a:r>
            <a:r>
              <a:rPr lang="cs-CZ" sz="2400" b="1" dirty="0"/>
              <a:t>správné dýchání</a:t>
            </a:r>
            <a:r>
              <a:rPr lang="cs-CZ" sz="2400" dirty="0"/>
              <a:t> (respirace)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dýchací proces má tři fáze: - nádech 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výdech (poměr nádechu a výdechu je asi 2:3)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pauza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</a:t>
            </a:r>
            <a:r>
              <a:rPr lang="cs-CZ" sz="2400" dirty="0"/>
              <a:t>) </a:t>
            </a:r>
            <a:r>
              <a:rPr lang="cs-CZ" sz="2400" b="1" dirty="0"/>
              <a:t>tvorba a užívání hlasu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hlasové ústrojí je uloženo v hrtanu („ohryzek“)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kmitáním hlasivek vzniká zvuk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hlasu škodí kouření, prašné prostředí, suché prostředí atd.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</a:t>
            </a:r>
            <a:r>
              <a:rPr lang="cs-CZ" sz="2400" dirty="0"/>
              <a:t>) </a:t>
            </a:r>
            <a:r>
              <a:rPr lang="cs-CZ" sz="2400" b="1" dirty="0"/>
              <a:t>artikulace</a:t>
            </a:r>
            <a:r>
              <a:rPr lang="cs-CZ" sz="2400" dirty="0"/>
              <a:t> (= výslovnost)</a:t>
            </a:r>
          </a:p>
        </p:txBody>
      </p:sp>
    </p:spTree>
    <p:extLst>
      <p:ext uri="{BB962C8B-B14F-4D97-AF65-F5344CB8AC3E}">
        <p14:creationId xmlns:p14="http://schemas.microsoft.com/office/powerpoint/2010/main" xmlns="" val="49180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/>
              <a:t>d) </a:t>
            </a:r>
            <a:r>
              <a:rPr lang="cs-CZ" sz="2400" b="1" dirty="0"/>
              <a:t>frázování</a:t>
            </a:r>
            <a:r>
              <a:rPr lang="cs-CZ" sz="2400" dirty="0"/>
              <a:t> = členění věty na kratší nebo delší větné úseky</a:t>
            </a:r>
          </a:p>
          <a:p>
            <a:pPr>
              <a:buFontTx/>
              <a:buChar char="-"/>
            </a:pPr>
            <a:r>
              <a:rPr lang="cs-CZ" sz="2400" dirty="0" smtClean="0"/>
              <a:t>větu </a:t>
            </a:r>
            <a:r>
              <a:rPr lang="cs-CZ" sz="2400" dirty="0"/>
              <a:t>členíme tak, aby se od sebe neoddělovaly (pauzou, změnou intonace) části, které k sobě </a:t>
            </a:r>
            <a:r>
              <a:rPr lang="cs-CZ" sz="2400" dirty="0" smtClean="0"/>
              <a:t>významově </a:t>
            </a:r>
            <a:r>
              <a:rPr lang="cs-CZ" sz="2400" dirty="0"/>
              <a:t>patří (např. přívlastek od </a:t>
            </a:r>
            <a:r>
              <a:rPr lang="cs-CZ" sz="2400" dirty="0" err="1"/>
              <a:t>podst</a:t>
            </a:r>
            <a:r>
              <a:rPr lang="cs-CZ" sz="2400" dirty="0"/>
              <a:t>. jména</a:t>
            </a:r>
            <a:r>
              <a:rPr lang="cs-CZ" sz="2400" dirty="0" smtClean="0"/>
              <a:t>); špatně vložená pauza dokáže změnit smysl věty!!!</a:t>
            </a:r>
          </a:p>
          <a:p>
            <a:pPr marL="0" indent="0">
              <a:buNone/>
            </a:pPr>
            <a:r>
              <a:rPr lang="cs-CZ" sz="2400" dirty="0" smtClean="0"/>
              <a:t>     Osvobodit, nelze zabít. X Osvobodit nelze, zabít.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e</a:t>
            </a:r>
            <a:r>
              <a:rPr lang="cs-CZ" sz="2400" dirty="0"/>
              <a:t>) </a:t>
            </a:r>
            <a:r>
              <a:rPr lang="cs-CZ" sz="2400" b="1" dirty="0"/>
              <a:t>větný</a:t>
            </a:r>
            <a:r>
              <a:rPr lang="cs-CZ" sz="2400" dirty="0"/>
              <a:t> </a:t>
            </a:r>
            <a:r>
              <a:rPr lang="cs-CZ" sz="2400" b="1" dirty="0"/>
              <a:t>přízvuk</a:t>
            </a:r>
            <a:r>
              <a:rPr lang="cs-CZ" sz="2400" dirty="0"/>
              <a:t> (důraz)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je vždy na nejdůležitějším slovu věty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f</a:t>
            </a:r>
            <a:r>
              <a:rPr lang="cs-CZ" sz="2400" dirty="0"/>
              <a:t>) </a:t>
            </a:r>
            <a:r>
              <a:rPr lang="cs-CZ" sz="2400" b="1" dirty="0"/>
              <a:t>intonace</a:t>
            </a:r>
            <a:r>
              <a:rPr lang="cs-CZ" sz="2400" dirty="0"/>
              <a:t> (= melodie)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střídání výšky hlasu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věta oznamovací, rozkazovací nebo tázací – intonace klesavá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otázky zjišťovací (ano, ne) – intonace stoupavá (klesavě stoupavá)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00698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g) </a:t>
            </a:r>
            <a:r>
              <a:rPr lang="cs-CZ" sz="2400" b="1" dirty="0"/>
              <a:t>mluvní</a:t>
            </a:r>
            <a:r>
              <a:rPr lang="cs-CZ" sz="2400" dirty="0"/>
              <a:t> </a:t>
            </a:r>
            <a:r>
              <a:rPr lang="cs-CZ" sz="2400" b="1" dirty="0"/>
              <a:t>tempo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= </a:t>
            </a:r>
            <a:r>
              <a:rPr lang="cs-CZ" sz="2400" dirty="0"/>
              <a:t>rozložení řeči v čase (tedy „rychlost mluvy)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u každého jiné, záleží na </a:t>
            </a:r>
            <a:r>
              <a:rPr lang="cs-CZ" sz="2400" dirty="0" err="1"/>
              <a:t>temperamentových</a:t>
            </a:r>
            <a:r>
              <a:rPr lang="cs-CZ" sz="2400" dirty="0"/>
              <a:t> vlastnostech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rychlé tempo – časté chyby ve výslovnosti – poněvadž – </a:t>
            </a:r>
            <a:r>
              <a:rPr lang="cs-CZ" sz="2400" dirty="0" err="1"/>
              <a:t>páč</a:t>
            </a:r>
            <a:r>
              <a:rPr lang="cs-CZ" sz="2400" dirty="0"/>
              <a:t>, </a:t>
            </a:r>
            <a:r>
              <a:rPr lang="cs-CZ" sz="2400" dirty="0" smtClean="0"/>
              <a:t>	všiml </a:t>
            </a:r>
            <a:r>
              <a:rPr lang="cs-CZ" sz="2400" dirty="0"/>
              <a:t>si – </a:t>
            </a:r>
            <a:r>
              <a:rPr lang="cs-CZ" sz="2400" dirty="0" err="1"/>
              <a:t>všimsi</a:t>
            </a:r>
            <a:r>
              <a:rPr lang="cs-CZ" sz="2400" dirty="0"/>
              <a:t>, výjimečný – </a:t>
            </a:r>
            <a:r>
              <a:rPr lang="cs-CZ" sz="2400" dirty="0" err="1" smtClean="0"/>
              <a:t>vímečný</a:t>
            </a:r>
            <a:r>
              <a:rPr lang="cs-CZ" sz="2400" dirty="0" smtClean="0"/>
              <a:t>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pomalé tempo – monotónnost, nudnost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00815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993</TotalTime>
  <Words>411</Words>
  <Application>Microsoft Office PowerPoint</Application>
  <PresentationFormat>Předvádění na obrazovce (4:3)</PresentationFormat>
  <Paragraphs>89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Rétorika</vt:lpstr>
      <vt:lpstr>Snímek 4</vt:lpstr>
      <vt:lpstr>Snímek 5</vt:lpstr>
      <vt:lpstr>Snímek 6</vt:lpstr>
      <vt:lpstr>Technika mluveného projevu</vt:lpstr>
      <vt:lpstr>Snímek 8</vt:lpstr>
      <vt:lpstr>Snímek 9</vt:lpstr>
      <vt:lpstr>Snímek 10</vt:lpstr>
      <vt:lpstr>Snímek 11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54</cp:revision>
  <dcterms:created xsi:type="dcterms:W3CDTF">2013-01-04T10:43:36Z</dcterms:created>
  <dcterms:modified xsi:type="dcterms:W3CDTF">2013-12-12T12:17:15Z</dcterms:modified>
</cp:coreProperties>
</file>