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71" r:id="rId2"/>
    <p:sldId id="272" r:id="rId3"/>
    <p:sldId id="256" r:id="rId4"/>
    <p:sldId id="295" r:id="rId5"/>
    <p:sldId id="296" r:id="rId6"/>
    <p:sldId id="297" r:id="rId7"/>
    <p:sldId id="298" r:id="rId8"/>
    <p:sldId id="299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26515613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Sloh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 3. 2013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funkční styl odborný v současné stylistice. Inovuje výuku využitím multimediálních pomůcek. Materiál je určen pro výuku ve 3. ročníku střední školy – stylistika.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25 – 30 minutám. Prezentaci může učitel doplňovat svými otázkami.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FUNKČNÍ STYL ODBORNÝ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1. Funkce </a:t>
            </a:r>
            <a:r>
              <a:rPr lang="cs-CZ" sz="2400" b="1" dirty="0"/>
              <a:t>odborného </a:t>
            </a:r>
            <a:r>
              <a:rPr lang="cs-CZ" sz="2400" b="1" dirty="0" smtClean="0"/>
              <a:t>stylu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odborně sdělná (něco odborně sdělovat)</a:t>
            </a:r>
          </a:p>
          <a:p>
            <a:pPr marL="0" indent="0">
              <a:buNone/>
            </a:pPr>
            <a:r>
              <a:rPr lang="cs-CZ" sz="2400" dirty="0" smtClean="0"/>
              <a:t>- vzdělávací </a:t>
            </a:r>
            <a:r>
              <a:rPr lang="cs-CZ" sz="2400" dirty="0"/>
              <a:t>(adresáta poučit, vzdělat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54071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2</a:t>
            </a:r>
            <a:r>
              <a:rPr lang="cs-CZ" sz="2400" b="1" dirty="0"/>
              <a:t>. Rysy (vlastnosti) odborného stylu</a:t>
            </a:r>
            <a:r>
              <a:rPr lang="cs-CZ" sz="2400" b="1" dirty="0" smtClean="0"/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připravenost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monologická forma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obvykle psaná forma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jednotné téma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přesnost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propracovanost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objektivita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termíny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906652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3. Jazykové prostředky odborného stylu</a:t>
            </a:r>
            <a:r>
              <a:rPr lang="cs-CZ" sz="2400" b="1" dirty="0" smtClean="0"/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vždy a pouze spisovné prostředky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pojmenování neutrální a citově nezabarvená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využití termínů = odborných pojmenování z příslušného oboru. </a:t>
            </a:r>
            <a:r>
              <a:rPr lang="cs-CZ" sz="2400" dirty="0" smtClean="0"/>
              <a:t>	Jejich </a:t>
            </a:r>
            <a:r>
              <a:rPr lang="cs-CZ" sz="2400" dirty="0"/>
              <a:t>časté opakování </a:t>
            </a:r>
            <a:r>
              <a:rPr lang="cs-CZ" sz="2400" u="sng" dirty="0"/>
              <a:t>není </a:t>
            </a:r>
            <a:r>
              <a:rPr lang="cs-CZ" sz="2400" u="sng" dirty="0" smtClean="0"/>
              <a:t>chybou</a:t>
            </a:r>
            <a:r>
              <a:rPr lang="cs-CZ" sz="2400" u="sng" dirty="0"/>
              <a:t>! </a:t>
            </a:r>
            <a:r>
              <a:rPr lang="cs-CZ" sz="2400" dirty="0"/>
              <a:t>(termín musí být </a:t>
            </a:r>
            <a:r>
              <a:rPr lang="cs-CZ" sz="2400" dirty="0" smtClean="0"/>
              <a:t>	v</a:t>
            </a:r>
            <a:r>
              <a:rPr lang="cs-CZ" sz="2400" dirty="0"/>
              <a:t> oboru ustálený, nesmí být expresivní).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</a:t>
            </a:r>
            <a:r>
              <a:rPr lang="cs-CZ" sz="2400" dirty="0"/>
              <a:t>příklady termínů: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2400" dirty="0" err="1" smtClean="0"/>
              <a:t>podst</a:t>
            </a:r>
            <a:r>
              <a:rPr lang="cs-CZ" sz="2400" dirty="0"/>
              <a:t>. </a:t>
            </a:r>
            <a:r>
              <a:rPr lang="cs-CZ" sz="2400" dirty="0" err="1"/>
              <a:t>jmeno</a:t>
            </a:r>
            <a:r>
              <a:rPr lang="cs-CZ" sz="2400" dirty="0"/>
              <a:t> + shodný přívlastek = </a:t>
            </a:r>
            <a:r>
              <a:rPr lang="cs-CZ" sz="2400" dirty="0" smtClean="0"/>
              <a:t>skladební 			dvojice</a:t>
            </a:r>
            <a:r>
              <a:rPr lang="cs-CZ" sz="2400" dirty="0"/>
              <a:t>, gravitační zákon, </a:t>
            </a:r>
            <a:r>
              <a:rPr lang="cs-CZ" sz="2400" dirty="0" smtClean="0"/>
              <a:t>kyselina sírová</a:t>
            </a:r>
            <a:r>
              <a:rPr lang="cs-CZ" sz="2400" dirty="0"/>
              <a:t>, </a:t>
            </a:r>
            <a:r>
              <a:rPr lang="cs-CZ" sz="2400" dirty="0" smtClean="0"/>
              <a:t>			pstruh </a:t>
            </a:r>
            <a:r>
              <a:rPr lang="cs-CZ" sz="2400" dirty="0"/>
              <a:t>duhový</a:t>
            </a:r>
          </a:p>
          <a:p>
            <a:pPr marL="0" indent="0">
              <a:buNone/>
            </a:pPr>
            <a:r>
              <a:rPr lang="cs-CZ" sz="2400" dirty="0"/>
              <a:t>		</a:t>
            </a:r>
            <a:r>
              <a:rPr lang="cs-CZ" sz="2400" dirty="0" smtClean="0"/>
              <a:t> </a:t>
            </a:r>
            <a:r>
              <a:rPr lang="cs-CZ" sz="2400" dirty="0"/>
              <a:t>víceslovná pojmenování: vyvodit závěr, provést </a:t>
            </a:r>
            <a:r>
              <a:rPr lang="cs-CZ" sz="2400" dirty="0" smtClean="0"/>
              <a:t>			pokus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dlouhá složitá souvětí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72742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4</a:t>
            </a:r>
            <a:r>
              <a:rPr lang="cs-CZ" sz="2400" b="1" dirty="0"/>
              <a:t>. Stavba odborných </a:t>
            </a:r>
            <a:r>
              <a:rPr lang="cs-CZ" sz="2400" b="1" dirty="0" smtClean="0"/>
              <a:t>textů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a</a:t>
            </a:r>
            <a:r>
              <a:rPr lang="cs-CZ" sz="2400" dirty="0"/>
              <a:t>) horizontální členění</a:t>
            </a:r>
          </a:p>
          <a:p>
            <a:pPr marL="0" indent="0">
              <a:buNone/>
            </a:pPr>
            <a:r>
              <a:rPr lang="cs-CZ" sz="2400" dirty="0"/>
              <a:t>	- název textu</a:t>
            </a:r>
          </a:p>
          <a:p>
            <a:pPr marL="0" indent="0">
              <a:buNone/>
            </a:pPr>
            <a:r>
              <a:rPr lang="cs-CZ" sz="2400" dirty="0"/>
              <a:t>	- jednotlivé kapitoly a odstavce – členit podle stejného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klíče </a:t>
            </a:r>
            <a:r>
              <a:rPr lang="cs-CZ" sz="2400" dirty="0"/>
              <a:t>(např. 1.5.8, II. III.)</a:t>
            </a:r>
          </a:p>
          <a:p>
            <a:pPr marL="0" indent="0">
              <a:buNone/>
            </a:pPr>
            <a:r>
              <a:rPr lang="cs-CZ" sz="2400" dirty="0" smtClean="0"/>
              <a:t>b</a:t>
            </a:r>
            <a:r>
              <a:rPr lang="cs-CZ" sz="2400" dirty="0"/>
              <a:t>) vertikální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</a:t>
            </a:r>
            <a:r>
              <a:rPr lang="cs-CZ" sz="2400" dirty="0"/>
              <a:t>text, přílohy, resumé, rejstříky, citace, odkazy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630074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5. Slohové postupy a </a:t>
            </a:r>
            <a:r>
              <a:rPr lang="cs-CZ" sz="2400" b="1" dirty="0" smtClean="0"/>
              <a:t>útvary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a) odborný </a:t>
            </a:r>
            <a:r>
              <a:rPr lang="cs-CZ" sz="2400" dirty="0"/>
              <a:t>text využívá slohové postupy (způsob zpracování a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členění </a:t>
            </a:r>
            <a:r>
              <a:rPr lang="cs-CZ" sz="2400" dirty="0"/>
              <a:t>tématu):</a:t>
            </a:r>
          </a:p>
          <a:p>
            <a:pPr marL="0" indent="0">
              <a:buNone/>
            </a:pPr>
            <a:r>
              <a:rPr lang="cs-CZ" sz="2400" dirty="0"/>
              <a:t>		a) výkladový – objasnit podstatu jevů, dějů či </a:t>
            </a:r>
            <a:r>
              <a:rPr lang="cs-CZ" sz="2400" dirty="0" smtClean="0"/>
              <a:t>			předmětů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		b) popisný – vystihnout a popsat vlastnosti,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charakteristické </a:t>
            </a:r>
            <a:r>
              <a:rPr lang="cs-CZ" sz="2400" dirty="0"/>
              <a:t>znaky a rysy</a:t>
            </a:r>
          </a:p>
          <a:p>
            <a:pPr marL="0" indent="0">
              <a:buNone/>
            </a:pPr>
            <a:r>
              <a:rPr lang="cs-CZ" sz="2400" dirty="0"/>
              <a:t>		c) úvahový – autor sděluje své názory, myšlenky a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zároveň hodnotí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</a:t>
            </a:r>
            <a:r>
              <a:rPr lang="cs-CZ" sz="2400" dirty="0"/>
              <a:t>) </a:t>
            </a:r>
            <a:r>
              <a:rPr lang="cs-CZ" sz="2400" dirty="0" smtClean="0"/>
              <a:t>útvary: výklad, úvaha, esej, teze, </a:t>
            </a:r>
            <a:r>
              <a:rPr lang="cs-CZ" sz="2400" smtClean="0"/>
              <a:t>přednáška atd.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9573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Zdroje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MAŠKOVÁ, </a:t>
            </a:r>
            <a:r>
              <a:rPr lang="cs-CZ" sz="2400" dirty="0" err="1" smtClean="0"/>
              <a:t>Drahuše</a:t>
            </a:r>
            <a:r>
              <a:rPr lang="cs-CZ" sz="2400" dirty="0" smtClean="0"/>
              <a:t>. </a:t>
            </a:r>
            <a:r>
              <a:rPr lang="cs-CZ" sz="2400" i="1" dirty="0" smtClean="0"/>
              <a:t>Český jazyk: přehled středoškolského učiva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Třebíč: Petra </a:t>
            </a:r>
            <a:r>
              <a:rPr lang="cs-CZ" sz="2400" dirty="0" err="1" smtClean="0"/>
              <a:t>Velanová</a:t>
            </a:r>
            <a:r>
              <a:rPr lang="cs-CZ" sz="2400" dirty="0" smtClean="0"/>
              <a:t>, 2005, 175 s. Maturita. ISBN 80-902-5715-1. 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ADÁMKOVÁ, Petra a GREŠOVÁ, Šárka. </a:t>
            </a:r>
            <a:r>
              <a:rPr lang="cs-CZ" sz="2400" i="1" dirty="0" smtClean="0"/>
              <a:t>Český jazyk a komunikace pro střední školy 3. - 4. díl</a:t>
            </a:r>
            <a:r>
              <a:rPr lang="cs-CZ" sz="2400" dirty="0" smtClean="0"/>
              <a:t>. </a:t>
            </a:r>
            <a:r>
              <a:rPr lang="cs-CZ" sz="2400" i="1" dirty="0" smtClean="0"/>
              <a:t>Průvodce pro učitele.</a:t>
            </a:r>
            <a:r>
              <a:rPr lang="cs-CZ" sz="2400" dirty="0" smtClean="0"/>
              <a:t>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2013, 175 s. ISBN 978-80-7358-202-9.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smtClean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88332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1011</TotalTime>
  <Words>300</Words>
  <Application>Microsoft Office PowerPoint</Application>
  <PresentationFormat>Předvádění na obrazovce (4:3)</PresentationFormat>
  <Paragraphs>76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FUNKČNÍ STYL ODBORNÝ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SŠ a VOŠ cestovního ruchu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pkriz</cp:lastModifiedBy>
  <cp:revision>59</cp:revision>
  <dcterms:created xsi:type="dcterms:W3CDTF">2013-01-04T10:43:36Z</dcterms:created>
  <dcterms:modified xsi:type="dcterms:W3CDTF">2013-12-12T12:17:34Z</dcterms:modified>
</cp:coreProperties>
</file>