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71" r:id="rId2"/>
    <p:sldId id="272" r:id="rId3"/>
    <p:sldId id="256" r:id="rId4"/>
    <p:sldId id="295" r:id="rId5"/>
    <p:sldId id="296" r:id="rId6"/>
    <p:sldId id="297" r:id="rId7"/>
    <p:sldId id="298" r:id="rId8"/>
    <p:sldId id="299" r:id="rId9"/>
    <p:sldId id="28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D180F2-4C36-45A1-9965-A39C69028CB9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EA364-DD19-4EA3-8506-C73E6D7ED2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2118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36959681"/>
              </p:ext>
            </p:extLst>
          </p:nvPr>
        </p:nvGraphicFramePr>
        <p:xfrm>
          <a:off x="947519" y="256490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Petr Kříž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Sloh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r>
                        <a:rPr lang="cs-CZ" baseline="0" dirty="0" smtClean="0"/>
                        <a:t> 3. 2013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6933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404665"/>
            <a:ext cx="8229600" cy="6192688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sz="2400" dirty="0" smtClean="0"/>
              <a:t>Tato prezentace přibližuje žánry úvahy a výkladu v současné stylistice. Inovuje výuku využitím multimediálních pomůcek. Materiál je určen pro výuku ve 3. ročníku střední školy – stylistika.</a:t>
            </a:r>
            <a:endParaRPr lang="cs-CZ" sz="2400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pPr marL="0" indent="0">
              <a:buNone/>
            </a:pPr>
            <a:r>
              <a:rPr lang="cs-CZ" sz="2400" dirty="0" smtClean="0"/>
              <a:t>Materiál použije učitel při výkladu látky. Doba prezentace odpovídá zhruba 25 – 30 minutám. Prezentaci může učitel doplňovat svými otázkami.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855587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Žánry odborného stylu:</a:t>
            </a:r>
            <a:br>
              <a:rPr lang="cs-CZ" dirty="0" smtClean="0"/>
            </a:br>
            <a:r>
              <a:rPr lang="cs-CZ" dirty="0" smtClean="0"/>
              <a:t>úvaha, výklad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 Výklad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- využívá slohový postup výkladový (něco odborně objasnit)</a:t>
            </a:r>
          </a:p>
          <a:p>
            <a:pPr marL="0" indent="0">
              <a:buNone/>
            </a:pPr>
            <a:r>
              <a:rPr lang="cs-CZ" sz="2400" dirty="0"/>
              <a:t>= útvar, který vysvětluje podstatu a souvislosti určitých jevů či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procesů</a:t>
            </a:r>
            <a:r>
              <a:rPr lang="cs-CZ" sz="2400" dirty="0"/>
              <a:t>. Mluvená varianta výkladu se </a:t>
            </a:r>
            <a:r>
              <a:rPr lang="cs-CZ" sz="2400" dirty="0" smtClean="0"/>
              <a:t>nazývá </a:t>
            </a:r>
            <a:r>
              <a:rPr lang="cs-CZ" sz="2400" dirty="0"/>
              <a:t>přednáška.</a:t>
            </a:r>
          </a:p>
          <a:p>
            <a:pPr marL="0" indent="0">
              <a:buNone/>
            </a:pPr>
            <a:r>
              <a:rPr lang="cs-CZ" sz="2400" dirty="0" smtClean="0"/>
              <a:t>- mluvčí </a:t>
            </a:r>
            <a:r>
              <a:rPr lang="cs-CZ" sz="2400" dirty="0"/>
              <a:t>by měl sdělovat spolehlivé, ověřené a objektivní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informace</a:t>
            </a:r>
            <a:r>
              <a:rPr lang="cs-CZ" sz="2400" dirty="0"/>
              <a:t>, stranou nechává subjektivní úvahy a </a:t>
            </a:r>
            <a:r>
              <a:rPr lang="cs-CZ" sz="2400" dirty="0" smtClean="0"/>
              <a:t>své 	pocity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- pojetí výkladu se liší v adresátovi – dítě, dospělý, odborník</a:t>
            </a:r>
          </a:p>
          <a:p>
            <a:pPr marL="0" indent="0">
              <a:buNone/>
            </a:pPr>
            <a:r>
              <a:rPr lang="cs-CZ" sz="2400" dirty="0" smtClean="0"/>
              <a:t>- výhody </a:t>
            </a:r>
            <a:r>
              <a:rPr lang="cs-CZ" sz="2400" dirty="0"/>
              <a:t>výkladu: možnost si text podrobně promyslet a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připravit</a:t>
            </a:r>
            <a:r>
              <a:rPr lang="cs-CZ" sz="2400" dirty="0"/>
              <a:t>, návraty a přepracování </a:t>
            </a:r>
          </a:p>
          <a:p>
            <a:pPr marL="0" indent="0">
              <a:buNone/>
            </a:pPr>
            <a:r>
              <a:rPr lang="cs-CZ" sz="2400" dirty="0" smtClean="0"/>
              <a:t>- výhody </a:t>
            </a:r>
            <a:r>
              <a:rPr lang="cs-CZ" sz="2400" dirty="0"/>
              <a:t>přednášky: přímý kontakt s adresátem, možnost využít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neverbální </a:t>
            </a:r>
            <a:r>
              <a:rPr lang="cs-CZ" sz="2400" dirty="0"/>
              <a:t>prostředky, sledovat reakce </a:t>
            </a:r>
            <a:r>
              <a:rPr lang="cs-CZ" sz="2400" dirty="0" smtClean="0"/>
              <a:t>publika</a:t>
            </a: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54071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Struktura výkladu: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- v</a:t>
            </a:r>
            <a:r>
              <a:rPr lang="cs-CZ" sz="2400" dirty="0"/>
              <a:t> úvodu jasně vysvětlit, o čem budeme mluvit či psát (V dnešní </a:t>
            </a:r>
          </a:p>
          <a:p>
            <a:pPr marL="0" indent="0">
              <a:buNone/>
            </a:pPr>
            <a:r>
              <a:rPr lang="cs-CZ" sz="2400" dirty="0" smtClean="0"/>
              <a:t>	hodině </a:t>
            </a:r>
            <a:r>
              <a:rPr lang="cs-CZ" sz="2400" dirty="0"/>
              <a:t>(přednášce) se budeme </a:t>
            </a:r>
            <a:r>
              <a:rPr lang="cs-CZ" sz="2400" dirty="0" smtClean="0"/>
              <a:t>věnovat</a:t>
            </a:r>
            <a:r>
              <a:rPr lang="cs-CZ" sz="2400" dirty="0"/>
              <a:t>..., Chcete-li se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dozvědět</a:t>
            </a:r>
            <a:r>
              <a:rPr lang="cs-CZ" sz="2400" dirty="0"/>
              <a:t>..., tak jste zde správně.)</a:t>
            </a:r>
          </a:p>
          <a:p>
            <a:pPr marL="0" indent="0">
              <a:buNone/>
            </a:pPr>
            <a:r>
              <a:rPr lang="cs-CZ" sz="2400" dirty="0" smtClean="0"/>
              <a:t>- pro </a:t>
            </a:r>
            <a:r>
              <a:rPr lang="cs-CZ" sz="2400" dirty="0"/>
              <a:t>snadnější orientaci je vhodné výklad členit do menších, ale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vzájemně </a:t>
            </a:r>
            <a:r>
              <a:rPr lang="cs-CZ" sz="2400" dirty="0"/>
              <a:t>provázaných částí</a:t>
            </a:r>
          </a:p>
          <a:p>
            <a:pPr marL="0" indent="0">
              <a:buNone/>
            </a:pPr>
            <a:r>
              <a:rPr lang="cs-CZ" sz="2400" dirty="0" smtClean="0"/>
              <a:t>- na </a:t>
            </a:r>
            <a:r>
              <a:rPr lang="cs-CZ" sz="2400" dirty="0"/>
              <a:t>přechod k dalšímu tematickému celku je dobré výslovně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upozornit </a:t>
            </a:r>
            <a:r>
              <a:rPr lang="cs-CZ" sz="2400" dirty="0"/>
              <a:t>(A teď přejdeme k..., Dále </a:t>
            </a:r>
            <a:r>
              <a:rPr lang="cs-CZ" sz="2400" dirty="0" smtClean="0"/>
              <a:t>se budeme 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zabývat</a:t>
            </a:r>
            <a:r>
              <a:rPr lang="cs-CZ" sz="2400" dirty="0"/>
              <a:t>...., Dalším důležitým bodem....)</a:t>
            </a:r>
          </a:p>
          <a:p>
            <a:pPr marL="0" indent="0">
              <a:buNone/>
            </a:pPr>
            <a:r>
              <a:rPr lang="cs-CZ" sz="2400" dirty="0" smtClean="0"/>
              <a:t>- na </a:t>
            </a:r>
            <a:r>
              <a:rPr lang="cs-CZ" sz="2400" dirty="0"/>
              <a:t>závěr shrneme fakta a pokud je výklad delší, zopakujeme, co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bylo </a:t>
            </a:r>
            <a:r>
              <a:rPr lang="cs-CZ" sz="2400" dirty="0"/>
              <a:t>cílem výkladu</a:t>
            </a:r>
          </a:p>
          <a:p>
            <a:pPr marL="0" indent="0">
              <a:buNone/>
            </a:pPr>
            <a:r>
              <a:rPr lang="cs-CZ" sz="2400" dirty="0" smtClean="0"/>
              <a:t>- na úplný </a:t>
            </a:r>
            <a:r>
              <a:rPr lang="cs-CZ" sz="2400" dirty="0"/>
              <a:t>závěr je potřebné uvést použitou literaturu a zdroje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(</a:t>
            </a:r>
            <a:r>
              <a:rPr lang="cs-CZ" sz="2400" dirty="0"/>
              <a:t>kvůli plagiátorství)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51768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Úvaha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patří k nejtěžším slohovým útvarům</a:t>
            </a:r>
          </a:p>
          <a:p>
            <a:pPr marL="0" indent="0">
              <a:buNone/>
            </a:pPr>
            <a:r>
              <a:rPr lang="cs-CZ" sz="2400" dirty="0" smtClean="0"/>
              <a:t>- úvaha </a:t>
            </a:r>
            <a:r>
              <a:rPr lang="cs-CZ" sz="2400" dirty="0"/>
              <a:t>je slohový útvar, ve kterém se autor zamýšlí nad nějakým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problémem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- na </a:t>
            </a:r>
            <a:r>
              <a:rPr lang="cs-CZ" sz="2400" dirty="0"/>
              <a:t>rozdíl od výkladu (výklad odborně něco objasňuje) v úvaze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autor </a:t>
            </a:r>
            <a:r>
              <a:rPr lang="cs-CZ" sz="2400" dirty="0"/>
              <a:t>sděluje své osobní stanovisko a </a:t>
            </a:r>
            <a:r>
              <a:rPr lang="cs-CZ" sz="2400" dirty="0" smtClean="0"/>
              <a:t>názor </a:t>
            </a:r>
            <a:r>
              <a:rPr lang="cs-CZ" sz="2400" dirty="0"/>
              <a:t>na danou věc. </a:t>
            </a:r>
          </a:p>
          <a:p>
            <a:pPr marL="0" indent="0">
              <a:buNone/>
            </a:pPr>
            <a:r>
              <a:rPr lang="cs-CZ" sz="2400" dirty="0" smtClean="0"/>
              <a:t>- často </a:t>
            </a:r>
            <a:r>
              <a:rPr lang="cs-CZ" sz="2400" dirty="0"/>
              <a:t>se nesdělují nové poznatky a informace, jde spíš o nový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pohled </a:t>
            </a:r>
            <a:r>
              <a:rPr lang="cs-CZ" sz="2400" dirty="0"/>
              <a:t>na věc</a:t>
            </a:r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bývá expresivní, subjektivní, zaujatá</a:t>
            </a:r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patří i do uměleckého stylu</a:t>
            </a:r>
          </a:p>
          <a:p>
            <a:pPr marL="0" indent="0">
              <a:buNone/>
            </a:pPr>
            <a:r>
              <a:rPr lang="cs-CZ" sz="2400" dirty="0" smtClean="0"/>
              <a:t>- v</a:t>
            </a:r>
            <a:r>
              <a:rPr lang="cs-CZ" sz="2400" dirty="0"/>
              <a:t> úvaze se využívají řečnické otázky, hodnotící příslovce,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přirovnání</a:t>
            </a:r>
            <a:r>
              <a:rPr lang="cs-CZ" sz="2400" dirty="0"/>
              <a:t>, neukončené výpovědi</a:t>
            </a:r>
          </a:p>
        </p:txBody>
      </p:sp>
    </p:spTree>
    <p:extLst>
      <p:ext uri="{BB962C8B-B14F-4D97-AF65-F5344CB8AC3E}">
        <p14:creationId xmlns:p14="http://schemas.microsoft.com/office/powerpoint/2010/main" xmlns="" val="386248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Struktura úvahy: 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1. úvod </a:t>
            </a:r>
            <a:r>
              <a:rPr lang="cs-CZ" sz="2400" dirty="0"/>
              <a:t>– uvedení do problému, zde je uvedeno, proč je problém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zajímavý</a:t>
            </a:r>
            <a:r>
              <a:rPr lang="cs-CZ" sz="2400" dirty="0"/>
              <a:t>, proč se jím </a:t>
            </a:r>
            <a:r>
              <a:rPr lang="cs-CZ" sz="2400" dirty="0" smtClean="0"/>
              <a:t>budeme </a:t>
            </a:r>
            <a:r>
              <a:rPr lang="cs-CZ" sz="2400" dirty="0"/>
              <a:t>zabývat</a:t>
            </a:r>
          </a:p>
          <a:p>
            <a:pPr marL="0" indent="0">
              <a:buNone/>
            </a:pPr>
            <a:r>
              <a:rPr lang="cs-CZ" sz="2400" dirty="0" smtClean="0"/>
              <a:t>2</a:t>
            </a:r>
            <a:r>
              <a:rPr lang="cs-CZ" sz="2400" dirty="0"/>
              <a:t>. hlavní stať – rozbor daného problému, argumentace, je </a:t>
            </a:r>
            <a:r>
              <a:rPr lang="cs-CZ" sz="2400" dirty="0" smtClean="0"/>
              <a:t>	vhodné </a:t>
            </a:r>
            <a:r>
              <a:rPr lang="cs-CZ" sz="2400" dirty="0"/>
              <a:t>dbát na logickou výstavbu </a:t>
            </a:r>
            <a:r>
              <a:rPr lang="cs-CZ" sz="2400" dirty="0" smtClean="0"/>
              <a:t>textu </a:t>
            </a:r>
            <a:r>
              <a:rPr lang="cs-CZ" sz="2400" dirty="0"/>
              <a:t>(dávat k sobě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související </a:t>
            </a:r>
            <a:r>
              <a:rPr lang="cs-CZ" sz="2400" dirty="0"/>
              <a:t>myšlenky), neopakovat myšlenky</a:t>
            </a:r>
          </a:p>
          <a:p>
            <a:pPr marL="0" indent="0">
              <a:buNone/>
            </a:pPr>
            <a:r>
              <a:rPr lang="cs-CZ" sz="2400" dirty="0" smtClean="0"/>
              <a:t>3</a:t>
            </a:r>
            <a:r>
              <a:rPr lang="cs-CZ" sz="2400" dirty="0"/>
              <a:t>. závěr – shrnutí základních myšlenek, ke kterým jsme došli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- do </a:t>
            </a:r>
            <a:r>
              <a:rPr lang="cs-CZ" sz="2400" dirty="0"/>
              <a:t>úvahy lze zařadit i kritiku a </a:t>
            </a:r>
            <a:r>
              <a:rPr lang="cs-CZ" sz="2400" dirty="0" smtClean="0"/>
              <a:t>recenzi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6349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Jazykové prostředky úvahy a výkladu: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spisovná čeština</a:t>
            </a:r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neutrální slovní zásoba, popř. termíny</a:t>
            </a:r>
          </a:p>
        </p:txBody>
      </p:sp>
    </p:spTree>
    <p:extLst>
      <p:ext uri="{BB962C8B-B14F-4D97-AF65-F5344CB8AC3E}">
        <p14:creationId xmlns:p14="http://schemas.microsoft.com/office/powerpoint/2010/main" xmlns="" val="177472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Zdroje</a:t>
            </a:r>
            <a:r>
              <a:rPr lang="cs-CZ" sz="2400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MAŠKOVÁ, </a:t>
            </a:r>
            <a:r>
              <a:rPr lang="cs-CZ" sz="2400" dirty="0" err="1" smtClean="0"/>
              <a:t>Drahuše</a:t>
            </a:r>
            <a:r>
              <a:rPr lang="cs-CZ" sz="2400" dirty="0" smtClean="0"/>
              <a:t>. </a:t>
            </a:r>
            <a:r>
              <a:rPr lang="cs-CZ" sz="2400" i="1" dirty="0" smtClean="0"/>
              <a:t>Český jazyk: přehled středoškolského učiva</a:t>
            </a:r>
            <a:r>
              <a:rPr lang="cs-CZ" sz="2400" dirty="0" smtClean="0"/>
              <a:t>. 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Třebíč: Petra </a:t>
            </a:r>
            <a:r>
              <a:rPr lang="cs-CZ" sz="2400" dirty="0" err="1" smtClean="0"/>
              <a:t>Velanová</a:t>
            </a:r>
            <a:r>
              <a:rPr lang="cs-CZ" sz="2400" dirty="0" smtClean="0"/>
              <a:t>, 2005, 175 s. Maturita. ISBN 80-902-5715-1. </a:t>
            </a:r>
          </a:p>
          <a:p>
            <a:pPr marL="0" indent="0"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ADÁMKOVÁ, Petra a GREŠOVÁ, Šárka. </a:t>
            </a:r>
            <a:r>
              <a:rPr lang="cs-CZ" sz="2400" i="1" dirty="0" smtClean="0"/>
              <a:t>Český jazyk a komunikace pro střední školy 3. - 4. díl</a:t>
            </a:r>
            <a:r>
              <a:rPr lang="cs-CZ" sz="2400" dirty="0" smtClean="0"/>
              <a:t>. </a:t>
            </a:r>
            <a:r>
              <a:rPr lang="cs-CZ" sz="2400" i="1" dirty="0" smtClean="0"/>
              <a:t>Průvodce pro učitele.</a:t>
            </a:r>
            <a:r>
              <a:rPr lang="cs-CZ" sz="2400" dirty="0" smtClean="0"/>
              <a:t> 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Brno: </a:t>
            </a:r>
            <a:r>
              <a:rPr lang="cs-CZ" sz="2400" dirty="0" err="1" smtClean="0"/>
              <a:t>Didaktis</a:t>
            </a:r>
            <a:r>
              <a:rPr lang="cs-CZ" sz="2400" dirty="0" smtClean="0"/>
              <a:t>, 2013, 175 s. ISBN 978-80-7358-202-9. 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endParaRPr lang="cs-CZ" sz="240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smtClean="0">
                <a:solidFill>
                  <a:srgbClr val="FF0000"/>
                </a:solidFill>
              </a:rPr>
              <a:t> 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88332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1020</TotalTime>
  <Words>267</Words>
  <Application>Microsoft Office PowerPoint</Application>
  <PresentationFormat>Předvádění na obrazovce (4:3)</PresentationFormat>
  <Paragraphs>79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Žánry odborného stylu: úvaha, výklad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>SŠ a VOŠ cestovního ruchu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Ken Elton Kesey</dc:title>
  <dc:creator>pkriz</dc:creator>
  <cp:lastModifiedBy>pkriz</cp:lastModifiedBy>
  <cp:revision>60</cp:revision>
  <dcterms:created xsi:type="dcterms:W3CDTF">2013-01-04T10:43:36Z</dcterms:created>
  <dcterms:modified xsi:type="dcterms:W3CDTF">2013-12-12T12:17:41Z</dcterms:modified>
</cp:coreProperties>
</file>