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5"/>
  </p:notesMasterIdLst>
  <p:sldIdLst>
    <p:sldId id="259" r:id="rId2"/>
    <p:sldId id="260" r:id="rId3"/>
    <p:sldId id="263" r:id="rId4"/>
    <p:sldId id="264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194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="1" i="0" u="sng" dirty="0" smtClean="0"/>
            <a:t>Název školy</a:t>
          </a:r>
          <a:r>
            <a:rPr lang="cs-CZ" sz="2000" dirty="0" smtClean="0"/>
            <a:t>: ZŠ HUSOVA 276, PODBOŘANY, OKRES LOUNY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b="1" u="sng" dirty="0" smtClean="0"/>
            <a:t>Autor:</a:t>
          </a:r>
          <a:r>
            <a:rPr lang="cs-CZ" sz="2000" dirty="0" smtClean="0"/>
            <a:t> MGR.JAROSLAVA KUDLÁČKOVÁ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1" u="sng" dirty="0" smtClean="0"/>
            <a:t>Téma:</a:t>
          </a:r>
          <a:r>
            <a:rPr lang="cs-CZ" sz="2000" dirty="0" smtClean="0"/>
            <a:t>  Sloveso CAN</a:t>
          </a:r>
        </a:p>
        <a:p>
          <a:pPr algn="l" rtl="0"/>
          <a:r>
            <a:rPr lang="cs-CZ" sz="2000" b="1" u="sng" dirty="0" smtClean="0"/>
            <a:t>Číslo projektu</a:t>
          </a:r>
          <a:r>
            <a:rPr lang="cs-CZ" sz="2000" dirty="0" smtClean="0"/>
            <a:t>:</a:t>
          </a:r>
          <a:r>
            <a:rPr lang="cs-CZ" sz="2000" b="0" dirty="0" smtClean="0"/>
            <a:t>CZ.1.07/1.4.00/21.2975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8AA2E57C-889F-46F2-801D-82BD4BEDB013}">
      <dgm:prSet custT="1"/>
      <dgm:spPr/>
      <dgm:t>
        <a:bodyPr/>
        <a:lstStyle/>
        <a:p>
          <a:pPr algn="l" rtl="0"/>
          <a:r>
            <a:rPr lang="cs-CZ" sz="2000" b="1" i="0" u="sng" dirty="0" smtClean="0"/>
            <a:t>Název:</a:t>
          </a:r>
          <a:r>
            <a:rPr lang="cs-CZ" sz="2000" b="1" i="0" u="none" dirty="0" smtClean="0"/>
            <a:t> </a:t>
          </a:r>
          <a:r>
            <a:rPr lang="cs-CZ" sz="2000" b="0" u="none" dirty="0" smtClean="0"/>
            <a:t>VY_32_INOVACE_608_AJ</a:t>
          </a:r>
          <a:r>
            <a:rPr lang="cs-CZ" sz="2000" dirty="0" smtClean="0"/>
            <a:t>_ </a:t>
          </a:r>
          <a:r>
            <a:rPr lang="cs-CZ" sz="2000" dirty="0" smtClean="0"/>
            <a:t>sloveso CAN</a:t>
          </a:r>
          <a:endParaRPr lang="cs-CZ" sz="2000" dirty="0"/>
        </a:p>
      </dgm:t>
    </dgm:pt>
    <dgm:pt modelId="{E0DA2F13-9B92-4E46-8184-880F34838A9B}" type="sibTrans" cxnId="{F0AE48AD-E615-4C77-A734-7B404773B080}">
      <dgm:prSet/>
      <dgm:spPr/>
      <dgm:t>
        <a:bodyPr/>
        <a:lstStyle/>
        <a:p>
          <a:endParaRPr lang="cs-CZ"/>
        </a:p>
      </dgm:t>
    </dgm:pt>
    <dgm:pt modelId="{1DDA555B-7828-4067-929B-FC8C2AEF96FE}" type="parTrans" cxnId="{F0AE48AD-E615-4C77-A734-7B404773B08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262DBCE-1153-429A-9F97-D56689FBAC33}" type="pres">
      <dgm:prSet presAssocID="{8AA2E57C-889F-46F2-801D-82BD4BEDB013}" presName="vertSpace3" presStyleLbl="node1" presStyleIdx="1" presStyleCnt="4"/>
      <dgm:spPr/>
      <dgm:t>
        <a:bodyPr/>
        <a:lstStyle/>
        <a:p>
          <a:endParaRPr lang="cs-CZ"/>
        </a:p>
      </dgm:t>
    </dgm:pt>
    <dgm:pt modelId="{A3A6E5B8-F84D-4E91-A0FD-11E55D695723}" type="pres">
      <dgm:prSet presAssocID="{8AA2E57C-889F-46F2-801D-82BD4BEDB013}" presName="circle3" presStyleLbl="node1" presStyleIdx="2" presStyleCnt="4"/>
      <dgm:spPr/>
      <dgm:t>
        <a:bodyPr/>
        <a:lstStyle/>
        <a:p>
          <a:endParaRPr lang="cs-CZ"/>
        </a:p>
      </dgm:t>
    </dgm:pt>
    <dgm:pt modelId="{DB3A4F2C-9D0E-42C2-9E6A-7A04D684D977}" type="pres">
      <dgm:prSet presAssocID="{8AA2E57C-889F-46F2-801D-82BD4BEDB013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4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E57E09-67C0-4EA3-938A-7476D7C42F9D}" type="pres">
      <dgm:prSet presAssocID="{8AA2E57C-889F-46F2-801D-82BD4BEDB013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77E279-E6D7-4A05-9499-367EE8AC25AB}" type="presOf" srcId="{D8197B8C-B260-4A16-BDF4-0947B075E274}" destId="{25B08C86-7E15-44DC-BE7F-FFB55DD49D12}" srcOrd="0" destOrd="0" presId="urn:microsoft.com/office/officeart/2005/8/layout/target3"/>
    <dgm:cxn modelId="{A78938AE-220C-47D7-B3E0-9A29E85A2F1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0AE48AD-E615-4C77-A734-7B404773B080}" srcId="{757F3AB3-0718-4624-B441-E567A8F0AB56}" destId="{8AA2E57C-889F-46F2-801D-82BD4BEDB013}" srcOrd="2" destOrd="0" parTransId="{1DDA555B-7828-4067-929B-FC8C2AEF96FE}" sibTransId="{E0DA2F13-9B92-4E46-8184-880F34838A9B}"/>
    <dgm:cxn modelId="{6C4E9431-0176-4D23-805A-4A8AD6624756}" type="presOf" srcId="{D1B46980-6531-4606-95E6-44980827E919}" destId="{6140AFEC-043D-4C43-A2F9-D0F5331DF3A3}" srcOrd="0" destOrd="0" presId="urn:microsoft.com/office/officeart/2005/8/layout/target3"/>
    <dgm:cxn modelId="{C62D1FC3-5430-4F7C-BA2E-3062D6721EF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3705163-3E07-4E62-82DC-FB601C6C9297}" type="presOf" srcId="{8AA2E57C-889F-46F2-801D-82BD4BEDB013}" destId="{DB3A4F2C-9D0E-42C2-9E6A-7A04D684D977}" srcOrd="0" destOrd="0" presId="urn:microsoft.com/office/officeart/2005/8/layout/target3"/>
    <dgm:cxn modelId="{BA06F1D6-35DB-4619-8108-81A2A97B363A}" type="presOf" srcId="{757F3AB3-0718-4624-B441-E567A8F0AB56}" destId="{333A1088-737F-45CB-B68E-254E46348037}" srcOrd="0" destOrd="0" presId="urn:microsoft.com/office/officeart/2005/8/layout/target3"/>
    <dgm:cxn modelId="{3F8751F9-B864-402D-9033-05FD38062E6D}" type="presOf" srcId="{D8197B8C-B260-4A16-BDF4-0947B075E274}" destId="{5A5FFA88-C948-4069-8E93-59FA12366E83}" srcOrd="1" destOrd="0" presId="urn:microsoft.com/office/officeart/2005/8/layout/target3"/>
    <dgm:cxn modelId="{8CDB5D7B-775D-464A-B4E9-A39A0E600425}" type="presOf" srcId="{8AA2E57C-889F-46F2-801D-82BD4BEDB013}" destId="{15E57E09-67C0-4EA3-938A-7476D7C42F9D}" srcOrd="1" destOrd="0" presId="urn:microsoft.com/office/officeart/2005/8/layout/target3"/>
    <dgm:cxn modelId="{A5DEDC5E-B350-4195-8324-9BE58718A0FA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BAA04F-6D7A-41DE-8F0F-D0E6E9914C73}" type="presParOf" srcId="{333A1088-737F-45CB-B68E-254E46348037}" destId="{F5ABB229-8D3B-4694-996A-96F23CF14429}" srcOrd="0" destOrd="0" presId="urn:microsoft.com/office/officeart/2005/8/layout/target3"/>
    <dgm:cxn modelId="{80D1B8F3-A208-49A4-98C1-DDAC5C0F45D2}" type="presParOf" srcId="{333A1088-737F-45CB-B68E-254E46348037}" destId="{F41139FD-01EE-4571-8B17-4FB00FC51163}" srcOrd="1" destOrd="0" presId="urn:microsoft.com/office/officeart/2005/8/layout/target3"/>
    <dgm:cxn modelId="{0B6CD28B-ACB1-46E9-AB73-AEB726C82470}" type="presParOf" srcId="{333A1088-737F-45CB-B68E-254E46348037}" destId="{D005CE8C-CC26-4C3E-AC11-E15060ECD759}" srcOrd="2" destOrd="0" presId="urn:microsoft.com/office/officeart/2005/8/layout/target3"/>
    <dgm:cxn modelId="{54A19846-DAE9-4C2E-972E-14DF890BCB2E}" type="presParOf" srcId="{333A1088-737F-45CB-B68E-254E46348037}" destId="{2C702D82-9B77-49B7-9568-BB8EB47C3372}" srcOrd="3" destOrd="0" presId="urn:microsoft.com/office/officeart/2005/8/layout/target3"/>
    <dgm:cxn modelId="{327FC7CC-3C63-45DB-9B66-838EC3CEEE13}" type="presParOf" srcId="{333A1088-737F-45CB-B68E-254E46348037}" destId="{A52A0455-90FF-4808-ABD0-F02540D31D5A}" srcOrd="4" destOrd="0" presId="urn:microsoft.com/office/officeart/2005/8/layout/target3"/>
    <dgm:cxn modelId="{D6C66B2E-CE4D-4CD1-A19F-8EDD5DB7F99A}" type="presParOf" srcId="{333A1088-737F-45CB-B68E-254E46348037}" destId="{6140AFEC-043D-4C43-A2F9-D0F5331DF3A3}" srcOrd="5" destOrd="0" presId="urn:microsoft.com/office/officeart/2005/8/layout/target3"/>
    <dgm:cxn modelId="{A6C818EA-3D88-491F-8409-30C49E66D8C8}" type="presParOf" srcId="{333A1088-737F-45CB-B68E-254E46348037}" destId="{B262DBCE-1153-429A-9F97-D56689FBAC33}" srcOrd="6" destOrd="0" presId="urn:microsoft.com/office/officeart/2005/8/layout/target3"/>
    <dgm:cxn modelId="{E42F6051-135F-411C-AEE6-64805827CDEC}" type="presParOf" srcId="{333A1088-737F-45CB-B68E-254E46348037}" destId="{A3A6E5B8-F84D-4E91-A0FD-11E55D695723}" srcOrd="7" destOrd="0" presId="urn:microsoft.com/office/officeart/2005/8/layout/target3"/>
    <dgm:cxn modelId="{3304A6D6-3CED-4DCF-A192-3ECF51D524EF}" type="presParOf" srcId="{333A1088-737F-45CB-B68E-254E46348037}" destId="{DB3A4F2C-9D0E-42C2-9E6A-7A04D684D977}" srcOrd="8" destOrd="0" presId="urn:microsoft.com/office/officeart/2005/8/layout/target3"/>
    <dgm:cxn modelId="{3185D7D2-23E2-4826-A8B6-93182737A338}" type="presParOf" srcId="{333A1088-737F-45CB-B68E-254E46348037}" destId="{322283A8-4A27-4CDA-BAE3-F381106A9174}" srcOrd="9" destOrd="0" presId="urn:microsoft.com/office/officeart/2005/8/layout/target3"/>
    <dgm:cxn modelId="{C1E77F6D-873A-45D7-964D-3A2D3830678A}" type="presParOf" srcId="{333A1088-737F-45CB-B68E-254E46348037}" destId="{FFC9F71D-1B4F-4AD9-A4A6-86ADEFC8AF5C}" srcOrd="10" destOrd="0" presId="urn:microsoft.com/office/officeart/2005/8/layout/target3"/>
    <dgm:cxn modelId="{42DE409B-2CF5-42A6-B09E-6803D5C76AE0}" type="presParOf" srcId="{333A1088-737F-45CB-B68E-254E46348037}" destId="{25B08C86-7E15-44DC-BE7F-FFB55DD49D12}" srcOrd="11" destOrd="0" presId="urn:microsoft.com/office/officeart/2005/8/layout/target3"/>
    <dgm:cxn modelId="{20E2129F-3892-4870-98FF-B6CA5B9C9BAA}" type="presParOf" srcId="{333A1088-737F-45CB-B68E-254E46348037}" destId="{AED2198E-93D5-4001-81B4-73124B309672}" srcOrd="12" destOrd="0" presId="urn:microsoft.com/office/officeart/2005/8/layout/target3"/>
    <dgm:cxn modelId="{F30A7FB0-6C86-4A85-BC1A-33D20D5F43A8}" type="presParOf" srcId="{333A1088-737F-45CB-B68E-254E46348037}" destId="{2BE915AB-18AA-4053-B92C-3BFC9ED204BB}" srcOrd="13" destOrd="0" presId="urn:microsoft.com/office/officeart/2005/8/layout/target3"/>
    <dgm:cxn modelId="{38D95559-3D05-4350-AFCE-94EDEEC2053D}" type="presParOf" srcId="{333A1088-737F-45CB-B68E-254E46348037}" destId="{15E57E09-67C0-4EA3-938A-7476D7C42F9D}" srcOrd="14" destOrd="0" presId="urn:microsoft.com/office/officeart/2005/8/layout/target3"/>
    <dgm:cxn modelId="{44FB90A6-2E14-4B0B-8B73-496857375797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24336" cy="302433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  <a:gs pos="37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6000"/>
                <a:satMod val="180000"/>
              </a:schemeClr>
            </a:gs>
            <a:gs pos="64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</a:gsLst>
          <a:lin ang="5400000" scaled="0"/>
        </a:gradFill>
        <a:ln>
          <a:noFill/>
        </a:ln>
        <a:effectLst>
          <a:outerShdw blurRad="39000" dist="25400" dir="5400000" rotWithShape="0">
            <a:srgbClr val="1A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512168" y="0"/>
          <a:ext cx="6696744" cy="30243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i="0" u="sng" kern="1200" dirty="0" smtClean="0"/>
            <a:t>Název školy</a:t>
          </a:r>
          <a:r>
            <a:rPr lang="cs-CZ" sz="2000" kern="1200" dirty="0" smtClean="0"/>
            <a:t>: ZŠ HUSOVA 276, PODBOŘANY, OKRES LOUNY</a:t>
          </a:r>
          <a:endParaRPr lang="cs-CZ" sz="2000" kern="1200" dirty="0"/>
        </a:p>
      </dsp:txBody>
      <dsp:txXfrm>
        <a:off x="1512168" y="0"/>
        <a:ext cx="6696744" cy="642671"/>
      </dsp:txXfrm>
    </dsp:sp>
    <dsp:sp modelId="{A52A0455-90FF-4808-ABD0-F02540D31D5A}">
      <dsp:nvSpPr>
        <dsp:cNvPr id="0" name=""/>
        <dsp:cNvSpPr/>
      </dsp:nvSpPr>
      <dsp:spPr>
        <a:xfrm>
          <a:off x="396944" y="642671"/>
          <a:ext cx="2230447" cy="22304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  <a:gs pos="37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6000"/>
                <a:satMod val="180000"/>
              </a:schemeClr>
            </a:gs>
            <a:gs pos="64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</a:gsLst>
          <a:lin ang="5400000" scaled="0"/>
        </a:gradFill>
        <a:ln>
          <a:noFill/>
        </a:ln>
        <a:effectLst>
          <a:outerShdw blurRad="39000" dist="25400" dir="5400000" rotWithShape="0">
            <a:srgbClr val="1A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512168" y="642671"/>
          <a:ext cx="6696744" cy="2230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Autor:</a:t>
          </a:r>
          <a:r>
            <a:rPr lang="cs-CZ" sz="2000" kern="1200" dirty="0" smtClean="0"/>
            <a:t> MGR.JAROSLAVA KUDLÁČKOVÁ</a:t>
          </a:r>
          <a:endParaRPr lang="cs-CZ" sz="2000" kern="1200" dirty="0"/>
        </a:p>
      </dsp:txBody>
      <dsp:txXfrm>
        <a:off x="1512168" y="642671"/>
        <a:ext cx="6696744" cy="642671"/>
      </dsp:txXfrm>
    </dsp:sp>
    <dsp:sp modelId="{A3A6E5B8-F84D-4E91-A0FD-11E55D695723}">
      <dsp:nvSpPr>
        <dsp:cNvPr id="0" name=""/>
        <dsp:cNvSpPr/>
      </dsp:nvSpPr>
      <dsp:spPr>
        <a:xfrm>
          <a:off x="793888" y="1285342"/>
          <a:ext cx="1436559" cy="14365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  <a:gs pos="37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6000"/>
                <a:satMod val="180000"/>
              </a:schemeClr>
            </a:gs>
            <a:gs pos="64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</a:gsLst>
          <a:lin ang="5400000" scaled="0"/>
        </a:gradFill>
        <a:ln>
          <a:noFill/>
        </a:ln>
        <a:effectLst>
          <a:outerShdw blurRad="39000" dist="25400" dir="5400000" rotWithShape="0">
            <a:srgbClr val="1A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B3A4F2C-9D0E-42C2-9E6A-7A04D684D977}">
      <dsp:nvSpPr>
        <dsp:cNvPr id="0" name=""/>
        <dsp:cNvSpPr/>
      </dsp:nvSpPr>
      <dsp:spPr>
        <a:xfrm>
          <a:off x="1512168" y="1285342"/>
          <a:ext cx="6696744" cy="14365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i="0" u="sng" kern="1200" dirty="0" smtClean="0"/>
            <a:t>Název:</a:t>
          </a:r>
          <a:r>
            <a:rPr lang="cs-CZ" sz="2000" b="1" i="0" u="none" kern="1200" dirty="0" smtClean="0"/>
            <a:t> </a:t>
          </a:r>
          <a:r>
            <a:rPr lang="cs-CZ" sz="2000" b="0" u="none" kern="1200" dirty="0" smtClean="0"/>
            <a:t>VY_32_INOVACE_608_AJ</a:t>
          </a:r>
          <a:r>
            <a:rPr lang="cs-CZ" sz="2000" kern="1200" dirty="0" smtClean="0"/>
            <a:t>_ </a:t>
          </a:r>
          <a:r>
            <a:rPr lang="cs-CZ" sz="2000" kern="1200" dirty="0" smtClean="0"/>
            <a:t>sloveso CAN</a:t>
          </a:r>
          <a:endParaRPr lang="cs-CZ" sz="2000" kern="1200" dirty="0"/>
        </a:p>
      </dsp:txBody>
      <dsp:txXfrm>
        <a:off x="1512168" y="1285342"/>
        <a:ext cx="6696744" cy="642671"/>
      </dsp:txXfrm>
    </dsp:sp>
    <dsp:sp modelId="{FFC9F71D-1B4F-4AD9-A4A6-86ADEFC8AF5C}">
      <dsp:nvSpPr>
        <dsp:cNvPr id="0" name=""/>
        <dsp:cNvSpPr/>
      </dsp:nvSpPr>
      <dsp:spPr>
        <a:xfrm>
          <a:off x="1190832" y="1928014"/>
          <a:ext cx="642671" cy="6426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  <a:gs pos="37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6000"/>
                <a:satMod val="180000"/>
              </a:schemeClr>
            </a:gs>
            <a:gs pos="6400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70000"/>
              </a:schemeClr>
            </a:gs>
          </a:gsLst>
          <a:lin ang="5400000" scaled="0"/>
        </a:gradFill>
        <a:ln>
          <a:noFill/>
        </a:ln>
        <a:effectLst>
          <a:outerShdw blurRad="39000" dist="25400" dir="5400000" rotWithShape="0">
            <a:srgbClr val="1A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512168" y="1928014"/>
          <a:ext cx="6696744" cy="6426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Téma:</a:t>
          </a:r>
          <a:r>
            <a:rPr lang="cs-CZ" sz="2000" kern="1200" dirty="0" smtClean="0"/>
            <a:t>  Sloveso CAN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Číslo projektu</a:t>
          </a:r>
          <a:r>
            <a:rPr lang="cs-CZ" sz="2000" kern="1200" dirty="0" smtClean="0"/>
            <a:t>:</a:t>
          </a:r>
          <a:r>
            <a:rPr lang="cs-CZ" sz="2000" b="0" kern="1200" dirty="0" smtClean="0"/>
            <a:t>CZ.1.07/1.4.00/21.2975</a:t>
          </a:r>
          <a:endParaRPr lang="cs-CZ" sz="2000" b="0" kern="1200" dirty="0"/>
        </a:p>
      </dsp:txBody>
      <dsp:txXfrm>
        <a:off x="1512168" y="1928014"/>
        <a:ext cx="6696744" cy="642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4DB5C-EB56-498D-AC2F-9BAC5EDD3E7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55D547-B0CD-4814-A013-CABB3B55F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7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55D547-B0CD-4814-A013-CABB3B55F3C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827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6024353"/>
              </p:ext>
            </p:extLst>
          </p:nvPr>
        </p:nvGraphicFramePr>
        <p:xfrm>
          <a:off x="395536" y="1268760"/>
          <a:ext cx="820891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99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8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899592" y="2348880"/>
            <a:ext cx="7776864" cy="3096344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400" dirty="0" smtClean="0"/>
              <a:t>Materiál je určen pro práci žáků ZŠ 1.stupeň – Anglický jazyk - 4. třída.</a:t>
            </a:r>
          </a:p>
          <a:p>
            <a:pPr algn="l"/>
            <a:r>
              <a:rPr lang="cs-CZ" sz="2400" dirty="0" smtClean="0"/>
              <a:t>Žáci se seznámí se slovesem CAN v otázce a odpovědi.</a:t>
            </a:r>
          </a:p>
          <a:p>
            <a:pPr algn="l"/>
            <a:r>
              <a:rPr lang="cs-CZ" sz="2400" dirty="0" smtClean="0"/>
              <a:t>Procvičí si slovní zásobu na téma činnosti.</a:t>
            </a:r>
          </a:p>
          <a:p>
            <a:pPr algn="l"/>
            <a:endParaRPr lang="cs-CZ" dirty="0"/>
          </a:p>
          <a:p>
            <a:pPr algn="l"/>
            <a:r>
              <a:rPr lang="cs-CZ" sz="2400" dirty="0" smtClean="0"/>
              <a:t>Klíčová slova: </a:t>
            </a:r>
            <a:r>
              <a:rPr lang="cs-CZ" sz="2400" dirty="0" err="1" smtClean="0"/>
              <a:t>can</a:t>
            </a:r>
            <a:r>
              <a:rPr lang="cs-CZ" sz="2400" dirty="0" smtClean="0"/>
              <a:t>, </a:t>
            </a:r>
            <a:r>
              <a:rPr lang="cs-CZ" sz="2400" dirty="0" err="1" smtClean="0"/>
              <a:t>can´t</a:t>
            </a:r>
            <a:r>
              <a:rPr lang="cs-CZ" sz="2400" dirty="0" smtClean="0"/>
              <a:t>, skate, ski, dive, </a:t>
            </a:r>
            <a:r>
              <a:rPr lang="cs-CZ" sz="2400" dirty="0" err="1" smtClean="0"/>
              <a:t>swim</a:t>
            </a:r>
            <a:r>
              <a:rPr lang="cs-CZ" sz="2400" dirty="0" smtClean="0"/>
              <a:t>, </a:t>
            </a:r>
            <a:r>
              <a:rPr lang="cs-CZ" sz="2400" dirty="0" err="1" smtClean="0"/>
              <a:t>sing</a:t>
            </a:r>
            <a:r>
              <a:rPr lang="cs-CZ" sz="2400" dirty="0" smtClean="0"/>
              <a:t>, 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, …</a:t>
            </a:r>
          </a:p>
          <a:p>
            <a:pPr algn="l"/>
            <a:r>
              <a:rPr lang="cs-CZ" sz="2400" dirty="0" smtClean="0"/>
              <a:t>Při práci na poslední stránce žáci budou mít připravenou tabulku, do které si zapíší jména spolužáků a jejich odpovědi. </a:t>
            </a:r>
          </a:p>
          <a:p>
            <a:pPr algn="l"/>
            <a:r>
              <a:rPr lang="cs-CZ" sz="2400" dirty="0" smtClean="0"/>
              <a:t>Pro zobrazení je potřeba klikat myší.</a:t>
            </a:r>
          </a:p>
          <a:p>
            <a:pPr algn="l"/>
            <a:endParaRPr lang="cs-CZ" sz="2400" dirty="0" smtClean="0"/>
          </a:p>
          <a:p>
            <a:pPr algn="l"/>
            <a:r>
              <a:rPr lang="cs-CZ" sz="2400" dirty="0" smtClean="0"/>
              <a:t>Vytvořeno: 11.10.2012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189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I CAN – umím, můžu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numCol="1">
            <a:normAutofit fontScale="85000" lnSpcReduction="20000"/>
          </a:bodyPr>
          <a:lstStyle/>
          <a:p>
            <a:pPr marL="342900" indent="-342900"/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</a:p>
          <a:p>
            <a:pPr marL="342900" indent="-342900"/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dive.</a:t>
            </a:r>
          </a:p>
          <a:p>
            <a:pPr marL="0" indent="0">
              <a:buNone/>
            </a:pPr>
            <a:r>
              <a:rPr lang="cs-CZ" dirty="0" smtClean="0"/>
              <a:t>                  </a:t>
            </a:r>
          </a:p>
          <a:p>
            <a:pPr marL="342900" indent="-342900"/>
            <a:r>
              <a:rPr lang="cs-CZ" b="1" dirty="0" smtClean="0">
                <a:solidFill>
                  <a:srgbClr val="FF0000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. 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skate. 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</a:p>
          <a:p>
            <a:pPr marL="342900" indent="-342900"/>
            <a:r>
              <a:rPr lang="cs-CZ" b="1" dirty="0" err="1" smtClean="0">
                <a:solidFill>
                  <a:srgbClr val="FF0000"/>
                </a:solidFill>
              </a:rPr>
              <a:t>We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can</a:t>
            </a:r>
            <a:r>
              <a:rPr lang="cs-CZ" dirty="0" smtClean="0"/>
              <a:t> ski. 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.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b="1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dance</a:t>
            </a:r>
            <a:r>
              <a:rPr lang="cs-CZ" dirty="0" smtClean="0"/>
              <a:t>.</a:t>
            </a:r>
          </a:p>
          <a:p>
            <a:pPr marL="342900" indent="-342900"/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Já</a:t>
            </a:r>
            <a:r>
              <a:rPr lang="cs-CZ" dirty="0" smtClean="0"/>
              <a:t> umím </a:t>
            </a:r>
            <a:r>
              <a:rPr lang="cs-CZ" dirty="0"/>
              <a:t>plavat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Ty</a:t>
            </a:r>
            <a:r>
              <a:rPr lang="cs-CZ" dirty="0" smtClean="0"/>
              <a:t> se umíš potápět.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umí hrát tenis.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Ona</a:t>
            </a:r>
            <a:r>
              <a:rPr lang="cs-CZ" dirty="0" smtClean="0"/>
              <a:t> umí bruslit.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umíme lyžovat.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Vy</a:t>
            </a:r>
            <a:r>
              <a:rPr lang="cs-CZ" dirty="0" smtClean="0"/>
              <a:t> umíte zpívat.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Oni</a:t>
            </a:r>
            <a:r>
              <a:rPr lang="cs-CZ" dirty="0" smtClean="0"/>
              <a:t> umí tancovat.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16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I CAN´T – neumím, nemůžu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dive.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skate.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ski.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cant´t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 smtClean="0"/>
              <a:t>dance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Já</a:t>
            </a:r>
            <a:r>
              <a:rPr lang="cs-CZ" dirty="0" smtClean="0"/>
              <a:t> neumím plavat.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Ty</a:t>
            </a:r>
            <a:r>
              <a:rPr lang="cs-CZ" dirty="0" smtClean="0"/>
              <a:t> se neumíš potápět.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neumí hrát tenis.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Ona</a:t>
            </a:r>
            <a:r>
              <a:rPr lang="cs-CZ" dirty="0" smtClean="0"/>
              <a:t> neumí bruslit.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neumíme lyžovat.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Vy</a:t>
            </a:r>
            <a:r>
              <a:rPr lang="cs-CZ" dirty="0" smtClean="0"/>
              <a:t> neumíte zpívat.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Oni</a:t>
            </a:r>
            <a:r>
              <a:rPr lang="cs-CZ" dirty="0" smtClean="0"/>
              <a:t> neumí tancovat.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772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POMOCÍ „CAN“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Umím </a:t>
            </a:r>
            <a:r>
              <a:rPr lang="cs-CZ" b="1" dirty="0" smtClean="0">
                <a:solidFill>
                  <a:srgbClr val="FF0000"/>
                </a:solidFill>
              </a:rPr>
              <a:t>já</a:t>
            </a:r>
            <a:r>
              <a:rPr lang="cs-CZ" dirty="0" smtClean="0"/>
              <a:t> plavat?</a:t>
            </a:r>
          </a:p>
          <a:p>
            <a:endParaRPr lang="cs-CZ" dirty="0"/>
          </a:p>
          <a:p>
            <a:r>
              <a:rPr lang="cs-CZ" dirty="0" smtClean="0"/>
              <a:t>Umíš se </a:t>
            </a:r>
            <a:r>
              <a:rPr lang="cs-CZ" b="1" dirty="0" smtClean="0">
                <a:solidFill>
                  <a:srgbClr val="FF0000"/>
                </a:solidFill>
              </a:rPr>
              <a:t>ty</a:t>
            </a:r>
            <a:r>
              <a:rPr lang="cs-CZ" dirty="0" smtClean="0"/>
              <a:t> potápět?</a:t>
            </a:r>
          </a:p>
          <a:p>
            <a:endParaRPr lang="cs-CZ" dirty="0"/>
          </a:p>
          <a:p>
            <a:r>
              <a:rPr lang="cs-CZ" dirty="0" smtClean="0"/>
              <a:t>Umí </a:t>
            </a:r>
            <a:r>
              <a:rPr lang="cs-CZ" b="1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hrát tenis?</a:t>
            </a:r>
          </a:p>
          <a:p>
            <a:endParaRPr lang="cs-CZ" dirty="0"/>
          </a:p>
          <a:p>
            <a:r>
              <a:rPr lang="cs-CZ" dirty="0" smtClean="0"/>
              <a:t>Umí </a:t>
            </a:r>
            <a:r>
              <a:rPr lang="cs-CZ" b="1" dirty="0" smtClean="0">
                <a:solidFill>
                  <a:srgbClr val="FF0000"/>
                </a:solidFill>
              </a:rPr>
              <a:t>ona</a:t>
            </a:r>
            <a:r>
              <a:rPr lang="cs-CZ" dirty="0" smtClean="0"/>
              <a:t> bruslit?</a:t>
            </a:r>
          </a:p>
          <a:p>
            <a:endParaRPr lang="cs-CZ" dirty="0"/>
          </a:p>
          <a:p>
            <a:r>
              <a:rPr lang="cs-CZ" dirty="0" smtClean="0"/>
              <a:t>Umíme </a:t>
            </a:r>
            <a:r>
              <a:rPr lang="cs-CZ" b="1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lyžovat?</a:t>
            </a:r>
          </a:p>
          <a:p>
            <a:endParaRPr lang="cs-CZ" dirty="0"/>
          </a:p>
          <a:p>
            <a:r>
              <a:rPr lang="cs-CZ" dirty="0" smtClean="0"/>
              <a:t>Umíte </a:t>
            </a:r>
            <a:r>
              <a:rPr lang="cs-CZ" b="1" dirty="0" smtClean="0">
                <a:solidFill>
                  <a:srgbClr val="FF0000"/>
                </a:solidFill>
              </a:rPr>
              <a:t>vy</a:t>
            </a:r>
            <a:r>
              <a:rPr lang="cs-CZ" dirty="0" smtClean="0"/>
              <a:t> zpívat?</a:t>
            </a:r>
          </a:p>
          <a:p>
            <a:endParaRPr lang="cs-CZ" dirty="0"/>
          </a:p>
          <a:p>
            <a:r>
              <a:rPr lang="cs-CZ" dirty="0" smtClean="0"/>
              <a:t>Umí </a:t>
            </a:r>
            <a:r>
              <a:rPr lang="cs-CZ" b="1" dirty="0" smtClean="0">
                <a:solidFill>
                  <a:srgbClr val="FF0000"/>
                </a:solidFill>
              </a:rPr>
              <a:t>oni</a:t>
            </a:r>
            <a:r>
              <a:rPr lang="cs-CZ" dirty="0" smtClean="0"/>
              <a:t> tancovat?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/>
              <a:t>swim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/>
              <a:t> dive?</a:t>
            </a:r>
          </a:p>
          <a:p>
            <a:endParaRPr lang="cs-CZ" dirty="0"/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he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skate?</a:t>
            </a:r>
          </a:p>
          <a:p>
            <a:endParaRPr lang="cs-CZ" dirty="0"/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/>
              <a:t> ski?</a:t>
            </a:r>
          </a:p>
          <a:p>
            <a:endParaRPr lang="cs-CZ" dirty="0"/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dirty="0" err="1">
                <a:solidFill>
                  <a:srgbClr val="FF0000"/>
                </a:solidFill>
              </a:rPr>
              <a:t>t</a:t>
            </a:r>
            <a:r>
              <a:rPr lang="cs-CZ" b="1" dirty="0" err="1" smtClean="0">
                <a:solidFill>
                  <a:srgbClr val="FF0000"/>
                </a:solidFill>
              </a:rPr>
              <a:t>hey</a:t>
            </a:r>
            <a:r>
              <a:rPr lang="cs-CZ" dirty="0" smtClean="0"/>
              <a:t> 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065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u="sng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Umíš </a:t>
            </a:r>
            <a:r>
              <a:rPr lang="cs-CZ" b="1" u="sng" dirty="0" smtClean="0"/>
              <a:t>ty</a:t>
            </a:r>
            <a:r>
              <a:rPr lang="cs-CZ" dirty="0" smtClean="0"/>
              <a:t> plavat?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b="1" u="sng" dirty="0" smtClean="0">
                <a:solidFill>
                  <a:srgbClr val="FF0000"/>
                </a:solidFill>
              </a:rPr>
              <a:t> I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Ano, </a:t>
            </a:r>
            <a:r>
              <a:rPr lang="cs-CZ" b="1" u="sng" dirty="0" smtClean="0">
                <a:solidFill>
                  <a:srgbClr val="FF0000"/>
                </a:solidFill>
              </a:rPr>
              <a:t>já</a:t>
            </a:r>
            <a:r>
              <a:rPr lang="cs-CZ" dirty="0" smtClean="0">
                <a:solidFill>
                  <a:srgbClr val="FF0000"/>
                </a:solidFill>
              </a:rPr>
              <a:t> umím.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780" y="1988840"/>
            <a:ext cx="3901440" cy="3174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112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u="sng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Umíte </a:t>
            </a:r>
            <a:r>
              <a:rPr lang="cs-CZ" b="1" u="sng" dirty="0" smtClean="0"/>
              <a:t>vy</a:t>
            </a:r>
            <a:r>
              <a:rPr lang="cs-CZ" dirty="0" smtClean="0"/>
              <a:t> plavat?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b="1" u="sng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Ano, </a:t>
            </a:r>
            <a:r>
              <a:rPr lang="cs-CZ" b="1" u="sng" dirty="0" smtClean="0">
                <a:solidFill>
                  <a:srgbClr val="FF0000"/>
                </a:solidFill>
              </a:rPr>
              <a:t>my</a:t>
            </a:r>
            <a:r>
              <a:rPr lang="cs-CZ" dirty="0" smtClean="0">
                <a:solidFill>
                  <a:srgbClr val="FF0000"/>
                </a:solidFill>
              </a:rPr>
              <a:t> umíme.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86000" y="28288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|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988840"/>
            <a:ext cx="3816424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127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u="sng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Umíš </a:t>
            </a:r>
            <a:r>
              <a:rPr lang="cs-CZ" b="1" u="sng" dirty="0" smtClean="0"/>
              <a:t>ty</a:t>
            </a:r>
            <a:r>
              <a:rPr lang="cs-CZ" dirty="0" smtClean="0"/>
              <a:t> plavat?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No, </a:t>
            </a: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I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can´t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</a:t>
            </a:r>
          </a:p>
          <a:p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Ne, </a:t>
            </a: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já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neumím.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843881"/>
            <a:ext cx="40386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514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u="sng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Umí </a:t>
            </a:r>
            <a:r>
              <a:rPr lang="cs-CZ" b="1" u="sng" dirty="0" smtClean="0"/>
              <a:t>oni</a:t>
            </a:r>
            <a:r>
              <a:rPr lang="cs-CZ" dirty="0" smtClean="0"/>
              <a:t> tancovat?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b="1" u="sng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Ano, </a:t>
            </a:r>
            <a:r>
              <a:rPr lang="cs-CZ" b="1" u="sng" dirty="0" smtClean="0">
                <a:solidFill>
                  <a:srgbClr val="FF0000"/>
                </a:solidFill>
              </a:rPr>
              <a:t>oni</a:t>
            </a:r>
            <a:r>
              <a:rPr lang="cs-CZ" dirty="0" smtClean="0">
                <a:solidFill>
                  <a:srgbClr val="FF0000"/>
                </a:solidFill>
              </a:rPr>
              <a:t> umí.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253" y="1600200"/>
            <a:ext cx="331049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3873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Umí </a:t>
            </a:r>
            <a:r>
              <a:rPr lang="cs-CZ" b="1" u="sng" dirty="0" smtClean="0"/>
              <a:t>ona</a:t>
            </a:r>
            <a:r>
              <a:rPr lang="cs-CZ" dirty="0" smtClean="0"/>
              <a:t> tancovat?</a:t>
            </a:r>
          </a:p>
          <a:p>
            <a:endParaRPr lang="cs-CZ" dirty="0"/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u="sng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b="1" u="sng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Ano, </a:t>
            </a:r>
            <a:r>
              <a:rPr lang="cs-CZ" b="1" u="sng" dirty="0" smtClean="0">
                <a:solidFill>
                  <a:srgbClr val="FF0000"/>
                </a:solidFill>
              </a:rPr>
              <a:t>ona</a:t>
            </a:r>
            <a:r>
              <a:rPr lang="cs-CZ" dirty="0" smtClean="0">
                <a:solidFill>
                  <a:srgbClr val="FF0000"/>
                </a:solidFill>
              </a:rPr>
              <a:t> umí.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690" y="1600200"/>
            <a:ext cx="3021619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80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Umí </a:t>
            </a:r>
            <a:r>
              <a:rPr lang="cs-CZ" b="1" u="sng" dirty="0" smtClean="0"/>
              <a:t>on</a:t>
            </a:r>
            <a:r>
              <a:rPr lang="cs-CZ" dirty="0" smtClean="0"/>
              <a:t> hrát tenis?</a:t>
            </a:r>
          </a:p>
          <a:p>
            <a:endParaRPr lang="cs-CZ" dirty="0"/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b="1" u="sng" dirty="0" smtClean="0"/>
              <a:t>he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b="1" u="sng" dirty="0" smtClean="0">
                <a:solidFill>
                  <a:srgbClr val="FF0000"/>
                </a:solidFill>
              </a:rPr>
              <a:t>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Ano, </a:t>
            </a:r>
            <a:r>
              <a:rPr lang="cs-CZ" b="1" u="sng" dirty="0" smtClean="0">
                <a:solidFill>
                  <a:srgbClr val="FF0000"/>
                </a:solidFill>
              </a:rPr>
              <a:t>on</a:t>
            </a:r>
            <a:r>
              <a:rPr lang="cs-CZ" dirty="0" smtClean="0">
                <a:solidFill>
                  <a:srgbClr val="FF0000"/>
                </a:solidFill>
              </a:rPr>
              <a:t> umí.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109" y="1600200"/>
            <a:ext cx="301878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9696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611088"/>
          </a:xfrm>
        </p:spPr>
        <p:txBody>
          <a:bodyPr>
            <a:noAutofit/>
          </a:bodyPr>
          <a:lstStyle/>
          <a:p>
            <a:r>
              <a:rPr lang="cs-CZ" sz="2800" dirty="0" smtClean="0"/>
              <a:t>ODPOVÍDEJ: „</a:t>
            </a:r>
            <a:r>
              <a:rPr lang="cs-CZ" sz="2800" dirty="0" err="1" smtClean="0"/>
              <a:t>Yes</a:t>
            </a:r>
            <a:r>
              <a:rPr lang="cs-CZ" sz="2800" dirty="0" smtClean="0"/>
              <a:t>, I </a:t>
            </a:r>
            <a:r>
              <a:rPr lang="cs-CZ" sz="2800" dirty="0" err="1" smtClean="0"/>
              <a:t>can</a:t>
            </a:r>
            <a:r>
              <a:rPr lang="cs-CZ" sz="2800" dirty="0" smtClean="0"/>
              <a:t>.“ nebo: „No, I </a:t>
            </a:r>
            <a:r>
              <a:rPr lang="cs-CZ" sz="2800" dirty="0" err="1" smtClean="0"/>
              <a:t>can´t</a:t>
            </a:r>
            <a:r>
              <a:rPr lang="cs-CZ" sz="2800" dirty="0" smtClean="0"/>
              <a:t>.“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608512" cy="4525963"/>
          </a:xfrm>
        </p:spPr>
        <p:txBody>
          <a:bodyPr>
            <a:normAutofit/>
          </a:bodyPr>
          <a:lstStyle/>
          <a:p>
            <a:r>
              <a:rPr lang="cs-CZ" dirty="0" err="1" smtClean="0"/>
              <a:t>Can</a:t>
            </a:r>
            <a:r>
              <a:rPr lang="cs-CZ" smtClean="0"/>
              <a:t> Fanda </a:t>
            </a:r>
            <a:r>
              <a:rPr lang="cs-CZ" dirty="0" smtClean="0"/>
              <a:t>play tenis?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Adéla </a:t>
            </a:r>
            <a:r>
              <a:rPr lang="cs-CZ" dirty="0" err="1" smtClean="0"/>
              <a:t>swim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Vojta 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Matěj </a:t>
            </a:r>
            <a:r>
              <a:rPr lang="cs-CZ" dirty="0" err="1" smtClean="0"/>
              <a:t>sing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Matyáš skate?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Klárka ski?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Pavla play </a:t>
            </a:r>
            <a:r>
              <a:rPr lang="cs-CZ" dirty="0" err="1" smtClean="0"/>
              <a:t>hockey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Martin dive?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Anežka play </a:t>
            </a:r>
            <a:r>
              <a:rPr lang="cs-CZ" dirty="0" err="1" smtClean="0"/>
              <a:t>football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Kuba </a:t>
            </a:r>
            <a:r>
              <a:rPr lang="cs-CZ" dirty="0" err="1" smtClean="0"/>
              <a:t>swim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Anetka 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Musíš se nejprve zeptat spolužáka a pak odpovědět.</a:t>
            </a:r>
          </a:p>
          <a:p>
            <a:r>
              <a:rPr lang="cs-CZ" dirty="0" smtClean="0"/>
              <a:t>Víš, jak se zeptáš?</a:t>
            </a:r>
          </a:p>
          <a:p>
            <a:endParaRPr lang="cs-CZ" dirty="0"/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……?</a:t>
            </a:r>
          </a:p>
          <a:p>
            <a:endParaRPr lang="cs-CZ" dirty="0"/>
          </a:p>
          <a:p>
            <a:r>
              <a:rPr lang="cs-CZ" dirty="0" smtClean="0"/>
              <a:t>Do odpovědi místo jména vložíš </a:t>
            </a:r>
            <a:r>
              <a:rPr lang="cs-CZ" b="1" dirty="0" smtClean="0"/>
              <a:t>HE</a:t>
            </a:r>
            <a:r>
              <a:rPr lang="cs-CZ" dirty="0" smtClean="0"/>
              <a:t> nebo </a:t>
            </a:r>
            <a:r>
              <a:rPr lang="cs-CZ" b="1" dirty="0" smtClean="0"/>
              <a:t>SHE.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28480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55576" y="692697"/>
            <a:ext cx="6887319" cy="1080120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755576" y="2060848"/>
            <a:ext cx="7560840" cy="4104456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dirty="0"/>
              <a:t>http://office.microsoft.com/cs-cz/images/results.aspx?qu=plav%C3%A1n%C3%AD&amp;ex=1#ai:MP900430990</a:t>
            </a:r>
            <a:r>
              <a:rPr lang="cs-CZ" dirty="0" smtClean="0"/>
              <a:t>|</a:t>
            </a:r>
          </a:p>
          <a:p>
            <a:pPr algn="l"/>
            <a:r>
              <a:rPr lang="cs-CZ" dirty="0"/>
              <a:t>http://office.microsoft.com/cs-cz/images/results.aspx?qu=plav%C3%A1n%C3%AD&amp;ex=1#ai:MP900401547</a:t>
            </a:r>
            <a:r>
              <a:rPr lang="cs-CZ" dirty="0" smtClean="0"/>
              <a:t>|</a:t>
            </a:r>
          </a:p>
          <a:p>
            <a:pPr algn="l"/>
            <a:r>
              <a:rPr lang="cs-CZ" dirty="0"/>
              <a:t>http://office.microsoft.com/cs-cz/images/results.aspx?qu=plav%C3%A1n%C3%AD&amp;ex=1#ai:MP900431043</a:t>
            </a:r>
            <a:r>
              <a:rPr lang="cs-CZ" dirty="0" smtClean="0"/>
              <a:t>|</a:t>
            </a:r>
          </a:p>
          <a:p>
            <a:pPr algn="l"/>
            <a:r>
              <a:rPr lang="cs-CZ" dirty="0"/>
              <a:t>http://office.microsoft.com/cs-cz/images/results.aspx?qu=tanec&amp;ex=1#ai:MP900425533</a:t>
            </a:r>
            <a:r>
              <a:rPr lang="cs-CZ" dirty="0" smtClean="0"/>
              <a:t>|</a:t>
            </a:r>
          </a:p>
          <a:p>
            <a:pPr algn="l"/>
            <a:r>
              <a:rPr lang="cs-CZ" dirty="0"/>
              <a:t>http://</a:t>
            </a:r>
            <a:r>
              <a:rPr lang="cs-CZ" dirty="0" smtClean="0"/>
              <a:t>office.microsoft.com/cs-cz/images/results.aspx?qu=tanec&amp;ex=1#ai:MP900433032</a:t>
            </a:r>
          </a:p>
          <a:p>
            <a:pPr algn="l"/>
            <a:r>
              <a:rPr lang="cs-CZ" dirty="0"/>
              <a:t>http://office.microsoft.com/cs-cz/images/results.aspx?qu=tenis&amp;ex=1#ai:MP900400250||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9219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723</TotalTime>
  <Words>541</Words>
  <Application>Microsoft Office PowerPoint</Application>
  <PresentationFormat>Předvádění na obrazovce (4:3)</PresentationFormat>
  <Paragraphs>189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Carnival</vt:lpstr>
      <vt:lpstr>Prezentace aplikace PowerPoint</vt:lpstr>
      <vt:lpstr>ANOTACE</vt:lpstr>
      <vt:lpstr>I CAN – umím, můžu </vt:lpstr>
      <vt:lpstr>I CAN´T – neumím, nemůžu</vt:lpstr>
      <vt:lpstr>OTÁZKA POMOCÍ „CAN“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ODPOVÍDEJ: „Yes, I can.“ nebo: „No, I can´t.“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Metody oddělování složek směsí</dc:title>
  <dc:creator>Jarka</dc:creator>
  <cp:lastModifiedBy>Jarka Kudláčková</cp:lastModifiedBy>
  <cp:revision>178</cp:revision>
  <dcterms:created xsi:type="dcterms:W3CDTF">2011-10-19T12:47:10Z</dcterms:created>
  <dcterms:modified xsi:type="dcterms:W3CDTF">2012-12-17T13:40:57Z</dcterms:modified>
</cp:coreProperties>
</file>