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9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33CC"/>
    <a:srgbClr val="3C14AC"/>
    <a:srgbClr val="EADD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96D23C-D1DA-4B93-946C-BB8C94668E8E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DD3C4FC-0AC6-4CB4-8EA5-C08080C912B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3475054"/>
              </p:ext>
            </p:extLst>
          </p:nvPr>
        </p:nvGraphicFramePr>
        <p:xfrm>
          <a:off x="899592" y="2924945"/>
          <a:ext cx="7239519" cy="34957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338"/>
                <a:gridCol w="5483181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VY_32_INOVACE_428_SHODA_PODMĚTU_S_PŘÍSUDKEM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Shoda</a:t>
                      </a:r>
                      <a:r>
                        <a:rPr lang="cs-CZ" sz="2000" baseline="0" dirty="0" smtClean="0">
                          <a:effectLst/>
                        </a:rPr>
                        <a:t> podmětu s přísudkem - výklad</a:t>
                      </a:r>
                      <a:r>
                        <a:rPr lang="cs-CZ" sz="2000" dirty="0" smtClean="0">
                          <a:effectLst/>
                        </a:rPr>
                        <a:t> </a:t>
                      </a:r>
                      <a:r>
                        <a:rPr lang="cs-CZ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41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chemeClr val="accent3"/>
                </a:solidFill>
              </a:rPr>
              <a:t>Anotace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učiva v předmětu český jazyk a literatura pro žáky ve 4. ročníku.</a:t>
            </a:r>
          </a:p>
          <a:p>
            <a:r>
              <a:rPr lang="cs-CZ" dirty="0" smtClean="0"/>
              <a:t>Žáci budou vyhledávat podměty ve větách a určí jejich rod. </a:t>
            </a:r>
          </a:p>
          <a:p>
            <a:r>
              <a:rPr lang="cs-CZ" dirty="0" smtClean="0"/>
              <a:t>Podle </a:t>
            </a:r>
            <a:r>
              <a:rPr lang="cs-CZ" dirty="0" smtClean="0"/>
              <a:t>rodu </a:t>
            </a:r>
            <a:r>
              <a:rPr lang="cs-CZ" dirty="0" smtClean="0"/>
              <a:t>určí koncovku v příčestí minulém.</a:t>
            </a:r>
          </a:p>
          <a:p>
            <a:r>
              <a:rPr lang="cs-CZ" dirty="0" smtClean="0"/>
              <a:t>Do vět budou vyhledávat vhodné přísudky v příčestí minulém.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263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8760"/>
            <a:ext cx="842493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Datum vytvoření</a:t>
            </a:r>
            <a:r>
              <a:rPr lang="cs-CZ" sz="3600" b="1" dirty="0" smtClean="0"/>
              <a:t>:  </a:t>
            </a:r>
            <a:r>
              <a:rPr lang="cs-CZ" sz="3600" dirty="0" smtClean="0"/>
              <a:t>10. 4. 2012</a:t>
            </a:r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b="1" dirty="0" smtClean="0"/>
              <a:t>Klíčová slova</a:t>
            </a:r>
            <a:r>
              <a:rPr lang="cs-CZ" sz="3600" b="1" dirty="0" smtClean="0"/>
              <a:t>:   </a:t>
            </a:r>
            <a:r>
              <a:rPr lang="cs-CZ" sz="3600" dirty="0" smtClean="0"/>
              <a:t>podmět, přísudek, shoda podmětu s přísudkem, příčestí minulé</a:t>
            </a:r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71028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620688"/>
            <a:ext cx="8229600" cy="5046663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>
                <a:solidFill>
                  <a:schemeClr val="accent3"/>
                </a:solidFill>
              </a:rPr>
              <a:t>Shoda podmětu </a:t>
            </a:r>
            <a:r>
              <a:rPr lang="cs-CZ" sz="9600" dirty="0" smtClean="0">
                <a:solidFill>
                  <a:schemeClr val="accent3"/>
                </a:solidFill>
              </a:rPr>
              <a:t/>
            </a:r>
            <a:br>
              <a:rPr lang="cs-CZ" sz="9600" dirty="0" smtClean="0">
                <a:solidFill>
                  <a:schemeClr val="accent3"/>
                </a:solidFill>
              </a:rPr>
            </a:br>
            <a:r>
              <a:rPr lang="cs-CZ" sz="9600" dirty="0" smtClean="0">
                <a:solidFill>
                  <a:schemeClr val="accent3"/>
                </a:solidFill>
              </a:rPr>
              <a:t>s </a:t>
            </a:r>
            <a:r>
              <a:rPr lang="cs-CZ" sz="9600" dirty="0" smtClean="0">
                <a:solidFill>
                  <a:schemeClr val="accent3"/>
                </a:solidFill>
              </a:rPr>
              <a:t>přísudkem</a:t>
            </a:r>
            <a:endParaRPr lang="cs-CZ" sz="96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294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6354" y="404664"/>
            <a:ext cx="8424936" cy="22775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cs typeface="Arial" pitchFamily="34" charset="0"/>
              </a:rPr>
              <a:t>Je – </a:t>
            </a:r>
            <a:r>
              <a:rPr lang="cs-CZ" sz="4000" dirty="0" err="1" smtClean="0">
                <a:solidFill>
                  <a:srgbClr val="002060"/>
                </a:solidFill>
                <a:cs typeface="Arial" pitchFamily="34" charset="0"/>
              </a:rPr>
              <a:t>li</a:t>
            </a:r>
            <a:r>
              <a:rPr lang="cs-CZ" sz="4000" dirty="0" smtClean="0">
                <a:solidFill>
                  <a:srgbClr val="002060"/>
                </a:solidFill>
                <a:cs typeface="Arial" pitchFamily="34" charset="0"/>
              </a:rPr>
              <a:t> podmět rodu </a:t>
            </a:r>
          </a:p>
          <a:p>
            <a:r>
              <a:rPr lang="cs-CZ" sz="4000" b="1" dirty="0" smtClean="0">
                <a:solidFill>
                  <a:srgbClr val="3C14AC"/>
                </a:solidFill>
                <a:cs typeface="Arial" pitchFamily="34" charset="0"/>
              </a:rPr>
              <a:t>mužského životného </a:t>
            </a:r>
            <a:r>
              <a:rPr lang="cs-CZ" sz="4000" dirty="0" smtClean="0">
                <a:solidFill>
                  <a:schemeClr val="bg1"/>
                </a:solidFill>
                <a:cs typeface="Arial" pitchFamily="34" charset="0"/>
              </a:rPr>
              <a:t>– příčestí minulé končí     - </a:t>
            </a:r>
            <a:r>
              <a:rPr lang="cs-CZ" sz="4400" dirty="0" err="1" smtClean="0">
                <a:solidFill>
                  <a:srgbClr val="FF0000"/>
                </a:solidFill>
                <a:cs typeface="Arial" pitchFamily="34" charset="0"/>
              </a:rPr>
              <a:t>li</a:t>
            </a:r>
            <a:endParaRPr lang="cs-CZ" sz="4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4013" y="3497810"/>
            <a:ext cx="587853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Ptáci</a:t>
            </a:r>
            <a:r>
              <a:rPr lang="cs-CZ" sz="4000" dirty="0" smtClean="0"/>
              <a:t> zpíva</a:t>
            </a:r>
            <a:r>
              <a:rPr lang="cs-CZ" sz="4000" dirty="0" smtClean="0">
                <a:solidFill>
                  <a:srgbClr val="FF0000"/>
                </a:solidFill>
              </a:rPr>
              <a:t>li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cs-CZ" sz="4000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Vojáci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pochodova</a:t>
            </a:r>
            <a:r>
              <a:rPr lang="cs-CZ" sz="4000" dirty="0" smtClean="0">
                <a:solidFill>
                  <a:srgbClr val="FF0000"/>
                </a:solidFill>
              </a:rPr>
              <a:t>li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cs-CZ" sz="4000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Stavbaři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stavě</a:t>
            </a:r>
            <a:r>
              <a:rPr lang="cs-CZ" sz="4000" dirty="0" smtClean="0">
                <a:solidFill>
                  <a:srgbClr val="FF0000"/>
                </a:solidFill>
              </a:rPr>
              <a:t>li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</a:p>
          <a:p>
            <a:r>
              <a:rPr lang="cs-CZ" sz="4000" u="sng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Obchodníci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obchodova</a:t>
            </a:r>
            <a:r>
              <a:rPr lang="cs-CZ" sz="4000" dirty="0" smtClean="0">
                <a:solidFill>
                  <a:srgbClr val="FF0000"/>
                </a:solidFill>
              </a:rPr>
              <a:t>li</a:t>
            </a:r>
            <a:r>
              <a:rPr lang="cs-CZ" sz="40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  <a:endParaRPr lang="cs-CZ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9" name="Picture 5" descr="C:\Documents and Settings\name\Local Settings\Temporary Internet Files\Content.IE5\IRTGX4WE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302866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8048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20005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Je- </a:t>
            </a:r>
            <a:r>
              <a:rPr lang="cs-CZ" sz="4000" dirty="0" err="1" smtClean="0">
                <a:solidFill>
                  <a:schemeClr val="bg1"/>
                </a:solidFill>
              </a:rPr>
              <a:t>li</a:t>
            </a:r>
            <a:r>
              <a:rPr lang="cs-CZ" sz="4000" dirty="0" smtClean="0">
                <a:solidFill>
                  <a:schemeClr val="bg1"/>
                </a:solidFill>
              </a:rPr>
              <a:t> podmět rodu </a:t>
            </a:r>
          </a:p>
          <a:p>
            <a:r>
              <a:rPr lang="cs-CZ" sz="4000" b="1" dirty="0" smtClean="0">
                <a:solidFill>
                  <a:srgbClr val="3C14AC"/>
                </a:solidFill>
              </a:rPr>
              <a:t>mužského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3C14AC"/>
                </a:solidFill>
              </a:rPr>
              <a:t>neživotného</a:t>
            </a:r>
            <a:r>
              <a:rPr lang="cs-CZ" sz="4000" dirty="0" smtClean="0">
                <a:solidFill>
                  <a:schemeClr val="bg1"/>
                </a:solidFill>
              </a:rPr>
              <a:t>, příčestí minulé končí  - </a:t>
            </a:r>
            <a:r>
              <a:rPr lang="cs-CZ" sz="4400" dirty="0" err="1" smtClean="0">
                <a:solidFill>
                  <a:srgbClr val="FF0000"/>
                </a:solidFill>
              </a:rPr>
              <a:t>ly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84984"/>
            <a:ext cx="460254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Stromy</a:t>
            </a:r>
            <a:r>
              <a:rPr lang="cs-CZ" sz="4000" dirty="0" smtClean="0"/>
              <a:t> kvet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Lesy</a:t>
            </a:r>
            <a:r>
              <a:rPr lang="cs-CZ" sz="4000" dirty="0" smtClean="0"/>
              <a:t> šumě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Vlaky</a:t>
            </a:r>
            <a:r>
              <a:rPr lang="cs-CZ" sz="4000" dirty="0" smtClean="0"/>
              <a:t> se rozje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Padáky</a:t>
            </a:r>
            <a:r>
              <a:rPr lang="cs-CZ" sz="4000" dirty="0" smtClean="0"/>
              <a:t> se otevře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2052" name="Picture 4" descr="C:\Documents and Settings\name\Local Settings\Temporary Internet Files\Content.IE5\4B98O87M\MP9004231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136" y="3231318"/>
            <a:ext cx="3060863" cy="3100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9820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05464" cy="13849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Je – </a:t>
            </a:r>
            <a:r>
              <a:rPr lang="cs-CZ" sz="4000" dirty="0" err="1" smtClean="0">
                <a:solidFill>
                  <a:schemeClr val="bg1"/>
                </a:solidFill>
              </a:rPr>
              <a:t>li</a:t>
            </a:r>
            <a:r>
              <a:rPr lang="cs-CZ" sz="4000" dirty="0" smtClean="0">
                <a:solidFill>
                  <a:schemeClr val="bg1"/>
                </a:solidFill>
              </a:rPr>
              <a:t> podmět rodu </a:t>
            </a:r>
          </a:p>
          <a:p>
            <a:r>
              <a:rPr lang="cs-CZ" sz="4000" b="1" dirty="0" smtClean="0">
                <a:solidFill>
                  <a:srgbClr val="3C14AC"/>
                </a:solidFill>
              </a:rPr>
              <a:t>ženského</a:t>
            </a:r>
            <a:r>
              <a:rPr lang="cs-CZ" sz="4000" dirty="0"/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- příčestí minulé končí  - </a:t>
            </a:r>
            <a:r>
              <a:rPr lang="cs-CZ" sz="4400" dirty="0" err="1" smtClean="0">
                <a:solidFill>
                  <a:srgbClr val="FF0000"/>
                </a:solidFill>
              </a:rPr>
              <a:t>ly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708920"/>
            <a:ext cx="526137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Pampelišky</a:t>
            </a:r>
            <a:r>
              <a:rPr lang="cs-CZ" sz="4000" dirty="0" smtClean="0"/>
              <a:t> rozkvet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Ulice</a:t>
            </a:r>
            <a:r>
              <a:rPr lang="cs-CZ" sz="4000" dirty="0" smtClean="0"/>
              <a:t> ztich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Holubice</a:t>
            </a:r>
            <a:r>
              <a:rPr lang="cs-CZ" sz="4000" dirty="0" smtClean="0"/>
              <a:t> se vznes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Dívky</a:t>
            </a:r>
            <a:r>
              <a:rPr lang="cs-CZ" sz="4000" dirty="0" smtClean="0"/>
              <a:t> tanči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3074" name="Picture 2" descr="C:\Documents and Settings\name\Local Settings\Temporary Internet Files\Content.IE5\1IPZUFJS\MP9004331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332" y="4054202"/>
            <a:ext cx="3318794" cy="221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78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620688"/>
            <a:ext cx="8640960" cy="13849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Je – </a:t>
            </a:r>
            <a:r>
              <a:rPr lang="cs-CZ" sz="4000" dirty="0" err="1" smtClean="0">
                <a:solidFill>
                  <a:schemeClr val="bg1"/>
                </a:solidFill>
              </a:rPr>
              <a:t>li</a:t>
            </a:r>
            <a:r>
              <a:rPr lang="cs-CZ" sz="4000" dirty="0" smtClean="0">
                <a:solidFill>
                  <a:schemeClr val="bg1"/>
                </a:solidFill>
              </a:rPr>
              <a:t> podmět rodu </a:t>
            </a:r>
            <a:r>
              <a:rPr lang="cs-CZ" sz="4000" b="1" dirty="0" smtClean="0">
                <a:solidFill>
                  <a:srgbClr val="3C14AC"/>
                </a:solidFill>
              </a:rPr>
              <a:t>středního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– příčestí minulé končí - </a:t>
            </a:r>
            <a:r>
              <a:rPr lang="cs-CZ" sz="4400" b="1" dirty="0" smtClean="0">
                <a:solidFill>
                  <a:srgbClr val="FF0000"/>
                </a:solidFill>
              </a:rPr>
              <a:t>la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3284984"/>
            <a:ext cx="410080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Koťata</a:t>
            </a:r>
            <a:r>
              <a:rPr lang="cs-CZ" sz="4000" dirty="0" smtClean="0"/>
              <a:t> dovádě</a:t>
            </a:r>
            <a:r>
              <a:rPr lang="cs-CZ" sz="4000" dirty="0" smtClean="0">
                <a:solidFill>
                  <a:srgbClr val="FF0000"/>
                </a:solidFill>
              </a:rPr>
              <a:t>la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Města</a:t>
            </a:r>
            <a:r>
              <a:rPr lang="cs-CZ" sz="4000" dirty="0" smtClean="0"/>
              <a:t> vzkvéta</a:t>
            </a:r>
            <a:r>
              <a:rPr lang="cs-CZ" sz="4000" dirty="0" smtClean="0">
                <a:solidFill>
                  <a:srgbClr val="FF0000"/>
                </a:solidFill>
              </a:rPr>
              <a:t>la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Mláďata</a:t>
            </a:r>
            <a:r>
              <a:rPr lang="cs-CZ" sz="4000" dirty="0" smtClean="0"/>
              <a:t> pípa</a:t>
            </a:r>
            <a:r>
              <a:rPr lang="cs-CZ" sz="4000" dirty="0" smtClean="0">
                <a:solidFill>
                  <a:srgbClr val="FF0000"/>
                </a:solidFill>
              </a:rPr>
              <a:t>la</a:t>
            </a:r>
            <a:r>
              <a:rPr lang="cs-CZ" sz="4000" dirty="0" smtClean="0"/>
              <a:t>.</a:t>
            </a:r>
          </a:p>
          <a:p>
            <a:r>
              <a:rPr lang="cs-CZ" sz="4000" u="sng" dirty="0" smtClean="0"/>
              <a:t>Auta</a:t>
            </a:r>
            <a:r>
              <a:rPr lang="cs-CZ" sz="4000" dirty="0" smtClean="0"/>
              <a:t> se rozje</a:t>
            </a:r>
            <a:r>
              <a:rPr lang="cs-CZ" sz="4000" dirty="0" smtClean="0">
                <a:solidFill>
                  <a:srgbClr val="FF0000"/>
                </a:solidFill>
              </a:rPr>
              <a:t>la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4098" name="Picture 2" descr="C:\Documents and Settings\name\Local Settings\Temporary Internet Files\Content.IE5\1IPZUFJS\MP9004310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2965669" cy="288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26100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235694"/>
            <a:ext cx="2392001" cy="10156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/>
              <a:t>Pozor!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01413" y="1480440"/>
            <a:ext cx="4964821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Podstatné jméno dítě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72" y="2420887"/>
            <a:ext cx="94588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j</a:t>
            </a:r>
            <a:r>
              <a:rPr lang="cs-CZ" sz="4000" dirty="0" smtClean="0"/>
              <a:t>ednotné číslo  -  to dítě</a:t>
            </a:r>
          </a:p>
          <a:p>
            <a:r>
              <a:rPr lang="cs-CZ" sz="4000" dirty="0"/>
              <a:t>m</a:t>
            </a:r>
            <a:r>
              <a:rPr lang="cs-CZ" sz="4000" dirty="0" smtClean="0"/>
              <a:t>nožné číslo   -  ty děti  ( jako ty ženy) 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777" y="4077072"/>
            <a:ext cx="521809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(ty) Děti běha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(ty) Děti si hrá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(ty) Děti poskakova</a:t>
            </a:r>
            <a:r>
              <a:rPr lang="cs-CZ" sz="4000" dirty="0" smtClean="0">
                <a:solidFill>
                  <a:srgbClr val="FF0000"/>
                </a:solidFill>
              </a:rPr>
              <a:t>ly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(ty) Děti zlobi</a:t>
            </a:r>
            <a:r>
              <a:rPr lang="cs-CZ" sz="4000" dirty="0" smtClean="0">
                <a:solidFill>
                  <a:srgbClr val="FF0000"/>
                </a:solidFill>
              </a:rPr>
              <a:t>ly.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Documents and Settings\name\Local Settings\Temporary Internet Files\Content.IE5\1IPZUFJS\MP9004066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296" y="4215814"/>
            <a:ext cx="3096344" cy="241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4821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32656"/>
            <a:ext cx="2004075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Shrnutí: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545534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Rod mužský životný</a:t>
            </a:r>
          </a:p>
          <a:p>
            <a:endParaRPr lang="cs-CZ" sz="4000" dirty="0"/>
          </a:p>
          <a:p>
            <a:r>
              <a:rPr lang="cs-CZ" sz="4000" dirty="0" smtClean="0"/>
              <a:t>Rod mužský neživotný</a:t>
            </a:r>
          </a:p>
          <a:p>
            <a:endParaRPr lang="cs-CZ" sz="4000" dirty="0"/>
          </a:p>
          <a:p>
            <a:r>
              <a:rPr lang="cs-CZ" sz="4000" dirty="0" smtClean="0"/>
              <a:t>Rod ženský</a:t>
            </a:r>
          </a:p>
          <a:p>
            <a:endParaRPr lang="cs-CZ" sz="4000" dirty="0"/>
          </a:p>
          <a:p>
            <a:r>
              <a:rPr lang="cs-CZ" sz="4000" dirty="0" smtClean="0"/>
              <a:t>Rod střední</a:t>
            </a:r>
            <a:endParaRPr lang="cs-CZ" sz="4000" dirty="0"/>
          </a:p>
        </p:txBody>
      </p:sp>
      <p:sp>
        <p:nvSpPr>
          <p:cNvPr id="7" name="Sedmiúhelník 6"/>
          <p:cNvSpPr/>
          <p:nvPr/>
        </p:nvSpPr>
        <p:spPr>
          <a:xfrm>
            <a:off x="9173732" y="1849907"/>
            <a:ext cx="1296144" cy="864096"/>
          </a:xfrm>
          <a:prstGeom prst="heptagon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li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Sedmiúhelník 7"/>
          <p:cNvSpPr/>
          <p:nvPr/>
        </p:nvSpPr>
        <p:spPr>
          <a:xfrm>
            <a:off x="9324528" y="2990203"/>
            <a:ext cx="1296144" cy="864096"/>
          </a:xfrm>
          <a:prstGeom prst="heptagon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ly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Sedmiúhelník 8"/>
          <p:cNvSpPr/>
          <p:nvPr/>
        </p:nvSpPr>
        <p:spPr>
          <a:xfrm>
            <a:off x="-1476672" y="5929967"/>
            <a:ext cx="1296144" cy="864096"/>
          </a:xfrm>
          <a:prstGeom prst="heptagon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Sedmiúhelník 9"/>
          <p:cNvSpPr/>
          <p:nvPr/>
        </p:nvSpPr>
        <p:spPr>
          <a:xfrm>
            <a:off x="9308529" y="4005064"/>
            <a:ext cx="1296144" cy="864096"/>
          </a:xfrm>
          <a:prstGeom prst="heptagon">
            <a:avLst/>
          </a:prstGeom>
          <a:solidFill>
            <a:srgbClr val="FF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ly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4811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111E-6 L -0.39305 -0.053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53" y="-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5435 0.15857 L -0.01614 0.15857 C -0.18473 0.15857 -0.38594 0.1007 -0.38594 0.05324 L -0.38594 -0.05162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14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-0.6283 -0.0104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24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3.7037E-6 L 0.55122 -0.11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52" y="-5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3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Urči rod podmětu a pak doplň koncovku přísudku.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44582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Sestry jel_  na ples.</a:t>
            </a:r>
            <a:endParaRPr lang="cs-CZ" sz="40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51520" y="2060848"/>
            <a:ext cx="1440160" cy="0"/>
          </a:xfrm>
          <a:prstGeom prst="line">
            <a:avLst/>
          </a:prstGeom>
          <a:ln w="38100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86510" y="2559199"/>
            <a:ext cx="48494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Obě auta se rozjel_  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6567" y="3826172"/>
            <a:ext cx="66864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Všechny domy se mi líbil_  . 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4143" y="4910856"/>
            <a:ext cx="6529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Někteří chovatelé </a:t>
            </a:r>
            <a:r>
              <a:rPr lang="cs-CZ" sz="4000" dirty="0" err="1" smtClean="0"/>
              <a:t>nepřišl</a:t>
            </a:r>
            <a:r>
              <a:rPr lang="cs-CZ" sz="4000" dirty="0" smtClean="0"/>
              <a:t>_  .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616530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5972972"/>
            <a:ext cx="7973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 prázdninách děti sušil_   byliny.</a:t>
            </a:r>
            <a:endParaRPr lang="cs-CZ" sz="4000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331640" y="3140968"/>
            <a:ext cx="1084896" cy="0"/>
          </a:xfrm>
          <a:prstGeom prst="line">
            <a:avLst/>
          </a:prstGeom>
          <a:ln w="38100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67744" y="4435608"/>
            <a:ext cx="1350267" cy="0"/>
          </a:xfrm>
          <a:prstGeom prst="line">
            <a:avLst/>
          </a:prstGeom>
          <a:ln w="38100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135318" y="5517232"/>
            <a:ext cx="2160240" cy="0"/>
          </a:xfrm>
          <a:prstGeom prst="line">
            <a:avLst/>
          </a:prstGeom>
          <a:ln w="38100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682682" y="6569361"/>
            <a:ext cx="801640" cy="0"/>
          </a:xfrm>
          <a:prstGeom prst="line">
            <a:avLst/>
          </a:prstGeom>
          <a:ln w="38100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alternativní postup 25"/>
          <p:cNvSpPr/>
          <p:nvPr/>
        </p:nvSpPr>
        <p:spPr>
          <a:xfrm>
            <a:off x="9180588" y="1286037"/>
            <a:ext cx="1215828" cy="707886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r. ž.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Vývojový diagram: alternativní postup 26"/>
          <p:cNvSpPr/>
          <p:nvPr/>
        </p:nvSpPr>
        <p:spPr>
          <a:xfrm>
            <a:off x="9324528" y="4556913"/>
            <a:ext cx="1215828" cy="707886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r. </a:t>
            </a:r>
            <a:r>
              <a:rPr lang="cs-CZ" sz="3200" dirty="0" err="1" smtClean="0">
                <a:solidFill>
                  <a:schemeClr val="bg1"/>
                </a:solidFill>
              </a:rPr>
              <a:t>stř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Vývojový diagram: alternativní postup 27"/>
          <p:cNvSpPr/>
          <p:nvPr/>
        </p:nvSpPr>
        <p:spPr>
          <a:xfrm>
            <a:off x="9324528" y="5896788"/>
            <a:ext cx="1215828" cy="707886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r. m. než.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9" name="Vývojový diagram: alternativní postup 28"/>
          <p:cNvSpPr/>
          <p:nvPr/>
        </p:nvSpPr>
        <p:spPr>
          <a:xfrm>
            <a:off x="9315600" y="240323"/>
            <a:ext cx="1215828" cy="707886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r. m. živ.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0" name="Vývojový diagram: alternativní postup 29"/>
          <p:cNvSpPr/>
          <p:nvPr/>
        </p:nvSpPr>
        <p:spPr>
          <a:xfrm>
            <a:off x="9225392" y="2913142"/>
            <a:ext cx="1215828" cy="707886"/>
          </a:xfrm>
          <a:prstGeom prst="flowChartAlternateProcess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r. ž.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398651" y="1515561"/>
            <a:ext cx="37256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58871" y="2539206"/>
            <a:ext cx="44114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936271" y="3849027"/>
            <a:ext cx="47000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04398" y="4910856"/>
            <a:ext cx="33374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i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01817" y="6049133"/>
            <a:ext cx="47000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y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952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-0.50452 -0.19699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26" y="-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-0.47604 -0.2895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802" y="-14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59259E-6 L -0.28697 -0.28541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58" y="-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07407E-6 L -0.29392 0.67593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05" y="3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14532 0.68079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3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1336" y="47518"/>
            <a:ext cx="3373039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Procvičujeme: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4805" y="848717"/>
            <a:ext cx="8172430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Zemědělci _______________ obilí.</a:t>
            </a:r>
          </a:p>
          <a:p>
            <a:r>
              <a:rPr lang="cs-CZ" sz="3200" dirty="0" smtClean="0"/>
              <a:t>Děvčata ____________ po palouku.</a:t>
            </a:r>
          </a:p>
          <a:p>
            <a:r>
              <a:rPr lang="cs-CZ" sz="3200" dirty="0" smtClean="0"/>
              <a:t>Automobily ______________cukrovou řepu.</a:t>
            </a:r>
          </a:p>
          <a:p>
            <a:r>
              <a:rPr lang="cs-CZ" sz="3200" dirty="0" smtClean="0"/>
              <a:t>Motýli _____________ vajíčka.</a:t>
            </a:r>
          </a:p>
          <a:p>
            <a:r>
              <a:rPr lang="cs-CZ" sz="3200" dirty="0" smtClean="0"/>
              <a:t>Děti ___________ na dárky.</a:t>
            </a:r>
          </a:p>
          <a:p>
            <a:r>
              <a:rPr lang="cs-CZ" sz="3200" dirty="0" smtClean="0"/>
              <a:t>Ve skleníku _________první rajčata.</a:t>
            </a:r>
          </a:p>
          <a:p>
            <a:r>
              <a:rPr lang="cs-CZ" sz="3200" dirty="0" smtClean="0"/>
              <a:t>Kombajny ___________ do polí.</a:t>
            </a:r>
          </a:p>
          <a:p>
            <a:r>
              <a:rPr lang="cs-CZ" sz="3200" dirty="0" smtClean="0"/>
              <a:t>Evě _________oči od větru.  </a:t>
            </a:r>
          </a:p>
          <a:p>
            <a:r>
              <a:rPr lang="cs-CZ" sz="3200" dirty="0" smtClean="0"/>
              <a:t>Nad tulipány __________ čmeláci.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19974" y="6240810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běhala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70664" y="5735945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slzely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030" y="6240810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sklízeli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8895" y="5759956"/>
            <a:ext cx="1845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poletovali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735945"/>
            <a:ext cx="15632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nakladli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9539" y="6240810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zrála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21" y="5735945"/>
            <a:ext cx="1723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přivážely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58493" y="6240810"/>
            <a:ext cx="1205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vyjely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52320" y="5750778"/>
            <a:ext cx="1779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s</a:t>
            </a:r>
            <a:r>
              <a:rPr lang="cs-CZ" sz="2800" b="1" dirty="0" smtClean="0">
                <a:solidFill>
                  <a:srgbClr val="FFC000"/>
                </a:solidFill>
              </a:rPr>
              <a:t>e těšily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128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85185E-6 L 0.27657 -0.7946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19" y="-3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5185E-6 L 0.02483 -0.7106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3" y="-3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L 0.34219 -0.5740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01" y="-2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96296E-6 L 0.00903 -0.5004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1" y="-2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7 L -0.64843 -0.4291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31" y="-2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-0.09896 -0.437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48" y="-21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-0.34045 -0.3641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31" y="-1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-0.23958 -0.2171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79" y="-10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40741E-7 L -0.24236 -0.14699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18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97522"/>
            <a:ext cx="33393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Použité zdroje: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99204" y="1182105"/>
            <a:ext cx="50449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Program Microsoft Office 2010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335672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197</TotalTime>
  <Words>413</Words>
  <Application>Microsoft Office PowerPoint</Application>
  <PresentationFormat>Předvádění na obrazovce (4:3)</PresentationFormat>
  <Paragraphs>106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Anotace</vt:lpstr>
      <vt:lpstr>Prezentace aplikace PowerPoint</vt:lpstr>
      <vt:lpstr>Shoda podmětu  s přísudkem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21</cp:revision>
  <dcterms:created xsi:type="dcterms:W3CDTF">2012-05-16T13:58:06Z</dcterms:created>
  <dcterms:modified xsi:type="dcterms:W3CDTF">2012-05-17T15:43:48Z</dcterms:modified>
</cp:coreProperties>
</file>