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sldIdLst>
    <p:sldId id="257" r:id="rId2"/>
    <p:sldId id="258" r:id="rId3"/>
    <p:sldId id="275" r:id="rId4"/>
    <p:sldId id="259" r:id="rId5"/>
    <p:sldId id="261" r:id="rId6"/>
    <p:sldId id="260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17C4E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95DCDB5-5C96-40E6-A2FC-42FFA3AEEC2C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7316171-291E-44AB-9AE8-FC9338BB345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726807"/>
              </p:ext>
            </p:extLst>
          </p:nvPr>
        </p:nvGraphicFramePr>
        <p:xfrm>
          <a:off x="899592" y="2924945"/>
          <a:ext cx="7239519" cy="38651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6338"/>
                <a:gridCol w="5483181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Autor: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OLGA FILÍPKOVÁ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Název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effectLst/>
                          <a:latin typeface="Arial Rounded MT Bold" pitchFamily="34" charset="0"/>
                        </a:rPr>
                        <a:t>VY_32_INOVACE_432_SLOVA_PŘÍBUZNÁ_STAVBA</a:t>
                      </a:r>
                      <a:r>
                        <a:rPr lang="cs-CZ" sz="2000" b="0" baseline="0" dirty="0" smtClean="0">
                          <a:effectLst/>
                          <a:latin typeface="Arial Rounded MT Bold" pitchFamily="34" charset="0"/>
                        </a:rPr>
                        <a:t>_SLOV</a:t>
                      </a:r>
                      <a:endParaRPr lang="cs-CZ" sz="2000" b="0" dirty="0"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Téma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slova příbuzná,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předpony, přípony, tvary téhož slova tvořené koncovkami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CZ.1.07/1.4.00/21. 2975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390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124700" cy="792163"/>
          </a:xfrm>
        </p:spPr>
        <p:txBody>
          <a:bodyPr/>
          <a:lstStyle/>
          <a:p>
            <a:r>
              <a:rPr lang="cs-CZ" dirty="0" smtClean="0"/>
              <a:t>                     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1700213"/>
            <a:ext cx="8820150" cy="4752975"/>
          </a:xfrm>
        </p:spPr>
        <p:txBody>
          <a:bodyPr>
            <a:normAutofit fontScale="77500" lnSpcReduction="20000"/>
          </a:bodyPr>
          <a:lstStyle/>
          <a:p>
            <a:r>
              <a:rPr lang="cs-CZ" sz="2400" dirty="0" smtClean="0"/>
              <a:t>Tato prezentace slouží k opakování a procvičení učiva v předmětu český jazyk a literatura pro žáky v 5. ročníku.</a:t>
            </a:r>
          </a:p>
          <a:p>
            <a:r>
              <a:rPr lang="cs-CZ" sz="2400" dirty="0"/>
              <a:t>5</a:t>
            </a:r>
            <a:r>
              <a:rPr lang="cs-CZ" sz="2400" dirty="0" smtClean="0"/>
              <a:t>. list- Opakují - co jsou slova příbuzná a kořen slova.</a:t>
            </a:r>
          </a:p>
          <a:p>
            <a:r>
              <a:rPr lang="cs-CZ" sz="2400" dirty="0"/>
              <a:t>6</a:t>
            </a:r>
            <a:r>
              <a:rPr lang="cs-CZ" sz="2400" dirty="0" smtClean="0"/>
              <a:t>. list- Ukáží si, co je část předponová a příponová.</a:t>
            </a:r>
          </a:p>
          <a:p>
            <a:r>
              <a:rPr lang="cs-CZ" sz="2400" dirty="0"/>
              <a:t>7</a:t>
            </a:r>
            <a:r>
              <a:rPr lang="cs-CZ" sz="2400" dirty="0" smtClean="0"/>
              <a:t>. list- Vyhledávají vhodné předpony a přípony k danému kořeni. </a:t>
            </a:r>
          </a:p>
          <a:p>
            <a:endParaRPr lang="cs-CZ" sz="2400" dirty="0" smtClean="0"/>
          </a:p>
          <a:p>
            <a:r>
              <a:rPr lang="cs-CZ" sz="2400" dirty="0" smtClean="0"/>
              <a:t>8 . list- Seznamují se s případnou změnou v některých kořenech slov.</a:t>
            </a:r>
          </a:p>
          <a:p>
            <a:r>
              <a:rPr lang="cs-CZ" sz="2400" dirty="0" smtClean="0"/>
              <a:t>9.a 10. list- Doplňují y/i do slov – vyhledávají slova příbuzná.</a:t>
            </a:r>
          </a:p>
          <a:p>
            <a:r>
              <a:rPr lang="cs-CZ" sz="2400" dirty="0" smtClean="0"/>
              <a:t>11. list- Určují, ke kterému slovu v rámečku jsou slova příbuzná.</a:t>
            </a:r>
          </a:p>
          <a:p>
            <a:r>
              <a:rPr lang="cs-CZ" sz="2400" dirty="0" smtClean="0"/>
              <a:t>12. list- Opakují – předpony i přípony mohou být jedna nebo více.</a:t>
            </a:r>
          </a:p>
          <a:p>
            <a:r>
              <a:rPr lang="cs-CZ" sz="2400" dirty="0" smtClean="0"/>
              <a:t>13. list- Opakují- tvary téhož slova mohou mít koncovku pádovou nebo osobní.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17060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46113" y="1052513"/>
            <a:ext cx="8497887" cy="4806950"/>
          </a:xfrm>
        </p:spPr>
        <p:txBody>
          <a:bodyPr/>
          <a:lstStyle/>
          <a:p>
            <a:r>
              <a:rPr lang="cs-CZ" sz="2000" dirty="0" smtClean="0"/>
              <a:t>14. list- Rozlišují </a:t>
            </a:r>
            <a:r>
              <a:rPr lang="cs-CZ" sz="2000" smtClean="0"/>
              <a:t>pádovou koncovku.</a:t>
            </a:r>
            <a:endParaRPr lang="cs-CZ" sz="2000" dirty="0" smtClean="0"/>
          </a:p>
          <a:p>
            <a:r>
              <a:rPr lang="cs-CZ" sz="2000" dirty="0" smtClean="0"/>
              <a:t>15. a 16. list- Žáci si shrnou učivo.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333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8280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Datum vytvoření:          </a:t>
            </a:r>
            <a:r>
              <a:rPr lang="cs-CZ" sz="2800" dirty="0" smtClean="0"/>
              <a:t>4. 7. 2012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b="1" dirty="0" smtClean="0"/>
              <a:t>Klíčová slova: </a:t>
            </a:r>
          </a:p>
          <a:p>
            <a:r>
              <a:rPr lang="cs-CZ" sz="2800" dirty="0" smtClean="0"/>
              <a:t>slova příbuzná, kořen slova, předpona, přípona, tvary téhož slova, koncovky pádové a osobní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15359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152128"/>
          </a:xfrm>
        </p:spPr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Slova příbuzná</a:t>
            </a:r>
            <a:endParaRPr lang="cs-CZ" sz="4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964488" cy="446449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Mají společnou část a jejich význam spolu souvisí.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Společná část je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kořen.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Některá slova mají jen kořen: 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 </a:t>
            </a:r>
            <a:r>
              <a:rPr lang="cs-CZ" sz="4800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5" name="Picture 3" descr="C:\Documents and Settings\name\Local Settings\Temporary Internet Files\Content.IE5\8YEOURDX\MC9003513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810215"/>
            <a:ext cx="2251906" cy="276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4293096"/>
            <a:ext cx="9701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les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23728" y="5254967"/>
            <a:ext cx="10278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led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3969930"/>
            <a:ext cx="10005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tok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52171" y="5517811"/>
            <a:ext cx="13474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hrad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85670" y="4077072"/>
            <a:ext cx="11288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děd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064" y="5871754"/>
            <a:ext cx="11095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býk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601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36712"/>
            <a:ext cx="7776864" cy="52599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část předponová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  </a:t>
            </a:r>
            <a:r>
              <a:rPr lang="cs-CZ" sz="3200" i="1" u="sng" dirty="0" smtClean="0"/>
              <a:t>pra</a:t>
            </a:r>
            <a:r>
              <a:rPr lang="cs-CZ" sz="3200" dirty="0" smtClean="0">
                <a:solidFill>
                  <a:srgbClr val="00B050"/>
                </a:solidFill>
              </a:rPr>
              <a:t>les</a:t>
            </a:r>
            <a:r>
              <a:rPr lang="cs-CZ" sz="3200" dirty="0"/>
              <a:t>, </a:t>
            </a:r>
            <a:r>
              <a:rPr lang="cs-CZ" sz="3200" i="1" u="sng" dirty="0"/>
              <a:t>od</a:t>
            </a:r>
            <a:r>
              <a:rPr lang="cs-CZ" sz="3200" dirty="0">
                <a:solidFill>
                  <a:srgbClr val="00B050"/>
                </a:solidFill>
              </a:rPr>
              <a:t>tok</a:t>
            </a:r>
            <a:r>
              <a:rPr lang="cs-CZ" sz="3200" dirty="0"/>
              <a:t>, </a:t>
            </a:r>
            <a:r>
              <a:rPr lang="cs-CZ" sz="3200" i="1" u="sng" dirty="0" smtClean="0"/>
              <a:t>pří</a:t>
            </a:r>
            <a:r>
              <a:rPr lang="cs-CZ" sz="3200" dirty="0" smtClean="0">
                <a:solidFill>
                  <a:srgbClr val="00B050"/>
                </a:solidFill>
              </a:rPr>
              <a:t>tok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</a:pPr>
            <a:endParaRPr lang="cs-CZ" sz="3200" dirty="0" smtClean="0">
              <a:solidFill>
                <a:srgbClr val="517C4E"/>
              </a:solidFill>
            </a:endParaRPr>
          </a:p>
          <a:p>
            <a:pPr marL="457200" lvl="0" indent="-45720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část příponová 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b="1" dirty="0">
                <a:solidFill>
                  <a:srgbClr val="CF543F">
                    <a:lumMod val="75000"/>
                  </a:srgbClr>
                </a:solidFill>
              </a:rPr>
              <a:t> </a:t>
            </a:r>
            <a:r>
              <a:rPr lang="cs-CZ" sz="3200" b="1" dirty="0" smtClean="0">
                <a:solidFill>
                  <a:srgbClr val="CF543F">
                    <a:lumMod val="75000"/>
                  </a:srgbClr>
                </a:solidFill>
              </a:rPr>
              <a:t>  </a:t>
            </a:r>
            <a:r>
              <a:rPr lang="cs-CZ" sz="3200" dirty="0" smtClean="0">
                <a:solidFill>
                  <a:srgbClr val="00B050"/>
                </a:solidFill>
              </a:rPr>
              <a:t>les</a:t>
            </a:r>
            <a:r>
              <a:rPr lang="cs-CZ" sz="3200" i="1" u="sng" dirty="0" smtClean="0"/>
              <a:t>nický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00B050"/>
                </a:solidFill>
              </a:rPr>
              <a:t>led</a:t>
            </a:r>
            <a:r>
              <a:rPr lang="cs-CZ" sz="3200" i="1" u="sng" dirty="0" smtClean="0"/>
              <a:t>ový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00B050"/>
                </a:solidFill>
              </a:rPr>
              <a:t>vrh</a:t>
            </a:r>
            <a:r>
              <a:rPr lang="cs-CZ" sz="3200" i="1" u="sng" dirty="0" smtClean="0"/>
              <a:t>at</a:t>
            </a:r>
            <a:endParaRPr lang="cs-CZ" sz="3200" i="1" u="sng" dirty="0"/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</a:pPr>
            <a:endParaRPr lang="cs-CZ" sz="3200" i="1" u="sng" dirty="0" smtClean="0"/>
          </a:p>
          <a:p>
            <a:pPr marL="457200" lvl="0" indent="-45720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ást předponová i příponová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3200" i="1" u="sng" dirty="0" smtClean="0"/>
              <a:t>za</a:t>
            </a:r>
            <a:r>
              <a:rPr lang="cs-CZ" sz="3200" dirty="0" smtClean="0">
                <a:solidFill>
                  <a:srgbClr val="00B050"/>
                </a:solidFill>
              </a:rPr>
              <a:t>les</a:t>
            </a:r>
            <a:r>
              <a:rPr lang="cs-CZ" sz="3200" i="1" u="sng" dirty="0" smtClean="0"/>
              <a:t>nit</a:t>
            </a:r>
            <a:r>
              <a:rPr lang="cs-CZ" sz="3200" dirty="0" smtClean="0"/>
              <a:t>, </a:t>
            </a:r>
            <a:r>
              <a:rPr lang="cs-CZ" sz="3200" i="1" u="sng" dirty="0" smtClean="0"/>
              <a:t>za</a:t>
            </a:r>
            <a:r>
              <a:rPr lang="cs-CZ" sz="3200" dirty="0" smtClean="0">
                <a:solidFill>
                  <a:srgbClr val="00B050"/>
                </a:solidFill>
              </a:rPr>
              <a:t>vrh</a:t>
            </a:r>
            <a:r>
              <a:rPr lang="cs-CZ" sz="3200" i="1" u="sng" dirty="0" smtClean="0"/>
              <a:t>nout</a:t>
            </a:r>
            <a:r>
              <a:rPr lang="cs-CZ" sz="3200" dirty="0" smtClean="0"/>
              <a:t>, </a:t>
            </a:r>
            <a:r>
              <a:rPr lang="cs-CZ" sz="3200" i="1" u="sng" dirty="0" smtClean="0"/>
              <a:t>za</a:t>
            </a:r>
            <a:r>
              <a:rPr lang="cs-CZ" sz="3200" dirty="0" smtClean="0">
                <a:solidFill>
                  <a:srgbClr val="00B050"/>
                </a:solidFill>
              </a:rPr>
              <a:t>led</a:t>
            </a:r>
            <a:r>
              <a:rPr lang="cs-CZ" sz="3200" i="1" u="sng" dirty="0" smtClean="0"/>
              <a:t>ovat</a:t>
            </a:r>
            <a:endParaRPr lang="cs-CZ" sz="3200" i="1" u="sng" dirty="0"/>
          </a:p>
        </p:txBody>
      </p:sp>
    </p:spTree>
    <p:extLst>
      <p:ext uri="{BB962C8B-B14F-4D97-AF65-F5344CB8AC3E}">
        <p14:creationId xmlns:p14="http://schemas.microsoft.com/office/powerpoint/2010/main" val="4117170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22156"/>
            <a:ext cx="8568952" cy="95410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Kolik slov příbuzných dokážete najít k danému kořeni. Slova pište na papír.</a:t>
            </a:r>
            <a:endParaRPr lang="cs-CZ" sz="28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5533" y="1556792"/>
            <a:ext cx="4420194" cy="4879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-1071667" y="1556791"/>
            <a:ext cx="7296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C00000"/>
                </a:solidFill>
              </a:rPr>
              <a:t>vý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1112019" y="2458949"/>
            <a:ext cx="704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za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1080041" y="3471345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u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1090056" y="4581128"/>
            <a:ext cx="752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do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1188640" y="5589240"/>
            <a:ext cx="9492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pro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396536" y="1233626"/>
            <a:ext cx="7008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</a:rPr>
              <a:t>ec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396536" y="1996581"/>
            <a:ext cx="10262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</a:rPr>
              <a:t>aný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294745" y="2779201"/>
            <a:ext cx="12298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</a:rPr>
              <a:t>nout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420166" y="3645930"/>
            <a:ext cx="6431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</a:rPr>
              <a:t>at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274707" y="6141536"/>
            <a:ext cx="12698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</a:rPr>
              <a:t>anec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325196" y="4437112"/>
            <a:ext cx="10262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</a:rPr>
              <a:t>aný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420166" y="5134678"/>
            <a:ext cx="12298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</a:rPr>
              <a:t>nout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068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5.3654E-7 L 0.36459 0.110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29" y="55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99815E-6 L -0.50295 0.0631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56" y="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88529E-7 L 0.37014 0.0839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7" y="4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60777E-6 L -0.50486 0.0372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43" y="18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4533E-6 L 0.37152 0.0307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76" y="15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86772E-6 L -0.51077 -0.2116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38" y="-105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0.00971 C 0.01546 -0.00879 0.03091 -0.00833 0.04636 -0.0074 C 0.05487 -0.00694 0.06875 -0.01457 0.07188 -0.00509 C 0.08403 0.03076 0.06129 0.08765 0.09358 0.11563 C 0.10087 0.12905 0.11146 0.13575 0.12292 0.14315 C 0.13056 0.14778 0.13855 0.15564 0.14671 0.15888 C 0.15053 0.16073 0.15417 0.16027 0.15782 0.16142 C 0.17101 0.16536 0.18247 0.16998 0.19636 0.17299 C 0.22414 0.17183 0.25157 0.17229 0.27935 0.17044 C 0.2816 0.17021 0.28282 0.16721 0.28473 0.16582 C 0.30626 0.15287 0.31667 0.13182 0.33282 0.11101 C 0.33369 0.10499 0.33507 0.09921 0.33629 0.09274 C 0.33837 0.08002 0.34185 0.05388 0.34185 0.05412 C 0.34132 0.02914 0.34185 0.00393 0.34011 -0.02105 C 0.33941 -0.03099 0.32223 -0.03723 0.31806 -0.04394 C 0.30626 -0.06105 0.2948 -0.06799 0.28108 -0.08002 C 0.27414 -0.08649 0.2632 -0.09736 0.25539 -0.10083 C 0.24323 -0.10569 0.22987 -0.11332 0.21876 -0.12118 C 0.20851 -0.12882 0.20053 -0.14038 0.19098 -0.14847 C 0.18959 -0.15148 0.18386 -0.16143 0.18369 -0.16466 C 0.18195 -0.18733 0.19098 -0.1908 0.20573 -0.1938 C 0.25955 -0.19149 0.30955 -0.18432 0.36389 -0.18293 C 0.37066 -0.1797 0.36789 -0.18224 0.37344 -0.17623 " pathEditMode="relative" rAng="0" ptsTypes="ffffffffffffffffffffff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63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0.03446 C -0.00209 -0.05042 -0.00469 -0.05666 -0.01111 -0.07031 C -0.01233 -0.07308 -0.01563 -0.07308 -0.01754 -0.07493 C -0.03229 -0.08834 -0.05 -0.09505 -0.06736 -0.09945 C -0.07934 -0.09875 -0.09132 -0.09875 -0.1033 -0.0976 C -0.11111 -0.09667 -0.11667 -0.08973 -0.12361 -0.08603 C -0.12899 -0.0784 -0.1349 -0.07285 -0.13941 -0.06383 C -0.14566 -0.05065 -0.14896 -0.03608 -0.15504 -0.02313 C -0.15799 -0.00185 -0.15573 -0.01827 -0.15955 0.01503 C -0.16007 0.01966 -0.16059 0.02405 -0.16111 0.02868 C -0.16163 0.03307 -0.16285 0.04209 -0.16285 0.04232 C -0.16024 0.09043 -0.16354 0.06036 -0.15955 0.08025 C -0.1592 0.08349 -0.15886 0.08649 -0.15799 0.08927 C -0.15643 0.09413 -0.15174 0.10268 -0.15174 0.10291 C -0.14896 0.11448 -0.15122 0.10754 -0.14393 0.12303 C -0.1408 0.12974 -0.14028 0.13853 -0.13768 0.14547 C -0.13229 0.16027 -0.12865 0.17576 -0.12361 0.19056 C -0.11979 0.21508 -0.12031 0.20768 -0.12361 0.25347 C -0.12396 0.2574 -0.13281 0.27544 -0.13316 0.27567 C -0.1434 0.29787 -0.15972 0.30597 -0.17518 0.31869 C -0.18299 0.32493 -0.19028 0.33256 -0.19861 0.33649 C -0.21493 0.34436 -0.23264 0.34413 -0.24879 0.35245 C -0.27153 0.35153 -0.29445 0.35129 -0.31736 0.35014 C -0.32952 0.34921 -0.32153 0.34759 -0.33143 0.3432 C -0.34618 0.33649 -0.36302 0.33349 -0.3783 0.32979 C -0.38698 0.32539 -0.39427 0.32308 -0.40347 0.32077 C -0.41684 0.31429 -0.40938 0.31684 -0.42535 0.31406 C -0.44948 0.30504 -0.47309 0.29209 -0.49254 0.26919 C -0.49948 0.26064 -0.50382 0.25162 -0.50955 0.24214 C -0.51268 0.23728 -0.5158 0.23312 -0.51893 0.22849 C -0.52066 0.22618 -0.52379 0.22202 -0.52379 0.22225 C -0.52778 0.20444 -0.52865 0.19403 -0.52518 0.17252 C -0.52448 0.16721 -0.52101 0.16351 -0.51893 0.15888 C -0.51389 0.14824 -0.5132 0.14223 -0.50504 0.13413 C -0.49809 0.12003 -0.48872 0.11078 -0.48455 0.09389 C -0.48403 0.08834 -0.48455 0.08279 -0.48316 0.07794 C -0.48212 0.07493 -0.47952 0.07401 -0.4783 0.07123 C -0.47761 0.06915 -0.47761 0.06637 -0.47691 0.06429 C -0.47587 0.06198 -0.47465 0.06013 -0.47361 0.05782 C -0.47188 0.03723 -0.46823 0.01434 -0.4816 0.00139 C -0.48455 -0.00509 -0.48872 -0.00763 -0.4908 -0.01434 " pathEditMode="relative" rAng="0" ptsTypes="ffffffffffffffffffffffffffffffffffffffffA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41" y="160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1 -0.01549 C -0.00469 -0.05319 -0.00503 -0.09066 -0.00365 -0.12835 C -0.00312 -0.14084 0.00382 -0.15749 0.00712 -0.16929 C 0.01059 -0.18154 0.01163 -0.19403 0.01632 -0.20606 C 0.0191 -0.23173 0.02135 -0.25555 0.0224 -0.28191 C 0.02188 -0.30573 0.02292 -0.32979 0.02083 -0.35361 C 0.02031 -0.35962 0.01684 -0.36448 0.01476 -0.37003 C 0.00642 -0.39223 -0.00121 -0.41605 -0.0191 -0.42738 C -0.0243 -0.43432 -0.03038 -0.44265 -0.0375 -0.44588 C -0.04444 -0.45976 -0.03628 -0.44635 -0.04531 -0.45421 C -0.0592 -0.46647 -0.04097 -0.45467 -0.05451 -0.46438 C -0.07049 -0.47572 -0.08594 -0.48312 -0.10208 -0.49306 C -0.12153 -0.50486 -0.13958 -0.52058 -0.16059 -0.52798 C -0.18628 -0.537 -0.21146 -0.54695 -0.2375 -0.55458 C -0.25017 -0.55828 -0.26337 -0.56036 -0.27604 -0.56475 C -0.29028 -0.56984 -0.30278 -0.57655 -0.31753 -0.57909 C -0.35226 -0.59482 -0.38854 -0.59829 -0.42517 -0.60176 C -0.4816 -0.60083 -0.52153 -0.61008 -0.56979 -0.59343 C -0.57656 -0.58742 -0.58351 -0.58534 -0.59132 -0.58326 C -0.6026 -0.57562 -0.61441 -0.5673 -0.62517 -0.55851 C -0.63472 -0.54001 -0.62153 -0.5629 -0.63299 -0.55042 C -0.64236 -0.54001 -0.62917 -0.54695 -0.64062 -0.54232 C -0.64896 -0.53122 -0.65833 -0.51434 -0.6684 -0.50532 C -0.67066 -0.49514 -0.6743 -0.48705 -0.67917 -0.47872 C -0.68073 -0.46901 -0.68299 -0.45953 -0.68524 -0.45005 C -0.68611 -0.44588 -0.68837 -0.43779 -0.68837 -0.43756 C -0.69392 -0.38691 -0.69167 -0.31337 -0.67292 -0.26341 C -0.67153 -0.24838 -0.67101 -0.24144 -0.66528 -0.22872 C -0.66371 -0.21993 -0.66424 -0.2204 -0.66059 -0.2123 C -0.65868 -0.20814 -0.65451 -0.20005 -0.65451 -0.19981 C -0.65208 -0.18686 -0.6441 -0.17114 -0.63594 -0.16304 C -0.63385 -0.15379 -0.62604 -0.14547 -0.6191 -0.14269 C -0.61753 -0.14061 -0.61632 -0.13783 -0.61441 -0.13645 C -0.61267 -0.13506 -0.61042 -0.13529 -0.60833 -0.13437 C -0.60121 -0.13136 -0.59549 -0.12673 -0.58837 -0.12419 C -0.57049 -0.12488 -0.55243 -0.12442 -0.53455 -0.12627 C -0.52708 -0.12697 -0.52674 -0.14153 -0.5191 -0.14454 C -0.51128 -0.15148 -0.50382 -0.15287 -0.49444 -0.15287 " pathEditMode="relative" rAng="0" ptsTypes="fffffffffffffffffffffffffffffffffffffA"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38" y="-29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0.06753 C 0.00434 0.06915 0.0085 0.06985 0.01233 0.07262 C 0.01511 0.07424 0.01702 0.0784 0.01945 0.08049 C 0.02518 0.08604 0.03073 0.09251 0.03716 0.09575 C 0.04532 0.09968 0.05417 0.10546 0.05973 0.11402 C 0.06528 0.12211 0.0691 0.1309 0.07553 0.13761 C 0.07952 0.14686 0.08108 0.15403 0.08751 0.16074 C 0.08837 0.16328 0.08837 0.16675 0.08941 0.16814 C 0.09323 0.17392 0.0974 0.17299 0.10174 0.17646 C 0.11702 0.18733 0.10417 0.18132 0.11737 0.18641 C 0.16528 0.18386 0.16094 0.20468 0.16823 0.16814 C 0.16997 0.13229 0.16962 0.09621 0.16685 0.0599 C 0.16598 0.04533 0.15834 0.03354 0.15452 0.02105 C 0.14983 0.00463 0.14757 -0.01156 0.14046 -0.02567 C 0.13612 -0.04486 0.13872 -0.0363 0.13334 -0.0518 C 0.12882 -0.07863 0.1349 -0.0474 0.12813 -0.06984 C 0.12501 -0.08024 0.12362 -0.09204 0.12101 -0.10314 C 0.11876 -0.12557 0.11407 -0.14269 0.12813 -0.15772 C 0.13716 -0.17853 0.16494 -0.18802 0.18073 -0.19102 C 0.1908 -0.19079 0.2007 -0.19056 0.2106 -0.18894 C 0.21511 -0.18825 0.22483 -0.18247 0.2283 -0.18108 C 0.24271 -0.17506 0.2573 -0.16975 0.27223 -0.16535 C 0.28803 -0.15425 0.28126 -0.15772 0.29167 -0.15263 C 0.29705 -0.14662 0.3033 -0.14269 0.30903 -0.13691 C 0.3165 -0.12095 0.30764 -0.13691 0.3198 -0.12419 C 0.33021 -0.11216 0.32327 -0.11632 0.33212 -0.10314 C 0.33403 -0.10037 0.34167 -0.09296 0.34445 -0.09019 C 0.35678 -0.0629 0.37049 -0.0289 0.37587 0.00278 C 0.37778 0.05297 0.38126 0.08465 0.37761 0.13761 C 0.37744 0.13992 0.36997 0.15195 0.3691 0.15287 C 0.36546 0.15542 0.35834 0.15796 0.35834 0.15819 C 0.35417 0.16721 0.35678 0.1642 0.35122 0.16814 " pathEditMode="relative" rAng="0" ptsTypes="fffffffffffffffffffffffffffffffA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62" y="-60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0074 C -0.0007 -0.02105 0.00069 -0.03562 -0.00191 -0.04926 C -0.00261 -0.05389 -0.00851 -0.06059 -0.00851 -0.06036 C -0.01129 -0.07262 -0.0184 -0.07956 -0.02396 -0.0895 C -0.02761 -0.09552 -0.03004 -0.10222 -0.03368 -0.1087 C -0.03472 -0.11055 -0.03698 -0.1117 -0.0382 -0.11379 C -0.05573 -0.13922 -0.04115 -0.12119 -0.05261 -0.13483 C -0.05608 -0.14686 -0.06615 -0.15657 -0.07483 -0.16351 C -0.07639 -0.16605 -0.07761 -0.16929 -0.07952 -0.17114 C -0.08073 -0.17253 -0.08316 -0.17183 -0.08403 -0.17299 C -0.09566 -0.18455 -0.08281 -0.17808 -0.09375 -0.18247 C -0.10608 -0.1975 -0.09983 -0.1938 -0.10972 -0.19797 C -0.11684 -0.20444 -0.11684 -0.20837 -0.12535 -0.21115 C -0.13177 -0.21647 -0.13924 -0.21901 -0.14584 -0.22456 C -0.16233 -0.23751 -0.14636 -0.22757 -0.16007 -0.23566 C -0.16788 -0.24515 -0.18559 -0.24954 -0.19653 -0.25324 C -0.22031 -0.26087 -0.24306 -0.27058 -0.26788 -0.27382 C -0.28455 -0.28007 -0.30139 -0.28515 -0.3184 -0.28885 C -0.3349 -0.28862 -0.35104 -0.28839 -0.36754 -0.28724 C -0.37986 -0.28654 -0.39323 -0.28076 -0.40556 -0.2796 C -0.41632 -0.27336 -0.42656 -0.26781 -0.43559 -0.25879 C -0.4441 -0.25046 -0.43715 -0.25625 -0.4434 -0.24746 C -0.45018 -0.23798 -0.46025 -0.22549 -0.4658 -0.21485 C -0.46702 -0.21254 -0.46754 -0.20976 -0.46875 -0.20722 C -0.46962 -0.20537 -0.47101 -0.20375 -0.47205 -0.20144 C -0.47448 -0.19288 -0.4757 -0.18386 -0.47709 -0.17484 C -0.47639 -0.15472 -0.47674 -0.13414 -0.47535 -0.11379 C -0.47535 -0.11355 -0.46927 -0.09737 -0.46875 -0.09528 C -0.4658 -0.05805 -0.45417 -0.0377 -0.43715 -0.0074 C -0.43212 0.00115 -0.42761 0.01411 -0.41979 0.02127 C -0.40886 0.03122 -0.39132 0.04255 -0.37865 0.04787 C -0.36893 0.05597 -0.35538 0.0592 -0.34393 0.0629 C -0.33195 0.06753 -0.31997 0.07192 -0.30729 0.0747 C -0.28021 0.07331 -0.26476 0.07609 -0.2441 0.05943 C -0.23959 0.05573 -0.23542 0.0518 -0.23125 0.04787 C -0.22743 0.04348 -0.22031 0.03446 -0.22031 0.03469 C -0.21736 0.02405 -0.22066 0.03284 -0.2125 0.02127 C -0.20816 0.01549 -0.20643 0.0074 -0.20452 1.63737E-6 C -0.20521 -0.02336 -0.20243 -0.05042 -0.2125 -0.07216 C -0.2184 -0.08441 -0.22847 -0.09066 -0.23768 -0.09875 C -0.24288 -0.10361 -0.24827 -0.10893 -0.25365 -0.11379 C -0.25938 -0.11934 -0.2691 -0.12373 -0.2757 -0.1272 C -0.31111 -0.14593 -0.34636 -0.15611 -0.3849 -0.15981 C -0.45243 -0.15796 -0.43785 -0.16258 -0.47205 -0.15403 C -0.47882 -0.14917 -0.48611 -0.14755 -0.49254 -0.14269 C -0.50104 -0.13622 -0.50677 -0.12882 -0.51476 -0.12142 C -0.51684 -0.11402 -0.52136 -0.10985 -0.52413 -0.10268 C -0.52709 -0.09482 -0.53056 -0.08765 -0.53386 -0.07979 C -0.5382 -0.04949 -0.5316 -0.09135 -0.53837 -0.06059 C -0.54132 -0.04764 -0.54323 -0.03377 -0.54497 -0.02058 C -0.54393 0.02844 -0.54948 0.0747 -0.52413 0.11424 C -0.52136 0.12627 -0.51545 0.14177 -0.50851 0.15055 C -0.50799 0.15402 -0.50799 0.15726 -0.50677 0.16004 C -0.50521 0.1642 -0.50052 0.1716 -0.50052 0.17183 C -0.49792 0.18455 -0.50035 0.17692 -0.49097 0.19241 C -0.48941 0.19496 -0.48629 0.20028 -0.48629 0.20051 C -0.48438 0.21184 -0.47952 0.22132 -0.47379 0.23057 C -0.47153 0.24214 -0.46788 0.25139 -0.46268 0.26087 C -0.46302 0.27821 -0.4632 0.29533 -0.46424 0.31221 C -0.46441 0.31452 -0.46424 0.3173 -0.4658 0.31799 C -0.47031 0.32007 -0.47535 0.31799 -0.47986 0.31799 " pathEditMode="relative" rAng="0" ptsTypes="ffffffffffffffffffffffffffffffffffffffffffffffffffffffffffffA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31" y="2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3" grpId="0"/>
      <p:bldP spid="14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211" y="497215"/>
            <a:ext cx="8808278" cy="7078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4000" dirty="0" smtClean="0">
                <a:solidFill>
                  <a:srgbClr val="C00000"/>
                </a:solidFill>
              </a:rPr>
              <a:t>	</a:t>
            </a:r>
          </a:p>
          <a:p>
            <a:r>
              <a:rPr lang="cs-CZ" sz="4400" dirty="0" smtClean="0">
                <a:solidFill>
                  <a:srgbClr val="C00000"/>
                </a:solidFill>
              </a:rPr>
              <a:t>     vr</a:t>
            </a:r>
            <a:r>
              <a:rPr lang="cs-CZ" sz="4400" u="sng" dirty="0" smtClean="0">
                <a:solidFill>
                  <a:srgbClr val="00B050"/>
                </a:solidFill>
              </a:rPr>
              <a:t>a</a:t>
            </a:r>
            <a:r>
              <a:rPr lang="cs-CZ" sz="4400" dirty="0" smtClean="0">
                <a:solidFill>
                  <a:srgbClr val="C00000"/>
                </a:solidFill>
              </a:rPr>
              <a:t>ta – vr</a:t>
            </a:r>
            <a:r>
              <a:rPr lang="cs-CZ" sz="4400" u="sng" dirty="0" smtClean="0">
                <a:solidFill>
                  <a:srgbClr val="00B050"/>
                </a:solidFill>
              </a:rPr>
              <a:t>á</a:t>
            </a:r>
            <a:r>
              <a:rPr lang="cs-CZ" sz="4400" dirty="0" smtClean="0">
                <a:solidFill>
                  <a:srgbClr val="C00000"/>
                </a:solidFill>
              </a:rPr>
              <a:t>tka </a:t>
            </a:r>
          </a:p>
          <a:p>
            <a:endParaRPr lang="cs-CZ" sz="4400" dirty="0" smtClean="0">
              <a:solidFill>
                <a:srgbClr val="C00000"/>
              </a:solidFill>
            </a:endParaRPr>
          </a:p>
          <a:p>
            <a:r>
              <a:rPr lang="cs-CZ" sz="4400" dirty="0" smtClean="0">
                <a:solidFill>
                  <a:srgbClr val="C00000"/>
                </a:solidFill>
              </a:rPr>
              <a:t>	dv</a:t>
            </a:r>
            <a:r>
              <a:rPr lang="cs-CZ" sz="4400" u="sng" dirty="0" smtClean="0">
                <a:solidFill>
                  <a:srgbClr val="00B050"/>
                </a:solidFill>
              </a:rPr>
              <a:t>e</a:t>
            </a:r>
            <a:r>
              <a:rPr lang="cs-CZ" sz="4400" dirty="0" smtClean="0">
                <a:solidFill>
                  <a:srgbClr val="C00000"/>
                </a:solidFill>
              </a:rPr>
              <a:t>ře – dv</a:t>
            </a:r>
            <a:r>
              <a:rPr lang="cs-CZ" sz="4400" u="sng" dirty="0" smtClean="0">
                <a:solidFill>
                  <a:srgbClr val="00B050"/>
                </a:solidFill>
              </a:rPr>
              <a:t>í</a:t>
            </a:r>
            <a:r>
              <a:rPr lang="cs-CZ" sz="4400" dirty="0" smtClean="0">
                <a:solidFill>
                  <a:srgbClr val="C00000"/>
                </a:solidFill>
              </a:rPr>
              <a:t>řka</a:t>
            </a:r>
          </a:p>
          <a:p>
            <a:endParaRPr lang="cs-CZ" sz="4400" dirty="0" smtClean="0">
              <a:solidFill>
                <a:srgbClr val="C00000"/>
              </a:solidFill>
            </a:endParaRPr>
          </a:p>
          <a:p>
            <a:r>
              <a:rPr lang="cs-CZ" sz="4400" dirty="0" smtClean="0">
                <a:solidFill>
                  <a:srgbClr val="C00000"/>
                </a:solidFill>
              </a:rPr>
              <a:t>       v</a:t>
            </a:r>
            <a:r>
              <a:rPr lang="cs-CZ" sz="4400" u="sng" dirty="0" smtClean="0">
                <a:solidFill>
                  <a:srgbClr val="00B050"/>
                </a:solidFill>
              </a:rPr>
              <a:t>ě</a:t>
            </a:r>
            <a:r>
              <a:rPr lang="cs-CZ" sz="4400" dirty="0" smtClean="0">
                <a:solidFill>
                  <a:srgbClr val="C00000"/>
                </a:solidFill>
              </a:rPr>
              <a:t>ž – v</a:t>
            </a:r>
            <a:r>
              <a:rPr lang="cs-CZ" sz="4400" u="sng" dirty="0" smtClean="0">
                <a:solidFill>
                  <a:srgbClr val="00B050"/>
                </a:solidFill>
              </a:rPr>
              <a:t>í</a:t>
            </a:r>
            <a:r>
              <a:rPr lang="cs-CZ" sz="4400" dirty="0" smtClean="0">
                <a:solidFill>
                  <a:srgbClr val="C00000"/>
                </a:solidFill>
              </a:rPr>
              <a:t>žka</a:t>
            </a:r>
          </a:p>
          <a:p>
            <a:endParaRPr lang="cs-CZ" sz="4400" dirty="0" smtClean="0">
              <a:solidFill>
                <a:srgbClr val="C00000"/>
              </a:solidFill>
            </a:endParaRPr>
          </a:p>
          <a:p>
            <a:r>
              <a:rPr lang="cs-CZ" sz="4400" dirty="0">
                <a:solidFill>
                  <a:srgbClr val="C00000"/>
                </a:solidFill>
              </a:rPr>
              <a:t> </a:t>
            </a:r>
            <a:r>
              <a:rPr lang="cs-CZ" sz="4400" dirty="0" smtClean="0">
                <a:solidFill>
                  <a:srgbClr val="C00000"/>
                </a:solidFill>
              </a:rPr>
              <a:t>   stř</a:t>
            </a:r>
            <a:r>
              <a:rPr lang="cs-CZ" sz="4400" u="sng" dirty="0" smtClean="0">
                <a:solidFill>
                  <a:srgbClr val="00B050"/>
                </a:solidFill>
              </a:rPr>
              <a:t>ech</a:t>
            </a:r>
            <a:r>
              <a:rPr lang="cs-CZ" sz="4400" dirty="0" smtClean="0">
                <a:solidFill>
                  <a:srgbClr val="C00000"/>
                </a:solidFill>
              </a:rPr>
              <a:t>a – stř</a:t>
            </a:r>
            <a:r>
              <a:rPr lang="cs-CZ" sz="4400" u="sng" dirty="0" smtClean="0">
                <a:solidFill>
                  <a:srgbClr val="00B050"/>
                </a:solidFill>
              </a:rPr>
              <a:t>íš</a:t>
            </a:r>
            <a:r>
              <a:rPr lang="cs-CZ" sz="4400" dirty="0" smtClean="0">
                <a:solidFill>
                  <a:srgbClr val="C00000"/>
                </a:solidFill>
              </a:rPr>
              <a:t>ka</a:t>
            </a:r>
          </a:p>
          <a:p>
            <a:endParaRPr lang="cs-CZ" sz="4400" dirty="0">
              <a:solidFill>
                <a:srgbClr val="C00000"/>
              </a:solidFill>
            </a:endParaRPr>
          </a:p>
          <a:p>
            <a:r>
              <a:rPr lang="cs-CZ" sz="4400" dirty="0" smtClean="0">
                <a:solidFill>
                  <a:srgbClr val="C00000"/>
                </a:solidFill>
              </a:rPr>
              <a:t>	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Documents and Settings\name\Local Settings\Temporary Internet Files\Content.IE5\O4WXRNYI\MC900198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948" y="3576096"/>
            <a:ext cx="2744297" cy="201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6211" y="262774"/>
            <a:ext cx="8808278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některých příbuzných slovech bývá kořen obměněn, např.: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2493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8640960" cy="181588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Která slova nejsou příbuzná se slovem   </a:t>
            </a:r>
            <a:r>
              <a:rPr lang="cs-CZ" sz="2800" b="1" dirty="0" smtClean="0">
                <a:solidFill>
                  <a:srgbClr val="C00000"/>
                </a:solidFill>
              </a:rPr>
              <a:t>obyčej?</a:t>
            </a:r>
          </a:p>
          <a:p>
            <a:r>
              <a:rPr lang="cs-CZ" sz="2400" dirty="0" smtClean="0"/>
              <a:t>Do příbuzných slov doplň </a:t>
            </a:r>
            <a:r>
              <a:rPr lang="cs-CZ" sz="2800" b="1" dirty="0" smtClean="0">
                <a:solidFill>
                  <a:srgbClr val="C00000"/>
                </a:solidFill>
              </a:rPr>
              <a:t>„y“.</a:t>
            </a:r>
          </a:p>
          <a:p>
            <a:r>
              <a:rPr lang="cs-CZ" sz="2400" dirty="0" smtClean="0"/>
              <a:t>Do ostatních slov </a:t>
            </a:r>
            <a:r>
              <a:rPr lang="cs-CZ" sz="2800" b="1" dirty="0" smtClean="0">
                <a:solidFill>
                  <a:srgbClr val="C00000"/>
                </a:solidFill>
              </a:rPr>
              <a:t>„i“.</a:t>
            </a:r>
          </a:p>
          <a:p>
            <a:r>
              <a:rPr lang="cs-CZ" sz="2400" dirty="0" smtClean="0"/>
              <a:t>Všechna slova napište.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564904"/>
            <a:ext cx="2518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ob_čejný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21502" y="2570312"/>
            <a:ext cx="10967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b_č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60746" y="2629143"/>
            <a:ext cx="14221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o</a:t>
            </a:r>
            <a:r>
              <a:rPr lang="cs-CZ" sz="4000" dirty="0" err="1" smtClean="0"/>
              <a:t>b_lí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2320" y="5157192"/>
            <a:ext cx="20313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o</a:t>
            </a:r>
            <a:r>
              <a:rPr lang="cs-CZ" sz="4000" dirty="0" err="1" smtClean="0"/>
              <a:t>bl_čej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8439" y="3904827"/>
            <a:ext cx="1975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o</a:t>
            </a:r>
            <a:r>
              <a:rPr lang="cs-CZ" sz="4000" dirty="0" err="1" smtClean="0"/>
              <a:t>b_hat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87852" y="3789040"/>
            <a:ext cx="16241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o</a:t>
            </a:r>
            <a:r>
              <a:rPr lang="cs-CZ" sz="4000" dirty="0" err="1" smtClean="0"/>
              <a:t>b_lit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68894" y="3789040"/>
            <a:ext cx="3150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n</a:t>
            </a:r>
            <a:r>
              <a:rPr lang="cs-CZ" sz="4000" dirty="0" err="1" smtClean="0"/>
              <a:t>eob_čejný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9009" y="5079087"/>
            <a:ext cx="25218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o</a:t>
            </a:r>
            <a:r>
              <a:rPr lang="cs-CZ" sz="4000" dirty="0" err="1" smtClean="0"/>
              <a:t>b_čejně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5157192"/>
            <a:ext cx="22942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o</a:t>
            </a:r>
            <a:r>
              <a:rPr lang="cs-CZ" sz="4000" dirty="0" err="1" smtClean="0"/>
              <a:t>db_hat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7052" y="2629143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74203" y="2561689"/>
            <a:ext cx="325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i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112505" y="2604590"/>
            <a:ext cx="325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978063" y="3910235"/>
            <a:ext cx="325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í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69890" y="5157192"/>
            <a:ext cx="325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269890" y="3789040"/>
            <a:ext cx="325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í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03484" y="3789040"/>
            <a:ext cx="487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97111" y="5079087"/>
            <a:ext cx="4876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7258955" y="5127199"/>
            <a:ext cx="325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í</a:t>
            </a:r>
          </a:p>
        </p:txBody>
      </p:sp>
    </p:spTree>
    <p:extLst>
      <p:ext uri="{BB962C8B-B14F-4D97-AF65-F5344CB8AC3E}">
        <p14:creationId xmlns:p14="http://schemas.microsoft.com/office/powerpoint/2010/main" val="270790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88640"/>
            <a:ext cx="8424936" cy="175432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Která slova nejsou příbuzná se slovem   </a:t>
            </a:r>
            <a:r>
              <a:rPr lang="cs-CZ" sz="2800" b="1" dirty="0" smtClean="0">
                <a:solidFill>
                  <a:srgbClr val="C00000"/>
                </a:solidFill>
              </a:rPr>
              <a:t>bystrý ?</a:t>
            </a:r>
            <a:endParaRPr lang="cs-CZ" sz="2800" b="1" dirty="0">
              <a:solidFill>
                <a:srgbClr val="C00000"/>
              </a:solidFill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Do příbuzných slov doplň </a:t>
            </a:r>
            <a:r>
              <a:rPr lang="cs-CZ" sz="2800" b="1" dirty="0">
                <a:solidFill>
                  <a:srgbClr val="C00000"/>
                </a:solidFill>
              </a:rPr>
              <a:t>„y“.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Do ostatních slov </a:t>
            </a:r>
            <a:r>
              <a:rPr lang="cs-CZ" sz="2800" b="1" dirty="0">
                <a:solidFill>
                  <a:srgbClr val="C00000"/>
                </a:solidFill>
              </a:rPr>
              <a:t>„i“.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Všechna slova napište.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2392717"/>
            <a:ext cx="17317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b</a:t>
            </a:r>
            <a:r>
              <a:rPr lang="cs-CZ" sz="4000" dirty="0" err="1" smtClean="0"/>
              <a:t>_zon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9298" y="3529375"/>
            <a:ext cx="22926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b</a:t>
            </a:r>
            <a:r>
              <a:rPr lang="cs-CZ" sz="4000" dirty="0" err="1" smtClean="0"/>
              <a:t>_střina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8591" y="4731241"/>
            <a:ext cx="18245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b</a:t>
            </a:r>
            <a:r>
              <a:rPr lang="cs-CZ" sz="4000" dirty="0" err="1" smtClean="0"/>
              <a:t>_stře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2393271"/>
            <a:ext cx="21307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z</a:t>
            </a:r>
            <a:r>
              <a:rPr lang="cs-CZ" sz="4000" dirty="0" err="1" smtClean="0"/>
              <a:t>b_střit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20601" y="3536729"/>
            <a:ext cx="1631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b</a:t>
            </a:r>
            <a:r>
              <a:rPr lang="cs-CZ" sz="4000" dirty="0" err="1" smtClean="0"/>
              <a:t>_tva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96735" y="4731241"/>
            <a:ext cx="22653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B_střice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2392717"/>
            <a:ext cx="32549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B_strozraký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3536729"/>
            <a:ext cx="30652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B_strouška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4731241"/>
            <a:ext cx="17668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r</a:t>
            </a:r>
            <a:r>
              <a:rPr lang="cs-CZ" sz="4000" dirty="0" err="1" smtClean="0"/>
              <a:t>_chlý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1101" y="2393271"/>
            <a:ext cx="325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i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91880" y="3536729"/>
            <a:ext cx="325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01647" y="3529375"/>
            <a:ext cx="487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44577" y="2393271"/>
            <a:ext cx="4876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216001" y="4731241"/>
            <a:ext cx="4876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012160" y="3536729"/>
            <a:ext cx="4876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012160" y="2383368"/>
            <a:ext cx="4876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48327" y="4744544"/>
            <a:ext cx="4876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331819" y="4731241"/>
            <a:ext cx="4876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3589426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9148" y="301770"/>
            <a:ext cx="8012835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 kterými slovy v rámečcích jsou slova příbuzná?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42672" y="1124744"/>
            <a:ext cx="511903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err="1"/>
              <a:t>p</a:t>
            </a:r>
            <a:r>
              <a:rPr lang="cs-CZ" sz="3600" dirty="0" err="1" smtClean="0"/>
              <a:t>řib_l</a:t>
            </a:r>
            <a:r>
              <a:rPr lang="cs-CZ" sz="3600" dirty="0" smtClean="0"/>
              <a:t> hřebík</a:t>
            </a:r>
          </a:p>
          <a:p>
            <a:pPr algn="ctr"/>
            <a:r>
              <a:rPr lang="cs-CZ" sz="3600" dirty="0" err="1"/>
              <a:t>p</a:t>
            </a:r>
            <a:r>
              <a:rPr lang="cs-CZ" sz="3600" dirty="0" err="1" smtClean="0"/>
              <a:t>řib_ly</a:t>
            </a:r>
            <a:r>
              <a:rPr lang="cs-CZ" sz="3600" dirty="0" smtClean="0"/>
              <a:t> mi starosti</a:t>
            </a:r>
          </a:p>
          <a:p>
            <a:pPr algn="ctr"/>
            <a:r>
              <a:rPr lang="cs-CZ" sz="3600" dirty="0" err="1"/>
              <a:t>z</a:t>
            </a:r>
            <a:r>
              <a:rPr lang="cs-CZ" sz="3600" dirty="0" err="1" smtClean="0"/>
              <a:t>b_l</a:t>
            </a:r>
            <a:r>
              <a:rPr lang="cs-CZ" sz="3600" dirty="0" smtClean="0"/>
              <a:t> tu rohlík</a:t>
            </a:r>
          </a:p>
          <a:p>
            <a:pPr algn="ctr"/>
            <a:r>
              <a:rPr lang="cs-CZ" sz="3600" dirty="0"/>
              <a:t>h</a:t>
            </a:r>
            <a:r>
              <a:rPr lang="cs-CZ" sz="3600" dirty="0" smtClean="0"/>
              <a:t>rnek se </a:t>
            </a:r>
            <a:r>
              <a:rPr lang="cs-CZ" sz="3600" dirty="0" err="1" smtClean="0"/>
              <a:t>rozb_l</a:t>
            </a:r>
            <a:endParaRPr lang="cs-CZ" sz="3600" dirty="0" smtClean="0"/>
          </a:p>
          <a:p>
            <a:pPr algn="ctr"/>
            <a:r>
              <a:rPr lang="cs-CZ" sz="3600" dirty="0" smtClean="0"/>
              <a:t>Petr </a:t>
            </a:r>
            <a:r>
              <a:rPr lang="cs-CZ" sz="3600" dirty="0" err="1" smtClean="0"/>
              <a:t>zb_l</a:t>
            </a:r>
            <a:r>
              <a:rPr lang="cs-CZ" sz="3600" dirty="0" smtClean="0"/>
              <a:t> Marka</a:t>
            </a:r>
          </a:p>
          <a:p>
            <a:pPr algn="ctr"/>
            <a:r>
              <a:rPr lang="cs-CZ" sz="3600" dirty="0" err="1"/>
              <a:t>p</a:t>
            </a:r>
            <a:r>
              <a:rPr lang="cs-CZ" sz="3600" dirty="0" err="1" smtClean="0"/>
              <a:t>ob_l</a:t>
            </a:r>
            <a:r>
              <a:rPr lang="cs-CZ" sz="3600" dirty="0" smtClean="0"/>
              <a:t> nepřátele</a:t>
            </a:r>
          </a:p>
          <a:p>
            <a:pPr algn="ctr"/>
            <a:r>
              <a:rPr lang="cs-CZ" sz="3600" dirty="0" smtClean="0"/>
              <a:t>Eva </a:t>
            </a:r>
            <a:r>
              <a:rPr lang="cs-CZ" sz="3600" dirty="0" err="1" smtClean="0"/>
              <a:t>vyb_la</a:t>
            </a:r>
            <a:r>
              <a:rPr lang="cs-CZ" sz="3600" dirty="0" smtClean="0"/>
              <a:t> Mirku</a:t>
            </a:r>
          </a:p>
          <a:p>
            <a:pPr algn="ctr"/>
            <a:r>
              <a:rPr lang="cs-CZ" sz="3600" dirty="0" err="1"/>
              <a:t>n</a:t>
            </a:r>
            <a:r>
              <a:rPr lang="cs-CZ" sz="3600" dirty="0" err="1" smtClean="0"/>
              <a:t>eb_l</a:t>
            </a:r>
            <a:r>
              <a:rPr lang="cs-CZ" sz="3600" dirty="0" smtClean="0"/>
              <a:t> zde</a:t>
            </a:r>
          </a:p>
          <a:p>
            <a:pPr algn="ctr"/>
            <a:r>
              <a:rPr lang="cs-CZ" sz="3600" dirty="0"/>
              <a:t>h</a:t>
            </a:r>
            <a:r>
              <a:rPr lang="cs-CZ" sz="3600" dirty="0" smtClean="0"/>
              <a:t>odiny </a:t>
            </a:r>
            <a:r>
              <a:rPr lang="cs-CZ" sz="3600" dirty="0" err="1" smtClean="0"/>
              <a:t>odb_ly</a:t>
            </a:r>
            <a:r>
              <a:rPr lang="cs-CZ" sz="3600" dirty="0" smtClean="0"/>
              <a:t> půlnoc</a:t>
            </a:r>
          </a:p>
          <a:p>
            <a:pPr algn="ctr"/>
            <a:r>
              <a:rPr lang="cs-CZ" sz="3600" dirty="0" smtClean="0"/>
              <a:t>Jan </a:t>
            </a:r>
            <a:r>
              <a:rPr lang="cs-CZ" sz="3600" dirty="0" err="1" smtClean="0"/>
              <a:t>nab_l</a:t>
            </a:r>
            <a:r>
              <a:rPr lang="cs-CZ" sz="3600" dirty="0" smtClean="0"/>
              <a:t> Edovi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291264"/>
            <a:ext cx="1042273" cy="1077218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2"/>
                </a:solidFill>
              </a:rPr>
              <a:t>b</a:t>
            </a:r>
            <a:r>
              <a:rPr lang="cs-CZ" sz="4000" dirty="0" smtClean="0">
                <a:solidFill>
                  <a:schemeClr val="bg2"/>
                </a:solidFill>
              </a:rPr>
              <a:t>il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tloukl</a:t>
            </a:r>
            <a:endParaRPr lang="cs-CZ" sz="2400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61702" y="3217624"/>
            <a:ext cx="1680396" cy="1323439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2"/>
                </a:solidFill>
              </a:rPr>
              <a:t>b</a:t>
            </a:r>
            <a:r>
              <a:rPr lang="cs-CZ" sz="4000" dirty="0" smtClean="0">
                <a:solidFill>
                  <a:schemeClr val="bg2"/>
                </a:solidFill>
              </a:rPr>
              <a:t>yl</a:t>
            </a:r>
          </a:p>
          <a:p>
            <a:r>
              <a:rPr lang="cs-CZ" sz="2000" dirty="0">
                <a:solidFill>
                  <a:schemeClr val="bg2"/>
                </a:solidFill>
              </a:rPr>
              <a:t>e</a:t>
            </a:r>
            <a:r>
              <a:rPr lang="cs-CZ" sz="2000" dirty="0" smtClean="0">
                <a:solidFill>
                  <a:schemeClr val="bg2"/>
                </a:solidFill>
              </a:rPr>
              <a:t>xistoval,</a:t>
            </a:r>
          </a:p>
          <a:p>
            <a:r>
              <a:rPr lang="cs-CZ" sz="2000" dirty="0">
                <a:solidFill>
                  <a:schemeClr val="bg2"/>
                </a:solidFill>
              </a:rPr>
              <a:t>n</a:t>
            </a:r>
            <a:r>
              <a:rPr lang="cs-CZ" sz="2000" dirty="0" smtClean="0">
                <a:solidFill>
                  <a:schemeClr val="bg2"/>
                </a:solidFill>
              </a:rPr>
              <a:t>acházel se</a:t>
            </a:r>
            <a:endParaRPr lang="cs-CZ" sz="2000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3829873"/>
            <a:ext cx="325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i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39322" y="4365104"/>
            <a:ext cx="325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8" name="Obdélník 7"/>
          <p:cNvSpPr/>
          <p:nvPr/>
        </p:nvSpPr>
        <p:spPr>
          <a:xfrm>
            <a:off x="4167254" y="3287540"/>
            <a:ext cx="325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9" name="Obdélník 8"/>
          <p:cNvSpPr/>
          <p:nvPr/>
        </p:nvSpPr>
        <p:spPr>
          <a:xfrm>
            <a:off x="3841524" y="1058833"/>
            <a:ext cx="325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333795" y="5997483"/>
            <a:ext cx="325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24128" y="2721114"/>
            <a:ext cx="325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485856" y="5491133"/>
            <a:ext cx="325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013713" y="4923543"/>
            <a:ext cx="487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y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91379" y="2179890"/>
            <a:ext cx="487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y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95103" y="1641847"/>
            <a:ext cx="487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y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3456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19" y="1244556"/>
            <a:ext cx="8644431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Předponovou část </a:t>
            </a:r>
            <a:r>
              <a:rPr lang="cs-CZ" sz="2800" dirty="0" smtClean="0"/>
              <a:t>může tvořit jedna předpona  - </a:t>
            </a:r>
            <a:r>
              <a:rPr lang="cs-CZ" sz="2800" b="1" dirty="0" smtClean="0">
                <a:solidFill>
                  <a:srgbClr val="00B050"/>
                </a:solidFill>
              </a:rPr>
              <a:t>před/vedený</a:t>
            </a:r>
          </a:p>
          <a:p>
            <a:r>
              <a:rPr lang="cs-CZ" sz="2800" dirty="0" smtClean="0"/>
              <a:t>nebo více předpon - </a:t>
            </a:r>
            <a:r>
              <a:rPr lang="cs-CZ" sz="2800" b="1" dirty="0" smtClean="0">
                <a:solidFill>
                  <a:srgbClr val="00B050"/>
                </a:solidFill>
              </a:rPr>
              <a:t>ne/před/vedený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958" y="3221451"/>
            <a:ext cx="770485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Příponovou část </a:t>
            </a:r>
            <a:r>
              <a:rPr lang="cs-CZ" sz="2800" dirty="0" smtClean="0"/>
              <a:t>může tvořit jedna přípona – </a:t>
            </a:r>
            <a:r>
              <a:rPr lang="cs-CZ" sz="2800" b="1" dirty="0" smtClean="0">
                <a:solidFill>
                  <a:srgbClr val="00B050"/>
                </a:solidFill>
              </a:rPr>
              <a:t>slov/</a:t>
            </a:r>
            <a:r>
              <a:rPr lang="cs-CZ" sz="2800" b="1" dirty="0" err="1" smtClean="0">
                <a:solidFill>
                  <a:srgbClr val="00B050"/>
                </a:solidFill>
              </a:rPr>
              <a:t>ník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nebo více přípon – </a:t>
            </a:r>
            <a:r>
              <a:rPr lang="cs-CZ" sz="2800" b="1" dirty="0" err="1" smtClean="0">
                <a:solidFill>
                  <a:srgbClr val="00B050"/>
                </a:solidFill>
              </a:rPr>
              <a:t>výslov</a:t>
            </a:r>
            <a:r>
              <a:rPr lang="cs-CZ" sz="2800" b="1" dirty="0" smtClean="0">
                <a:solidFill>
                  <a:srgbClr val="00B050"/>
                </a:solidFill>
              </a:rPr>
              <a:t>/n/</a:t>
            </a:r>
            <a:r>
              <a:rPr lang="cs-CZ" sz="2800" b="1" dirty="0" err="1" smtClean="0">
                <a:solidFill>
                  <a:srgbClr val="00B050"/>
                </a:solidFill>
              </a:rPr>
              <a:t>ost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960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476672"/>
            <a:ext cx="47436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Tvary téhož slova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Příponová část </a:t>
            </a:r>
            <a:r>
              <a:rPr lang="cs-CZ" sz="2800" dirty="0" smtClean="0"/>
              <a:t>slov může vedle přípony zahrnovat i koncovku.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6639" y="4053706"/>
            <a:ext cx="25476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lov </a:t>
            </a:r>
            <a:r>
              <a:rPr lang="cs-CZ" sz="3200" dirty="0" err="1" smtClean="0"/>
              <a:t>ník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u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lov </a:t>
            </a:r>
            <a:r>
              <a:rPr lang="cs-CZ" sz="3200" dirty="0" err="1" smtClean="0"/>
              <a:t>ník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em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/>
              <a:t>s</a:t>
            </a:r>
            <a:r>
              <a:rPr lang="cs-CZ" sz="3200" dirty="0" smtClean="0"/>
              <a:t>lov </a:t>
            </a:r>
            <a:r>
              <a:rPr lang="cs-CZ" sz="3200" dirty="0" err="1" smtClean="0"/>
              <a:t>ník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7374" y="3212976"/>
            <a:ext cx="3662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Koncovky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pádové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3212976"/>
            <a:ext cx="3537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Koncovky </a:t>
            </a:r>
            <a:r>
              <a:rPr lang="cs-CZ" sz="2800" b="1" dirty="0" smtClean="0">
                <a:solidFill>
                  <a:srgbClr val="00B050"/>
                </a:solidFill>
              </a:rPr>
              <a:t>osobní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4053706"/>
            <a:ext cx="259718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 stav </a:t>
            </a:r>
            <a:r>
              <a:rPr lang="cs-CZ" sz="3200" dirty="0" err="1" smtClean="0">
                <a:solidFill>
                  <a:srgbClr val="00B050"/>
                </a:solidFill>
              </a:rPr>
              <a:t>ím</a:t>
            </a:r>
            <a:endParaRPr lang="cs-CZ" sz="3200" dirty="0" smtClean="0">
              <a:solidFill>
                <a:srgbClr val="00B050"/>
              </a:solidFill>
            </a:endParaRPr>
          </a:p>
          <a:p>
            <a:r>
              <a:rPr lang="cs-CZ" sz="3200" dirty="0"/>
              <a:t>p</a:t>
            </a:r>
            <a:r>
              <a:rPr lang="cs-CZ" sz="3200" dirty="0" smtClean="0"/>
              <a:t>o stav </a:t>
            </a:r>
            <a:r>
              <a:rPr lang="cs-CZ" sz="3200" dirty="0" err="1" smtClean="0">
                <a:solidFill>
                  <a:srgbClr val="00B050"/>
                </a:solidFill>
              </a:rPr>
              <a:t>íš</a:t>
            </a:r>
            <a:endParaRPr lang="cs-CZ" sz="3200" dirty="0" smtClean="0">
              <a:solidFill>
                <a:srgbClr val="00B050"/>
              </a:solidFill>
            </a:endParaRPr>
          </a:p>
          <a:p>
            <a:r>
              <a:rPr lang="cs-CZ" sz="3200" dirty="0"/>
              <a:t>p</a:t>
            </a:r>
            <a:r>
              <a:rPr lang="cs-CZ" sz="3200" dirty="0" smtClean="0"/>
              <a:t>o stav </a:t>
            </a:r>
            <a:r>
              <a:rPr lang="cs-CZ" sz="3200" dirty="0" err="1" smtClean="0">
                <a:solidFill>
                  <a:srgbClr val="00B050"/>
                </a:solidFill>
              </a:rPr>
              <a:t>íme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531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5567275" cy="83099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Vyhledej dvojice slov lišících se pouze tvarovou koncovkou.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1716" y="2209978"/>
            <a:ext cx="1359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skokani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23320" y="2228348"/>
            <a:ext cx="1260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výskok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49618" y="2209978"/>
            <a:ext cx="8949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skok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15902" y="2209978"/>
            <a:ext cx="1274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skokan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59898" y="2198331"/>
            <a:ext cx="1456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výskoku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96865" y="2209978"/>
            <a:ext cx="1077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skoky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057" y="2209411"/>
            <a:ext cx="492443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057" y="3336265"/>
            <a:ext cx="492443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67979" y="3336265"/>
            <a:ext cx="941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letka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45112" y="3336264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odlet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61737" y="3336265"/>
            <a:ext cx="11353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odlety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28513" y="3336265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odletí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7981" y="3336265"/>
            <a:ext cx="939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letky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11399" y="3336265"/>
            <a:ext cx="1521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odletíme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4056" y="4401576"/>
            <a:ext cx="492443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41716" y="4383304"/>
            <a:ext cx="1210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jezdím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57418" y="4401575"/>
            <a:ext cx="1472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jízdenky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27776" y="4383302"/>
            <a:ext cx="14014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odjezdu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50218" y="4401715"/>
            <a:ext cx="1215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jezdíte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65744" y="4401574"/>
            <a:ext cx="14736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jízdenka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30015" y="4401715"/>
            <a:ext cx="1205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odjezd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8929" y="5607907"/>
            <a:ext cx="492443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13211" y="5607907"/>
            <a:ext cx="8915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stroj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25368" y="5646039"/>
            <a:ext cx="1257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strojek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61044" y="5646039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strojník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04853" y="5650642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stroje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679186" y="5650641"/>
            <a:ext cx="1539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strojníka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234906" y="5669007"/>
            <a:ext cx="1257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strojky</a:t>
            </a:r>
            <a:endParaRPr lang="cs-CZ" sz="2400" dirty="0"/>
          </a:p>
        </p:txBody>
      </p:sp>
      <p:pic>
        <p:nvPicPr>
          <p:cNvPr id="1026" name="Picture 2" descr="C:\Documents and Settings\name\Local Settings\Temporary Internet Files\Content.IE5\O4WXRNYI\MC9002526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739" y="332656"/>
            <a:ext cx="1773022" cy="166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982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0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1" grpId="0"/>
      <p:bldP spid="15" grpId="0"/>
      <p:bldP spid="19" grpId="0"/>
      <p:bldP spid="22" grpId="0"/>
      <p:bldP spid="26" grpId="0"/>
      <p:bldP spid="3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7786" y="548680"/>
            <a:ext cx="1459054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Shrnutí: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22068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Slovům, která mají společný kořen a jsou si blízká i významem, říkáme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5" y="1758602"/>
            <a:ext cx="2536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říbuzná slova.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826" y="2406079"/>
            <a:ext cx="580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Část slova před kořenem se nazývá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46741" y="2406078"/>
            <a:ext cx="17556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ředpona.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826" y="3054151"/>
            <a:ext cx="5343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Část slova za kořenem se nazývá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99892" y="3054150"/>
            <a:ext cx="1465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řípona.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826" y="3696707"/>
            <a:ext cx="34259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Předpona a přípona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93979" y="3696706"/>
            <a:ext cx="1165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ění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3071" y="3696707"/>
            <a:ext cx="13260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nemění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75528" y="3696705"/>
            <a:ext cx="24045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ýznam slova.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826" y="4365104"/>
            <a:ext cx="84636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Část předponová může být tvořena jednou nebo více předponami (</a:t>
            </a:r>
            <a:r>
              <a:rPr lang="cs-CZ" sz="2400" dirty="0" smtClean="0">
                <a:solidFill>
                  <a:srgbClr val="7030A0"/>
                </a:solidFill>
              </a:rPr>
              <a:t>nevyzpytatelný</a:t>
            </a:r>
            <a:r>
              <a:rPr lang="cs-CZ" sz="2400" dirty="0" smtClean="0"/>
              <a:t>).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827" y="5445224"/>
            <a:ext cx="86076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Část příponová může být tvořena jednou nebo několika příponami nebo příponou a  koncovkou.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50176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6879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Koncovky mohou být </a:t>
            </a:r>
            <a:r>
              <a:rPr lang="cs-CZ" sz="2400" dirty="0" smtClean="0">
                <a:solidFill>
                  <a:srgbClr val="7030A0"/>
                </a:solidFill>
              </a:rPr>
              <a:t>pádové</a:t>
            </a:r>
            <a:r>
              <a:rPr lang="cs-CZ" sz="2400" dirty="0" smtClean="0"/>
              <a:t>  nebo </a:t>
            </a:r>
            <a:r>
              <a:rPr lang="cs-CZ" sz="2400" dirty="0" smtClean="0">
                <a:solidFill>
                  <a:srgbClr val="7030A0"/>
                </a:solidFill>
              </a:rPr>
              <a:t>osobní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3" y="1253951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Koncovky pádové: </a:t>
            </a:r>
            <a:r>
              <a:rPr lang="cs-CZ" sz="2400" dirty="0" smtClean="0"/>
              <a:t>netopýr, netopýr/a, netopýr/</a:t>
            </a:r>
            <a:r>
              <a:rPr lang="cs-CZ" sz="2400" dirty="0" err="1" smtClean="0"/>
              <a:t>em</a:t>
            </a:r>
            <a:r>
              <a:rPr lang="cs-CZ" sz="2400" dirty="0" smtClean="0"/>
              <a:t>, netopýr/ů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3" y="2190055"/>
            <a:ext cx="8231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Koncovky osobní: </a:t>
            </a:r>
            <a:r>
              <a:rPr lang="cs-CZ" sz="2400" dirty="0" smtClean="0"/>
              <a:t>let/</a:t>
            </a:r>
            <a:r>
              <a:rPr lang="cs-CZ" sz="2400" dirty="0" err="1" smtClean="0"/>
              <a:t>ím</a:t>
            </a:r>
            <a:r>
              <a:rPr lang="cs-CZ" sz="2400" dirty="0" smtClean="0"/>
              <a:t>, let/</a:t>
            </a:r>
            <a:r>
              <a:rPr lang="cs-CZ" sz="2400" dirty="0" err="1" smtClean="0"/>
              <a:t>íš</a:t>
            </a:r>
            <a:r>
              <a:rPr lang="cs-CZ" sz="2400" dirty="0" smtClean="0"/>
              <a:t>, let/</a:t>
            </a:r>
            <a:r>
              <a:rPr lang="cs-CZ" sz="2400" dirty="0" err="1" smtClean="0"/>
              <a:t>íme</a:t>
            </a:r>
            <a:r>
              <a:rPr lang="cs-CZ" sz="2400" dirty="0" smtClean="0"/>
              <a:t>, let/</a:t>
            </a:r>
            <a:r>
              <a:rPr lang="cs-CZ" sz="2400" dirty="0" err="1" smtClean="0"/>
              <a:t>íte</a:t>
            </a:r>
            <a:r>
              <a:rPr lang="cs-CZ" sz="2400" dirty="0" smtClean="0"/>
              <a:t>, let/í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6406" y="2919928"/>
            <a:ext cx="17733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Koncovky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2919928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mění -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6993" y="2919927"/>
            <a:ext cx="1435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emění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1" y="2919928"/>
            <a:ext cx="24045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ýznam slova.</a:t>
            </a:r>
            <a:endParaRPr lang="cs-CZ" sz="2400" dirty="0"/>
          </a:p>
        </p:txBody>
      </p:sp>
      <p:pic>
        <p:nvPicPr>
          <p:cNvPr id="2050" name="Picture 2" descr="C:\Documents and Settings\name\Local Settings\Temporary Internet Files\Content.IE5\WMY0W603\MC900304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423" y="3789040"/>
            <a:ext cx="4607617" cy="259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541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5310187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76672"/>
            <a:ext cx="2889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420888"/>
            <a:ext cx="3182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20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332</TotalTime>
  <Words>671</Words>
  <Application>Microsoft Office PowerPoint</Application>
  <PresentationFormat>Předvádění na obrazovce (4:3)</PresentationFormat>
  <Paragraphs>221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Spring</vt:lpstr>
      <vt:lpstr>Prezentace aplikace PowerPoint</vt:lpstr>
      <vt:lpstr>                      Anotace</vt:lpstr>
      <vt:lpstr>Prezentace aplikace PowerPoint</vt:lpstr>
      <vt:lpstr>Prezentace aplikace PowerPoint</vt:lpstr>
      <vt:lpstr>Slova příbuzná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jitka</cp:lastModifiedBy>
  <cp:revision>36</cp:revision>
  <dcterms:created xsi:type="dcterms:W3CDTF">2012-07-02T19:28:05Z</dcterms:created>
  <dcterms:modified xsi:type="dcterms:W3CDTF">2013-12-19T13:43:37Z</dcterms:modified>
</cp:coreProperties>
</file>