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1" r:id="rId1"/>
  </p:sldMasterIdLst>
  <p:sldIdLst>
    <p:sldId id="257" r:id="rId2"/>
    <p:sldId id="258" r:id="rId3"/>
    <p:sldId id="265" r:id="rId4"/>
    <p:sldId id="262" r:id="rId5"/>
    <p:sldId id="259" r:id="rId6"/>
    <p:sldId id="260" r:id="rId7"/>
    <p:sldId id="261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5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3185E7BA-D126-4CB8-AC5D-5582186BEAF6}" type="datetimeFigureOut">
              <a:rPr lang="cs-CZ" smtClean="0"/>
              <a:t>13.7.2012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14BA320-F798-4881-915E-828A903CC2D9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5E7BA-D126-4CB8-AC5D-5582186BEAF6}" type="datetimeFigureOut">
              <a:rPr lang="cs-CZ" smtClean="0"/>
              <a:t>13.7.2012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BA320-F798-4881-915E-828A903CC2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5E7BA-D126-4CB8-AC5D-5582186BEAF6}" type="datetimeFigureOut">
              <a:rPr lang="cs-CZ" smtClean="0"/>
              <a:t>13.7.2012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BA320-F798-4881-915E-828A903CC2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5E7BA-D126-4CB8-AC5D-5582186BEAF6}" type="datetimeFigureOut">
              <a:rPr lang="cs-CZ" smtClean="0"/>
              <a:t>13.7.2012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BA320-F798-4881-915E-828A903CC2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5E7BA-D126-4CB8-AC5D-5582186BEAF6}" type="datetimeFigureOut">
              <a:rPr lang="cs-CZ" smtClean="0"/>
              <a:t>13.7.2012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BA320-F798-4881-915E-828A903CC2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5E7BA-D126-4CB8-AC5D-5582186BEAF6}" type="datetimeFigureOut">
              <a:rPr lang="cs-CZ" smtClean="0"/>
              <a:t>13.7.2012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BA320-F798-4881-915E-828A903CC2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5E7BA-D126-4CB8-AC5D-5582186BEAF6}" type="datetimeFigureOut">
              <a:rPr lang="cs-CZ" smtClean="0"/>
              <a:t>13.7.2012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BA320-F798-4881-915E-828A903CC2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5E7BA-D126-4CB8-AC5D-5582186BEAF6}" type="datetimeFigureOut">
              <a:rPr lang="cs-CZ" smtClean="0"/>
              <a:t>13.7.2012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BA320-F798-4881-915E-828A903CC2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5E7BA-D126-4CB8-AC5D-5582186BEAF6}" type="datetimeFigureOut">
              <a:rPr lang="cs-CZ" smtClean="0"/>
              <a:t>13.7.2012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BA320-F798-4881-915E-828A903CC2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5E7BA-D126-4CB8-AC5D-5582186BEAF6}" type="datetimeFigureOut">
              <a:rPr lang="cs-CZ" smtClean="0"/>
              <a:t>13.7.2012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BA320-F798-4881-915E-828A903CC2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5E7BA-D126-4CB8-AC5D-5582186BEAF6}" type="datetimeFigureOut">
              <a:rPr lang="cs-CZ" smtClean="0"/>
              <a:t>13.7.2012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BA320-F798-4881-915E-828A903CC2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3185E7BA-D126-4CB8-AC5D-5582186BEAF6}" type="datetimeFigureOut">
              <a:rPr lang="cs-CZ" smtClean="0"/>
              <a:t>13.7.2012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D14BA320-F798-4881-915E-828A903CC2D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86547" y="3764121"/>
          <a:ext cx="5970905" cy="1981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0975"/>
                <a:gridCol w="4519930"/>
              </a:tblGrid>
              <a:tr h="1981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6020916"/>
              </p:ext>
            </p:extLst>
          </p:nvPr>
        </p:nvGraphicFramePr>
        <p:xfrm>
          <a:off x="899592" y="2924945"/>
          <a:ext cx="7239519" cy="36548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56338"/>
                <a:gridCol w="5483181"/>
              </a:tblGrid>
              <a:tr h="10609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r>
                        <a:rPr lang="en-US" sz="2000" dirty="0" smtClean="0">
                          <a:effectLst/>
                        </a:rPr>
                        <a:t>: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ZÁKLADNÍ ŠKOLA PODBOŘANY, HUSOVA 276, OKR LOUNY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39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Autor: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MGR. OLGA FILÍPKOVÁ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39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Název</a:t>
                      </a:r>
                      <a:r>
                        <a:rPr lang="en-US" sz="2000">
                          <a:effectLst/>
                        </a:rPr>
                        <a:t>: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 smtClean="0">
                          <a:effectLst/>
                          <a:latin typeface="Arial Rounded MT Bold" pitchFamily="34" charset="0"/>
                        </a:rPr>
                        <a:t>VY_32_INOVACE_434_SLOVA_S_PŘEDPONAMI</a:t>
                      </a:r>
                      <a:endParaRPr lang="cs-CZ" sz="2000" b="0" dirty="0">
                        <a:effectLst/>
                        <a:latin typeface="Arial Rounded MT Bold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16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Téma</a:t>
                      </a:r>
                      <a:r>
                        <a:rPr lang="en-US" sz="2000">
                          <a:effectLst/>
                        </a:rPr>
                        <a:t>: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Psaní slov s předponami </a:t>
                      </a:r>
                      <a:r>
                        <a:rPr lang="cs-CZ" sz="24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roz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-,bez-, od-, nad-, pod-, před-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r>
                        <a:rPr lang="en-US" sz="2000" dirty="0">
                          <a:effectLst/>
                        </a:rPr>
                        <a:t>:</a:t>
                      </a:r>
                      <a:endParaRPr lang="cs-CZ" sz="20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CZ.1.07/1.4.00/21. 2975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2050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836712"/>
            <a:ext cx="554935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 pole 2"/>
          <p:cNvSpPr txBox="1">
            <a:spLocks noChangeArrowheads="1"/>
          </p:cNvSpPr>
          <p:nvPr/>
        </p:nvSpPr>
        <p:spPr bwMode="auto">
          <a:xfrm>
            <a:off x="7385050" y="3467100"/>
            <a:ext cx="1508125" cy="204788"/>
          </a:xfrm>
          <a:prstGeom prst="rect">
            <a:avLst/>
          </a:prstGeom>
          <a:solidFill>
            <a:schemeClr val="accent2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800">
                <a:effectLst/>
                <a:latin typeface="Calibri"/>
                <a:ea typeface="Calibri"/>
                <a:cs typeface="Times New Roman"/>
              </a:rPr>
              <a:t>Zkopíruj si logo EU do své práce</a:t>
            </a:r>
            <a:endParaRPr lang="cs-CZ" sz="110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577975" y="32845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577975" y="3741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4999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4793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24744"/>
            <a:ext cx="8856984" cy="540060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Tato prezentace slouží k výkladu látky v předmětu český jazyk a literatura pro žáky v 5. ročníku.</a:t>
            </a:r>
          </a:p>
          <a:p>
            <a:r>
              <a:rPr lang="cs-CZ" dirty="0" smtClean="0"/>
              <a:t>4. list- žáci opakují rozdíl mezi předložkou a předponou, rozeznávají slova s předponou.</a:t>
            </a:r>
          </a:p>
          <a:p>
            <a:r>
              <a:rPr lang="cs-CZ" dirty="0" smtClean="0"/>
              <a:t>5.list- opakují - předpony </a:t>
            </a:r>
            <a:r>
              <a:rPr lang="cs-CZ" dirty="0" err="1" smtClean="0"/>
              <a:t>roz</a:t>
            </a:r>
            <a:r>
              <a:rPr lang="cs-CZ" dirty="0" smtClean="0"/>
              <a:t>-, bez- končí  na </a:t>
            </a:r>
            <a:r>
              <a:rPr lang="cs-CZ" b="1" dirty="0" smtClean="0"/>
              <a:t>z.</a:t>
            </a:r>
          </a:p>
          <a:p>
            <a:r>
              <a:rPr lang="cs-CZ" dirty="0" smtClean="0"/>
              <a:t>6.list- čtou slova s předponami </a:t>
            </a:r>
            <a:r>
              <a:rPr lang="cs-CZ" dirty="0" err="1" smtClean="0"/>
              <a:t>roz</a:t>
            </a:r>
            <a:r>
              <a:rPr lang="cs-CZ" dirty="0" smtClean="0"/>
              <a:t>-, bez-; čtou slova, která po předponě začínají na </a:t>
            </a:r>
            <a:r>
              <a:rPr lang="cs-CZ" b="1" dirty="0" err="1" smtClean="0"/>
              <a:t>ú.</a:t>
            </a:r>
            <a:endParaRPr lang="cs-CZ" b="1" dirty="0" smtClean="0"/>
          </a:p>
          <a:p>
            <a:r>
              <a:rPr lang="cs-CZ" dirty="0" smtClean="0"/>
              <a:t>7.list- předpony od-,nad-,pod-,před- končí písmenem </a:t>
            </a:r>
            <a:r>
              <a:rPr lang="cs-CZ" b="1" dirty="0" smtClean="0"/>
              <a:t>d;</a:t>
            </a:r>
          </a:p>
          <a:p>
            <a:pPr indent="0">
              <a:buNone/>
            </a:pPr>
            <a:r>
              <a:rPr lang="cs-CZ" dirty="0"/>
              <a:t>č</a:t>
            </a:r>
            <a:r>
              <a:rPr lang="cs-CZ" dirty="0" smtClean="0"/>
              <a:t>tou slova s –</a:t>
            </a:r>
            <a:r>
              <a:rPr lang="cs-CZ" dirty="0" err="1" smtClean="0"/>
              <a:t>dd</a:t>
            </a:r>
            <a:r>
              <a:rPr lang="cs-CZ" dirty="0" smtClean="0"/>
              <a:t>-.</a:t>
            </a:r>
          </a:p>
          <a:p>
            <a:pPr marL="457200" indent="-457200"/>
            <a:r>
              <a:rPr lang="cs-CZ" dirty="0" smtClean="0"/>
              <a:t>8.list- procvičují psaní slov s předponami od-,nad-,před-,</a:t>
            </a:r>
          </a:p>
          <a:p>
            <a:pPr indent="0">
              <a:buNone/>
            </a:pPr>
            <a:r>
              <a:rPr lang="cs-CZ" dirty="0" smtClean="0"/>
              <a:t>pod-.</a:t>
            </a:r>
          </a:p>
          <a:p>
            <a:pPr marL="457200" indent="-457200"/>
            <a:r>
              <a:rPr lang="cs-CZ" dirty="0" smtClean="0"/>
              <a:t>9.list-rozlišují slova s předponami a příponami a slova napíšou.</a:t>
            </a:r>
          </a:p>
          <a:p>
            <a:pPr marL="457200" indent="-457200"/>
            <a:endParaRPr lang="cs-CZ" dirty="0" smtClean="0"/>
          </a:p>
          <a:p>
            <a:pPr marL="457200" indent="-457200"/>
            <a:endParaRPr lang="cs-CZ" dirty="0" smtClean="0"/>
          </a:p>
          <a:p>
            <a:pPr marL="457200" indent="-457200"/>
            <a:endParaRPr lang="cs-CZ" dirty="0" smtClean="0"/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9209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124744"/>
            <a:ext cx="702147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Datum vytvoření:          </a:t>
            </a:r>
            <a:r>
              <a:rPr lang="cs-CZ" sz="3200" dirty="0" smtClean="0"/>
              <a:t>13.7. 2012</a:t>
            </a:r>
          </a:p>
          <a:p>
            <a:endParaRPr lang="cs-CZ" sz="3200" dirty="0"/>
          </a:p>
          <a:p>
            <a:endParaRPr lang="cs-CZ" sz="3200" dirty="0" smtClean="0"/>
          </a:p>
          <a:p>
            <a:endParaRPr lang="cs-CZ" sz="3200" dirty="0"/>
          </a:p>
          <a:p>
            <a:endParaRPr lang="cs-CZ" sz="3200" dirty="0" smtClean="0"/>
          </a:p>
          <a:p>
            <a:r>
              <a:rPr lang="cs-CZ" sz="3200" b="1" dirty="0" smtClean="0"/>
              <a:t>Klíčová slova:        </a:t>
            </a:r>
            <a:r>
              <a:rPr lang="cs-CZ" sz="3200" dirty="0" smtClean="0"/>
              <a:t>předpona, předložka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67525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04664"/>
            <a:ext cx="2568332" cy="646331"/>
          </a:xfrm>
          <a:prstGeom prst="rect">
            <a:avLst/>
          </a:prstGeom>
          <a:solidFill>
            <a:srgbClr val="0070C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bg1"/>
                </a:solidFill>
              </a:rPr>
              <a:t>Opakujeme:</a:t>
            </a:r>
            <a:endParaRPr lang="cs-CZ" sz="3600" b="1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484784"/>
            <a:ext cx="856895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0070C0"/>
                </a:solidFill>
              </a:rPr>
              <a:t>Předložka</a:t>
            </a:r>
            <a:r>
              <a:rPr lang="cs-CZ" sz="3200" dirty="0" smtClean="0"/>
              <a:t> </a:t>
            </a:r>
            <a:r>
              <a:rPr lang="cs-CZ" sz="3200" b="1" dirty="0">
                <a:solidFill>
                  <a:srgbClr val="FF0000"/>
                </a:solidFill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</a:rPr>
              <a:t>               </a:t>
            </a:r>
            <a:r>
              <a:rPr lang="cs-CZ" sz="3200" dirty="0" smtClean="0"/>
              <a:t>samostatné slovo.  Píšeme je </a:t>
            </a:r>
            <a:r>
              <a:rPr lang="cs-CZ" sz="3200" b="1" dirty="0">
                <a:solidFill>
                  <a:srgbClr val="FF0000"/>
                </a:solidFill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</a:rPr>
              <a:t>                       </a:t>
            </a:r>
            <a:r>
              <a:rPr lang="cs-CZ" sz="3200" dirty="0" smtClean="0"/>
              <a:t>.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0070C0"/>
                </a:solidFill>
              </a:rPr>
              <a:t>Předpona</a:t>
            </a:r>
            <a:r>
              <a:rPr lang="cs-CZ" sz="3200" dirty="0" smtClean="0"/>
              <a:t> a kořen tvoří             slovo. Předpony píšeme                             s kořenem.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3933056"/>
            <a:ext cx="4698722" cy="523220"/>
          </a:xfrm>
          <a:prstGeom prst="rect">
            <a:avLst/>
          </a:prstGeom>
          <a:solidFill>
            <a:srgbClr val="0070C0"/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Přečti jen  slova s předponou: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4869160"/>
            <a:ext cx="84249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p</a:t>
            </a:r>
            <a:r>
              <a:rPr lang="cs-CZ" sz="3200" dirty="0" smtClean="0"/>
              <a:t>řed stolem,                                        od matky, pod mostem,                                                  bez vady,                       </a:t>
            </a:r>
          </a:p>
          <a:p>
            <a:r>
              <a:rPr lang="cs-CZ" sz="3200" dirty="0" smtClean="0"/>
              <a:t>                            v kole,                      s papouškem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58832" y="1509192"/>
            <a:ext cx="4972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je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921098" y="1517009"/>
            <a:ext cx="12330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- není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51260" y="1961331"/>
            <a:ext cx="18133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odděleně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754666" y="2469543"/>
            <a:ext cx="1178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jedno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225233" y="2962112"/>
            <a:ext cx="22236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dohromady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656880" y="4869160"/>
            <a:ext cx="20104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p</a:t>
            </a:r>
            <a:r>
              <a:rPr lang="cs-CZ" sz="3200" dirty="0" smtClean="0"/>
              <a:t>ředhonit,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88024" y="4869160"/>
            <a:ext cx="13276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o</a:t>
            </a:r>
            <a:r>
              <a:rPr lang="cs-CZ" sz="3200" dirty="0" smtClean="0"/>
              <a:t>dběr,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067860" y="5347441"/>
            <a:ext cx="18806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p</a:t>
            </a:r>
            <a:r>
              <a:rPr lang="cs-CZ" sz="3200" dirty="0" smtClean="0"/>
              <a:t>odplatit,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893042" y="5347440"/>
            <a:ext cx="25683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p</a:t>
            </a:r>
            <a:r>
              <a:rPr lang="cs-CZ" sz="3200" dirty="0" smtClean="0"/>
              <a:t>oddůstojník,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82610" y="5861308"/>
            <a:ext cx="25426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b</a:t>
            </a:r>
            <a:r>
              <a:rPr lang="cs-CZ" sz="3200" dirty="0" smtClean="0"/>
              <a:t>ezstarostný,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154128" y="5861308"/>
            <a:ext cx="19447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v</a:t>
            </a:r>
            <a:r>
              <a:rPr lang="cs-CZ" sz="3200" dirty="0" smtClean="0"/>
              <a:t>zlétnout,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171339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254927"/>
            <a:ext cx="5216493" cy="83099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chemeClr val="bg1"/>
                </a:solidFill>
              </a:rPr>
              <a:t>Předpony </a:t>
            </a:r>
            <a:r>
              <a:rPr lang="cs-CZ" sz="4800" b="1" dirty="0" err="1" smtClean="0">
                <a:solidFill>
                  <a:schemeClr val="bg1"/>
                </a:solidFill>
              </a:rPr>
              <a:t>roz</a:t>
            </a:r>
            <a:r>
              <a:rPr lang="cs-CZ" sz="4800" b="1" dirty="0" smtClean="0">
                <a:solidFill>
                  <a:schemeClr val="bg1"/>
                </a:solidFill>
              </a:rPr>
              <a:t>-, bez-</a:t>
            </a:r>
            <a:endParaRPr lang="cs-CZ" sz="4800" b="1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6330" y="1340768"/>
            <a:ext cx="9047669" cy="224676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571500" indent="-571500">
              <a:buFont typeface="Wingdings" pitchFamily="2" charset="2"/>
              <a:buChar char="§"/>
            </a:pPr>
            <a:r>
              <a:rPr lang="cs-CZ" sz="3600" dirty="0" smtClean="0"/>
              <a:t>Předpony </a:t>
            </a:r>
            <a:r>
              <a:rPr lang="cs-CZ" sz="3600" b="1" dirty="0" err="1" smtClean="0">
                <a:solidFill>
                  <a:srgbClr val="7030A0"/>
                </a:solidFill>
              </a:rPr>
              <a:t>roz</a:t>
            </a:r>
            <a:r>
              <a:rPr lang="cs-CZ" sz="3600" b="1" dirty="0">
                <a:solidFill>
                  <a:srgbClr val="7030A0"/>
                </a:solidFill>
              </a:rPr>
              <a:t>-</a:t>
            </a:r>
            <a:r>
              <a:rPr lang="cs-CZ" sz="3600" b="1" dirty="0" smtClean="0">
                <a:solidFill>
                  <a:srgbClr val="7030A0"/>
                </a:solidFill>
              </a:rPr>
              <a:t>, bez- </a:t>
            </a:r>
            <a:r>
              <a:rPr lang="cs-CZ" sz="3600" dirty="0" smtClean="0"/>
              <a:t>končí písmenem </a:t>
            </a:r>
            <a:r>
              <a:rPr lang="cs-CZ" sz="3600" b="1" dirty="0" smtClean="0">
                <a:solidFill>
                  <a:srgbClr val="FF0000"/>
                </a:solidFill>
              </a:rPr>
              <a:t>z.</a:t>
            </a:r>
          </a:p>
          <a:p>
            <a:pPr marL="571500" indent="-571500">
              <a:buFont typeface="Wingdings" pitchFamily="2" charset="2"/>
              <a:buChar char="§"/>
            </a:pPr>
            <a:r>
              <a:rPr lang="cs-CZ" sz="3600" dirty="0" smtClean="0"/>
              <a:t>Začíná-li kořen slova po předponách </a:t>
            </a:r>
            <a:r>
              <a:rPr lang="cs-CZ" sz="3600" dirty="0" err="1" smtClean="0"/>
              <a:t>roz</a:t>
            </a:r>
            <a:r>
              <a:rPr lang="cs-CZ" sz="3600" dirty="0" smtClean="0"/>
              <a:t>-, bez- na </a:t>
            </a:r>
            <a:r>
              <a:rPr lang="cs-CZ" sz="3600" b="1" dirty="0" smtClean="0">
                <a:solidFill>
                  <a:srgbClr val="FF0000"/>
                </a:solidFill>
              </a:rPr>
              <a:t>z-</a:t>
            </a:r>
            <a:r>
              <a:rPr lang="cs-CZ" sz="3600" dirty="0" smtClean="0"/>
              <a:t>,v takovém slově jsou </a:t>
            </a:r>
            <a:r>
              <a:rPr lang="cs-CZ" sz="3600" b="1" dirty="0" smtClean="0">
                <a:solidFill>
                  <a:srgbClr val="FF0000"/>
                </a:solidFill>
              </a:rPr>
              <a:t>dvě z.</a:t>
            </a:r>
          </a:p>
          <a:p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3969930"/>
            <a:ext cx="53607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/>
              <a:t>r</a:t>
            </a:r>
            <a:r>
              <a:rPr lang="cs-CZ" sz="3600" dirty="0" smtClean="0"/>
              <a:t>o</a:t>
            </a:r>
            <a:r>
              <a:rPr lang="cs-CZ" sz="3600" b="1" dirty="0" smtClean="0">
                <a:solidFill>
                  <a:srgbClr val="FF0000"/>
                </a:solidFill>
              </a:rPr>
              <a:t>zz</a:t>
            </a:r>
            <a:r>
              <a:rPr lang="cs-CZ" sz="3600" dirty="0" smtClean="0"/>
              <a:t>ářit, ro</a:t>
            </a:r>
            <a:r>
              <a:rPr lang="cs-CZ" sz="3600" b="1" dirty="0" smtClean="0">
                <a:solidFill>
                  <a:srgbClr val="FF0000"/>
                </a:solidFill>
              </a:rPr>
              <a:t>zz</a:t>
            </a:r>
            <a:r>
              <a:rPr lang="cs-CZ" sz="3600" dirty="0" smtClean="0"/>
              <a:t>lobit, ro</a:t>
            </a:r>
            <a:r>
              <a:rPr lang="cs-CZ" sz="3600" b="1" dirty="0" smtClean="0">
                <a:solidFill>
                  <a:srgbClr val="FF0000"/>
                </a:solidFill>
              </a:rPr>
              <a:t>zz</a:t>
            </a:r>
            <a:r>
              <a:rPr lang="cs-CZ" sz="3600" dirty="0" smtClean="0"/>
              <a:t>uřit</a:t>
            </a:r>
            <a:endParaRPr lang="cs-CZ" sz="3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560" y="4906034"/>
            <a:ext cx="45400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/>
              <a:t>b</a:t>
            </a:r>
            <a:r>
              <a:rPr lang="cs-CZ" sz="3600" dirty="0" smtClean="0"/>
              <a:t>e</a:t>
            </a:r>
            <a:r>
              <a:rPr lang="cs-CZ" sz="3600" b="1" dirty="0" smtClean="0">
                <a:solidFill>
                  <a:srgbClr val="FF0000"/>
                </a:solidFill>
              </a:rPr>
              <a:t>zz</a:t>
            </a:r>
            <a:r>
              <a:rPr lang="cs-CZ" sz="3600" dirty="0" smtClean="0"/>
              <a:t>ubý, be</a:t>
            </a:r>
            <a:r>
              <a:rPr lang="cs-CZ" sz="3600" b="1" dirty="0" smtClean="0">
                <a:solidFill>
                  <a:srgbClr val="FF0000"/>
                </a:solidFill>
              </a:rPr>
              <a:t>zz</a:t>
            </a:r>
            <a:r>
              <a:rPr lang="cs-CZ" sz="3600" dirty="0" smtClean="0"/>
              <a:t>ásadový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720110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724735" y="2751279"/>
            <a:ext cx="1112805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</a:rPr>
              <a:t>Bez-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47728" y="3573016"/>
            <a:ext cx="8496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b</a:t>
            </a:r>
            <a:r>
              <a:rPr lang="cs-CZ" sz="3200" dirty="0" smtClean="0"/>
              <a:t>e</a:t>
            </a:r>
            <a:r>
              <a:rPr lang="cs-CZ" sz="3200" b="1" dirty="0" smtClean="0">
                <a:solidFill>
                  <a:srgbClr val="FF0000"/>
                </a:solidFill>
              </a:rPr>
              <a:t>zz</a:t>
            </a:r>
            <a:r>
              <a:rPr lang="cs-CZ" sz="3200" dirty="0" smtClean="0"/>
              <a:t>ubý, bezradný, bezstarostný, be</a:t>
            </a:r>
            <a:r>
              <a:rPr lang="cs-CZ" sz="3200" b="1" dirty="0" smtClean="0">
                <a:solidFill>
                  <a:srgbClr val="FF0000"/>
                </a:solidFill>
              </a:rPr>
              <a:t>zz</a:t>
            </a:r>
            <a:r>
              <a:rPr lang="cs-CZ" sz="3200" dirty="0" smtClean="0"/>
              <a:t>ásadový, bezesný, bezelstný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20528" y="4864804"/>
            <a:ext cx="8771953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3200" dirty="0" smtClean="0"/>
              <a:t>U slov začínajících na </a:t>
            </a:r>
            <a:r>
              <a:rPr lang="cs-CZ" sz="3200" b="1" dirty="0" smtClean="0">
                <a:solidFill>
                  <a:srgbClr val="FF0000"/>
                </a:solidFill>
              </a:rPr>
              <a:t>ú</a:t>
            </a:r>
            <a:r>
              <a:rPr lang="cs-CZ" sz="3200" dirty="0" smtClean="0"/>
              <a:t>, píšeme i po předponě </a:t>
            </a:r>
            <a:r>
              <a:rPr lang="cs-CZ" sz="3200" b="1" dirty="0" err="1" smtClean="0">
                <a:solidFill>
                  <a:srgbClr val="FF0000"/>
                </a:solidFill>
              </a:rPr>
              <a:t>ú</a:t>
            </a:r>
            <a:r>
              <a:rPr lang="cs-CZ" sz="3200" dirty="0" err="1" smtClean="0"/>
              <a:t>.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7728" y="5733256"/>
            <a:ext cx="60468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b</a:t>
            </a:r>
            <a:r>
              <a:rPr lang="cs-CZ" sz="3200" dirty="0" smtClean="0"/>
              <a:t>ez</a:t>
            </a:r>
            <a:r>
              <a:rPr lang="cs-CZ" sz="3200" b="1" dirty="0" smtClean="0">
                <a:solidFill>
                  <a:srgbClr val="FF0000"/>
                </a:solidFill>
              </a:rPr>
              <a:t>ú</a:t>
            </a:r>
            <a:r>
              <a:rPr lang="cs-CZ" sz="3200" dirty="0" smtClean="0"/>
              <a:t>čelný, bez</a:t>
            </a:r>
            <a:r>
              <a:rPr lang="cs-CZ" sz="3200" b="1" dirty="0" smtClean="0">
                <a:solidFill>
                  <a:srgbClr val="FF0000"/>
                </a:solidFill>
              </a:rPr>
              <a:t>ú</a:t>
            </a:r>
            <a:r>
              <a:rPr lang="cs-CZ" sz="3200" dirty="0" smtClean="0"/>
              <a:t>honný, bez</a:t>
            </a:r>
            <a:r>
              <a:rPr lang="cs-CZ" sz="3200" b="1" dirty="0" smtClean="0">
                <a:solidFill>
                  <a:srgbClr val="FF0000"/>
                </a:solidFill>
              </a:rPr>
              <a:t>ú</a:t>
            </a:r>
            <a:r>
              <a:rPr lang="cs-CZ" sz="3200" dirty="0" smtClean="0"/>
              <a:t>těšný</a:t>
            </a:r>
            <a:endParaRPr lang="cs-CZ" sz="3200" dirty="0"/>
          </a:p>
        </p:txBody>
      </p:sp>
      <p:sp>
        <p:nvSpPr>
          <p:cNvPr id="6" name="Obdélník 5"/>
          <p:cNvSpPr/>
          <p:nvPr/>
        </p:nvSpPr>
        <p:spPr>
          <a:xfrm>
            <a:off x="286598" y="1196752"/>
            <a:ext cx="867462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Rozčesat, rozdrtit, rozkázat, rozkousat, ro</a:t>
            </a:r>
            <a:r>
              <a:rPr lang="cs-CZ" sz="3200" b="1" dirty="0">
                <a:solidFill>
                  <a:srgbClr val="FF0000"/>
                </a:solidFill>
              </a:rPr>
              <a:t>zz</a:t>
            </a:r>
            <a:r>
              <a:rPr lang="cs-CZ" sz="3200" dirty="0"/>
              <a:t>ářit, rozstřílet, rozšířit, roztřídit, rozemlít, rozestavět, rozevřít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707904" y="310564"/>
            <a:ext cx="1146468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</a:rPr>
              <a:t>Roz-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7728" y="310564"/>
            <a:ext cx="1229824" cy="584775"/>
          </a:xfrm>
          <a:prstGeom prst="rect">
            <a:avLst/>
          </a:prstGeom>
          <a:solidFill>
            <a:srgbClr val="0070C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Čtěte:</a:t>
            </a:r>
            <a:endParaRPr lang="cs-CZ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38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332656"/>
            <a:ext cx="7766870" cy="83099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chemeClr val="bg1"/>
                </a:solidFill>
              </a:rPr>
              <a:t>Předpony</a:t>
            </a:r>
            <a:r>
              <a:rPr lang="cs-CZ" sz="4400" b="1" dirty="0" smtClean="0">
                <a:solidFill>
                  <a:schemeClr val="bg1"/>
                </a:solidFill>
              </a:rPr>
              <a:t> od-, nad-, pod-, před-</a:t>
            </a:r>
            <a:endParaRPr lang="cs-CZ" sz="4400" b="1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7" y="1484784"/>
            <a:ext cx="8568952" cy="113877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3200" dirty="0" smtClean="0"/>
              <a:t>V předponách </a:t>
            </a:r>
            <a:r>
              <a:rPr lang="cs-CZ" sz="3200" b="1" dirty="0" smtClean="0"/>
              <a:t>od-, nad-, pod-, před-   </a:t>
            </a:r>
            <a:r>
              <a:rPr lang="cs-CZ" sz="3200" dirty="0" smtClean="0"/>
              <a:t>píšeme vždycky   </a:t>
            </a:r>
            <a:r>
              <a:rPr lang="cs-CZ" sz="3600" b="1" dirty="0" smtClean="0">
                <a:solidFill>
                  <a:srgbClr val="FF0000"/>
                </a:solidFill>
              </a:rPr>
              <a:t>d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8" y="3068960"/>
            <a:ext cx="8568952" cy="175432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3600" dirty="0" smtClean="0"/>
              <a:t>Začíná-li slovo na </a:t>
            </a:r>
            <a:r>
              <a:rPr lang="cs-CZ" sz="3600" b="1" dirty="0" smtClean="0"/>
              <a:t>d</a:t>
            </a:r>
            <a:r>
              <a:rPr lang="cs-CZ" sz="3600" dirty="0" smtClean="0"/>
              <a:t>, po připojení předpony </a:t>
            </a:r>
            <a:r>
              <a:rPr lang="cs-CZ" sz="3600" b="1" dirty="0" smtClean="0"/>
              <a:t>od-, nad-, pod-, před- </a:t>
            </a:r>
            <a:r>
              <a:rPr lang="cs-CZ" sz="3600" dirty="0" smtClean="0"/>
              <a:t>píšeme   </a:t>
            </a:r>
          </a:p>
          <a:p>
            <a:r>
              <a:rPr lang="cs-CZ" sz="3600" b="1" dirty="0">
                <a:solidFill>
                  <a:srgbClr val="FF0000"/>
                </a:solidFill>
              </a:rPr>
              <a:t> </a:t>
            </a:r>
            <a:r>
              <a:rPr lang="cs-CZ" sz="3600" b="1" dirty="0" smtClean="0">
                <a:solidFill>
                  <a:srgbClr val="FF0000"/>
                </a:solidFill>
              </a:rPr>
              <a:t>  - </a:t>
            </a:r>
            <a:r>
              <a:rPr lang="cs-CZ" sz="3600" b="1" dirty="0" err="1" smtClean="0">
                <a:solidFill>
                  <a:srgbClr val="FF0000"/>
                </a:solidFill>
              </a:rPr>
              <a:t>dd</a:t>
            </a:r>
            <a:r>
              <a:rPr lang="cs-CZ" sz="3600" b="1" dirty="0" smtClean="0">
                <a:solidFill>
                  <a:srgbClr val="FF0000"/>
                </a:solidFill>
              </a:rPr>
              <a:t> -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43608" y="5229200"/>
            <a:ext cx="58849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p</a:t>
            </a:r>
            <a:r>
              <a:rPr lang="cs-CZ" sz="3200" dirty="0" smtClean="0"/>
              <a:t>o</a:t>
            </a:r>
            <a:r>
              <a:rPr lang="cs-CZ" sz="3200" dirty="0" smtClean="0">
                <a:solidFill>
                  <a:srgbClr val="FF0000"/>
                </a:solidFill>
              </a:rPr>
              <a:t>dd</a:t>
            </a:r>
            <a:r>
              <a:rPr lang="cs-CZ" sz="3200" dirty="0" smtClean="0"/>
              <a:t>ůstojník, o</a:t>
            </a:r>
            <a:r>
              <a:rPr lang="cs-CZ" sz="3200" dirty="0" smtClean="0">
                <a:solidFill>
                  <a:srgbClr val="FF0000"/>
                </a:solidFill>
              </a:rPr>
              <a:t>dd</a:t>
            </a:r>
            <a:r>
              <a:rPr lang="cs-CZ" sz="3200" dirty="0" smtClean="0"/>
              <a:t>ělení, po</a:t>
            </a:r>
            <a:r>
              <a:rPr lang="cs-CZ" sz="3200" dirty="0" smtClean="0">
                <a:solidFill>
                  <a:srgbClr val="FF0000"/>
                </a:solidFill>
              </a:rPr>
              <a:t>dd</a:t>
            </a:r>
            <a:r>
              <a:rPr lang="cs-CZ" sz="3200" dirty="0" smtClean="0"/>
              <a:t>aný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877273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332656"/>
            <a:ext cx="6617517" cy="584775"/>
          </a:xfrm>
          <a:prstGeom prst="rect">
            <a:avLst/>
          </a:prstGeom>
          <a:solidFill>
            <a:srgbClr val="0070C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Napište slova správně s předponami: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268760"/>
            <a:ext cx="8643713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Některá slova mají podobu ode-, nade-, přede-, pode-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2544479"/>
            <a:ext cx="731001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o</a:t>
            </a:r>
            <a:r>
              <a:rPr lang="cs-CZ" sz="3200" b="1" dirty="0" smtClean="0">
                <a:solidFill>
                  <a:srgbClr val="FF0000"/>
                </a:solidFill>
              </a:rPr>
              <a:t>d-</a:t>
            </a:r>
            <a:r>
              <a:rPr lang="cs-CZ" sz="3200" dirty="0" smtClean="0"/>
              <a:t> 	díl, dělit, vzdávat, pnout, chovat</a:t>
            </a:r>
          </a:p>
          <a:p>
            <a:endParaRPr lang="cs-CZ" sz="3200" dirty="0" smtClean="0"/>
          </a:p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  <a:r>
              <a:rPr lang="cs-CZ" sz="3200" b="1" dirty="0" smtClean="0">
                <a:solidFill>
                  <a:srgbClr val="FF0000"/>
                </a:solidFill>
              </a:rPr>
              <a:t>od-</a:t>
            </a:r>
            <a:r>
              <a:rPr lang="cs-CZ" sz="3200" dirty="0" smtClean="0"/>
              <a:t>	kožní, zírat, daný, důstojník, průměr</a:t>
            </a:r>
          </a:p>
          <a:p>
            <a:endParaRPr lang="cs-CZ" sz="3200" dirty="0" smtClean="0"/>
          </a:p>
          <a:p>
            <a:r>
              <a:rPr lang="cs-CZ" sz="3200" b="1" dirty="0">
                <a:solidFill>
                  <a:srgbClr val="FF0000"/>
                </a:solidFill>
              </a:rPr>
              <a:t>n</a:t>
            </a:r>
            <a:r>
              <a:rPr lang="cs-CZ" sz="3200" b="1" dirty="0" smtClean="0">
                <a:solidFill>
                  <a:srgbClr val="FF0000"/>
                </a:solidFill>
              </a:rPr>
              <a:t>ad-</a:t>
            </a:r>
            <a:r>
              <a:rPr lang="cs-CZ" sz="3200" dirty="0" smtClean="0"/>
              <a:t>  poručík, psaný, řízený, jít, časový</a:t>
            </a:r>
          </a:p>
          <a:p>
            <a:endParaRPr lang="cs-CZ" sz="3200" dirty="0" smtClean="0"/>
          </a:p>
          <a:p>
            <a:r>
              <a:rPr lang="cs-CZ" sz="3200" b="1" dirty="0">
                <a:solidFill>
                  <a:srgbClr val="FF0000"/>
                </a:solidFill>
              </a:rPr>
              <a:t>p</a:t>
            </a:r>
            <a:r>
              <a:rPr lang="cs-CZ" sz="3200" b="1" dirty="0" smtClean="0">
                <a:solidFill>
                  <a:srgbClr val="FF0000"/>
                </a:solidFill>
              </a:rPr>
              <a:t>řed-</a:t>
            </a:r>
            <a:r>
              <a:rPr lang="cs-CZ" sz="3200" dirty="0" smtClean="0"/>
              <a:t> stavení, </a:t>
            </a:r>
            <a:r>
              <a:rPr lang="cs-CZ" sz="3200" dirty="0"/>
              <a:t>h</a:t>
            </a:r>
            <a:r>
              <a:rPr lang="cs-CZ" sz="3200" dirty="0" smtClean="0"/>
              <a:t>onit, platit, vším, běžný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347928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476672"/>
            <a:ext cx="8568952" cy="9541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Můžeme-li mezi předložku a slovo </a:t>
            </a:r>
            <a:r>
              <a:rPr lang="cs-CZ" sz="2800" b="1" dirty="0" smtClean="0">
                <a:solidFill>
                  <a:srgbClr val="0070C0"/>
                </a:solidFill>
              </a:rPr>
              <a:t>vložit jiné slovo</a:t>
            </a:r>
            <a:r>
              <a:rPr lang="cs-CZ" sz="2800" dirty="0" smtClean="0"/>
              <a:t>, přesvědčili jsme se, že je </a:t>
            </a:r>
            <a:r>
              <a:rPr lang="cs-CZ" sz="2800" b="1" dirty="0" smtClean="0">
                <a:solidFill>
                  <a:srgbClr val="0070C0"/>
                </a:solidFill>
              </a:rPr>
              <a:t>musíme napsat odděleně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1528812"/>
            <a:ext cx="635622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(pod)stanem   - pod </a:t>
            </a:r>
            <a:r>
              <a:rPr lang="cs-CZ" sz="3200" b="1" dirty="0" smtClean="0">
                <a:solidFill>
                  <a:srgbClr val="00B050"/>
                </a:solidFill>
              </a:rPr>
              <a:t>malým</a:t>
            </a:r>
            <a:r>
              <a:rPr lang="cs-CZ" sz="3200" dirty="0" smtClean="0"/>
              <a:t> stanem</a:t>
            </a:r>
          </a:p>
          <a:p>
            <a:r>
              <a:rPr lang="cs-CZ" sz="3200" dirty="0" smtClean="0"/>
              <a:t>(před)domem – před </a:t>
            </a:r>
            <a:r>
              <a:rPr lang="cs-CZ" sz="3200" b="1" dirty="0" smtClean="0">
                <a:solidFill>
                  <a:srgbClr val="00B050"/>
                </a:solidFill>
              </a:rPr>
              <a:t>naším</a:t>
            </a:r>
            <a:r>
              <a:rPr lang="cs-CZ" sz="3200" dirty="0" smtClean="0"/>
              <a:t> domem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2924944"/>
            <a:ext cx="8324715" cy="523220"/>
          </a:xfrm>
          <a:prstGeom prst="rect">
            <a:avLst/>
          </a:prstGeom>
          <a:solidFill>
            <a:srgbClr val="0070C0"/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Rozlišujte předpony a předložky a správně je napište: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9513" y="3789040"/>
            <a:ext cx="871296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(pod)dubem, (nad)</a:t>
            </a:r>
            <a:r>
              <a:rPr lang="cs-CZ" sz="3200" dirty="0" err="1" smtClean="0"/>
              <a:t>běhnout</a:t>
            </a:r>
            <a:r>
              <a:rPr lang="cs-CZ" sz="3200" dirty="0" smtClean="0"/>
              <a:t>, (od)chod, (bez)úhonný, (před)běžný, (od)bludiště, (před)týdnem, (bez)obav, (před)pole, (od)koho, (pod)podmínkou, (před)</a:t>
            </a:r>
            <a:r>
              <a:rPr lang="cs-CZ" sz="3200" dirty="0" err="1" smtClean="0"/>
              <a:t>seda</a:t>
            </a:r>
            <a:r>
              <a:rPr lang="cs-CZ" sz="3200" dirty="0" smtClean="0"/>
              <a:t>, (nad)hozený, (od)dětí, (před)stavení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693782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Lidský motiv</Template>
  <TotalTime>168</TotalTime>
  <Words>474</Words>
  <Application>Microsoft Office PowerPoint</Application>
  <PresentationFormat>Předvádění na obrazovce (4:3)</PresentationFormat>
  <Paragraphs>82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Human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DOMOV</dc:creator>
  <cp:lastModifiedBy>DOMOV</cp:lastModifiedBy>
  <cp:revision>17</cp:revision>
  <dcterms:created xsi:type="dcterms:W3CDTF">2012-07-12T18:02:47Z</dcterms:created>
  <dcterms:modified xsi:type="dcterms:W3CDTF">2012-07-13T15:55:44Z</dcterms:modified>
</cp:coreProperties>
</file>