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6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ED1ECE5B-26A8-44AD-B738-001E254BE7C1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A17D6916-EF1D-4F5F-8BE1-AF5C519B2A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7956868"/>
              </p:ext>
            </p:extLst>
          </p:nvPr>
        </p:nvGraphicFramePr>
        <p:xfrm>
          <a:off x="899592" y="2924945"/>
          <a:ext cx="7239519" cy="36548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6338"/>
                <a:gridCol w="5483181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Autor: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Název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effectLst/>
                          <a:latin typeface="Arial Rounded MT Bold" pitchFamily="34" charset="0"/>
                        </a:rPr>
                        <a:t>VY_32_INOVACE_435_SLOVA_S_PŘEDPONAMI_Z_S_VZ</a:t>
                      </a:r>
                      <a:endParaRPr lang="cs-CZ" sz="2000" b="0" dirty="0"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Téma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Psaní slov s předponami </a:t>
                      </a:r>
                      <a:r>
                        <a:rPr lang="cs-CZ" sz="24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s,se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24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z,ze</a:t>
                      </a: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2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vz;psaní</a:t>
                      </a:r>
                      <a:r>
                        <a:rPr lang="cs-CZ" sz="2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slov s předložkami </a:t>
                      </a:r>
                      <a:r>
                        <a:rPr lang="cs-CZ" sz="24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s,se</a:t>
                      </a:r>
                      <a:r>
                        <a:rPr lang="cs-CZ" sz="2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24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z,ze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2975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0762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Tato prezentace slouží k výkladu látky v předmětu český jazyk a literatura pro žáky 5.ročníku.</a:t>
            </a:r>
          </a:p>
          <a:p>
            <a:r>
              <a:rPr lang="cs-CZ" sz="2800" dirty="0" smtClean="0"/>
              <a:t>5.list- Žáci se seznámí s pravidly při určování předpony </a:t>
            </a:r>
            <a:r>
              <a:rPr lang="cs-CZ" sz="2800" b="1" dirty="0" smtClean="0"/>
              <a:t>s-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6.list- Seznámí se s pravidlem při psaní předpony </a:t>
            </a:r>
            <a:r>
              <a:rPr lang="cs-CZ" sz="2800" b="1" dirty="0" err="1" smtClean="0"/>
              <a:t>vz</a:t>
            </a:r>
            <a:r>
              <a:rPr lang="cs-CZ" sz="2800" b="1" dirty="0" smtClean="0"/>
              <a:t>-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7.list- Seznámí se s pravidly při psaní předpony </a:t>
            </a:r>
            <a:r>
              <a:rPr lang="cs-CZ" sz="2800" b="1" dirty="0" smtClean="0"/>
              <a:t>z-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8.list- Zdůvodňují a doplňují předpony </a:t>
            </a:r>
            <a:r>
              <a:rPr lang="cs-CZ" sz="2800" b="1" dirty="0" smtClean="0"/>
              <a:t>s/z.</a:t>
            </a:r>
          </a:p>
          <a:p>
            <a:r>
              <a:rPr lang="cs-CZ" sz="2800" dirty="0" smtClean="0"/>
              <a:t>9.list- Seznámí se s pravidlem při určování předložek </a:t>
            </a:r>
            <a:r>
              <a:rPr lang="cs-CZ" sz="2800" b="1" dirty="0" err="1" smtClean="0"/>
              <a:t>s,se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z,ze</a:t>
            </a:r>
            <a:r>
              <a:rPr lang="cs-CZ" sz="2800" b="1" dirty="0" smtClean="0"/>
              <a:t>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0979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412776"/>
            <a:ext cx="633846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Datum vytvoření</a:t>
            </a:r>
            <a:r>
              <a:rPr lang="cs-CZ" sz="3600" dirty="0" smtClean="0"/>
              <a:t>:        15.7. 2012</a:t>
            </a:r>
          </a:p>
          <a:p>
            <a:endParaRPr lang="cs-CZ" sz="3600" dirty="0" smtClean="0"/>
          </a:p>
          <a:p>
            <a:r>
              <a:rPr lang="cs-CZ" sz="3600" b="1" dirty="0" smtClean="0"/>
              <a:t>Klíčová slova:      </a:t>
            </a:r>
          </a:p>
          <a:p>
            <a:r>
              <a:rPr lang="cs-CZ" sz="3600" dirty="0" smtClean="0"/>
              <a:t>předpony, předložky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734619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63332" y="418296"/>
            <a:ext cx="6336704" cy="286232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tx1"/>
                </a:solidFill>
                <a:latin typeface="AR JULIAN" pitchFamily="2" charset="0"/>
              </a:rPr>
              <a:t>Psaní předpon</a:t>
            </a:r>
          </a:p>
          <a:p>
            <a:pPr algn="ctr"/>
            <a:r>
              <a:rPr lang="cs-CZ" sz="6000" dirty="0" smtClean="0">
                <a:solidFill>
                  <a:schemeClr val="tx1"/>
                </a:solidFill>
                <a:latin typeface="AR JULIAN" pitchFamily="2" charset="0"/>
              </a:rPr>
              <a:t> s-/se-, z-/ze, </a:t>
            </a:r>
          </a:p>
          <a:p>
            <a:pPr algn="ctr"/>
            <a:r>
              <a:rPr lang="cs-CZ" sz="6000" dirty="0" err="1" smtClean="0">
                <a:solidFill>
                  <a:schemeClr val="tx1"/>
                </a:solidFill>
                <a:latin typeface="AR JULIAN" pitchFamily="2" charset="0"/>
              </a:rPr>
              <a:t>vz</a:t>
            </a:r>
            <a:r>
              <a:rPr lang="cs-CZ" sz="6000" dirty="0" smtClean="0">
                <a:solidFill>
                  <a:schemeClr val="tx1"/>
                </a:solidFill>
                <a:latin typeface="AR JULIAN" pitchFamily="2" charset="0"/>
              </a:rPr>
              <a:t>-/</a:t>
            </a:r>
            <a:r>
              <a:rPr lang="cs-CZ" sz="6000" dirty="0" err="1" smtClean="0">
                <a:solidFill>
                  <a:schemeClr val="tx1"/>
                </a:solidFill>
                <a:latin typeface="AR JULIAN" pitchFamily="2" charset="0"/>
              </a:rPr>
              <a:t>vze</a:t>
            </a:r>
            <a:r>
              <a:rPr lang="cs-CZ" sz="6000" dirty="0" smtClean="0">
                <a:solidFill>
                  <a:schemeClr val="tx1"/>
                </a:solidFill>
                <a:latin typeface="AR JULIAN" pitchFamily="2" charset="0"/>
              </a:rPr>
              <a:t>-</a:t>
            </a:r>
            <a:endParaRPr lang="cs-CZ" sz="6000" dirty="0">
              <a:solidFill>
                <a:schemeClr val="tx1"/>
              </a:solidFill>
              <a:latin typeface="AR JULIAN" pitchFamily="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79356" y="4077072"/>
            <a:ext cx="5904656" cy="193899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solidFill>
                  <a:schemeClr val="tx1"/>
                </a:solidFill>
                <a:latin typeface="AR JULIAN" pitchFamily="2" charset="0"/>
              </a:rPr>
              <a:t>Psaní předložek </a:t>
            </a:r>
            <a:r>
              <a:rPr lang="cs-CZ" sz="6000" dirty="0" err="1" smtClean="0">
                <a:solidFill>
                  <a:schemeClr val="tx1"/>
                </a:solidFill>
                <a:latin typeface="AR JULIAN" pitchFamily="2" charset="0"/>
              </a:rPr>
              <a:t>s,se</a:t>
            </a:r>
            <a:r>
              <a:rPr lang="cs-CZ" sz="6000" dirty="0" smtClean="0">
                <a:solidFill>
                  <a:schemeClr val="tx1"/>
                </a:solidFill>
                <a:latin typeface="AR JULIAN" pitchFamily="2" charset="0"/>
              </a:rPr>
              <a:t>/</a:t>
            </a:r>
            <a:r>
              <a:rPr lang="cs-CZ" sz="6000" dirty="0" err="1" smtClean="0">
                <a:solidFill>
                  <a:schemeClr val="tx1"/>
                </a:solidFill>
                <a:latin typeface="AR JULIAN" pitchFamily="2" charset="0"/>
              </a:rPr>
              <a:t>z,ze</a:t>
            </a:r>
            <a:endParaRPr lang="cs-CZ" sz="6000" dirty="0">
              <a:solidFill>
                <a:schemeClr val="tx1"/>
              </a:solidFill>
              <a:latin typeface="AR JULIAN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085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45673" y="215813"/>
            <a:ext cx="6842579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Psaní těchto předpon se řídí významem.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89842" y="542579"/>
            <a:ext cx="74251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solidFill>
                  <a:schemeClr val="accent5"/>
                </a:solidFill>
                <a:latin typeface="AR DELANEY" pitchFamily="2" charset="0"/>
              </a:rPr>
              <a:t>s</a:t>
            </a:r>
            <a:endParaRPr lang="cs-CZ" sz="9600" dirty="0">
              <a:solidFill>
                <a:schemeClr val="accent5"/>
              </a:solidFill>
              <a:latin typeface="AR DELANEY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4041" y="1969239"/>
            <a:ext cx="3042628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s</a:t>
            </a:r>
            <a:r>
              <a:rPr lang="cs-CZ" sz="3200" dirty="0" smtClean="0">
                <a:solidFill>
                  <a:schemeClr val="tx1"/>
                </a:solidFill>
              </a:rPr>
              <a:t>měr dohromady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22891" y="1969239"/>
            <a:ext cx="194598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s</a:t>
            </a:r>
            <a:r>
              <a:rPr lang="cs-CZ" sz="3200" dirty="0" smtClean="0">
                <a:solidFill>
                  <a:schemeClr val="tx1"/>
                </a:solidFill>
              </a:rPr>
              <a:t>hora dolů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35158" y="1997082"/>
            <a:ext cx="2606996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z</a:t>
            </a:r>
            <a:r>
              <a:rPr lang="cs-CZ" sz="3200" dirty="0" smtClean="0">
                <a:solidFill>
                  <a:schemeClr val="tx1"/>
                </a:solidFill>
              </a:rPr>
              <a:t> povrchu pryč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Documents and Settings\name\Local Settings\Temporary Internet Files\Content.IE5\D61LRREC\MC900089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570" y="2634232"/>
            <a:ext cx="1814512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name\Local Settings\Temporary Internet Files\Content.IE5\O4WXRNYI\MC9003381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9842" y="2634232"/>
            <a:ext cx="1386068" cy="1636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name\Local Settings\Temporary Internet Files\Content.IE5\D61LRREC\MC900232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9302" y="2810394"/>
            <a:ext cx="1878708" cy="1283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486563" y="4150501"/>
            <a:ext cx="459110" cy="240082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1678962" y="4270542"/>
            <a:ext cx="10932" cy="372844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2387850" y="4224583"/>
            <a:ext cx="354670" cy="28327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549566" y="3447640"/>
            <a:ext cx="0" cy="702861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Zakřivená spojnice 18"/>
          <p:cNvCxnSpPr/>
          <p:nvPr/>
        </p:nvCxnSpPr>
        <p:spPr>
          <a:xfrm rot="16200000" flipH="1">
            <a:off x="7260048" y="3139948"/>
            <a:ext cx="1056409" cy="939356"/>
          </a:xfrm>
          <a:prstGeom prst="curvedConnector3">
            <a:avLst>
              <a:gd name="adj1" fmla="val 50000"/>
            </a:avLst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557925" y="4725144"/>
            <a:ext cx="1805879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hrabat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hromáždit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cházet se</a:t>
            </a:r>
          </a:p>
          <a:p>
            <a:r>
              <a:rPr lang="cs-CZ" sz="2800" dirty="0" smtClean="0"/>
              <a:t>sběr</a:t>
            </a:r>
            <a:endParaRPr lang="cs-CZ" sz="2800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3779912" y="4725144"/>
            <a:ext cx="1563248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padnout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hodit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etřít</a:t>
            </a:r>
          </a:p>
          <a:p>
            <a:r>
              <a:rPr lang="cs-CZ" sz="2800" dirty="0" smtClean="0"/>
              <a:t>seskočit</a:t>
            </a:r>
            <a:endParaRPr lang="cs-CZ" sz="2800" dirty="0"/>
          </a:p>
        </p:txBody>
      </p:sp>
      <p:sp>
        <p:nvSpPr>
          <p:cNvPr id="2049" name="TextovéPole 2048"/>
          <p:cNvSpPr txBox="1"/>
          <p:nvPr/>
        </p:nvSpPr>
        <p:spPr>
          <a:xfrm>
            <a:off x="6556678" y="4725710"/>
            <a:ext cx="179728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mést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lízat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pláchnout</a:t>
            </a:r>
          </a:p>
          <a:p>
            <a:r>
              <a:rPr lang="cs-CZ" sz="2800" dirty="0" smtClean="0"/>
              <a:t>smýt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477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2048" grpId="0"/>
      <p:bldP spid="20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908720"/>
            <a:ext cx="145745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err="1" smtClean="0">
                <a:solidFill>
                  <a:schemeClr val="accent5"/>
                </a:solidFill>
                <a:latin typeface="AR DELANEY" pitchFamily="2" charset="0"/>
              </a:rPr>
              <a:t>vz</a:t>
            </a:r>
            <a:endParaRPr lang="cs-CZ" sz="9600" dirty="0">
              <a:solidFill>
                <a:schemeClr val="accent5"/>
              </a:solidFill>
              <a:latin typeface="AR DELANEY" pitchFamily="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331004"/>
            <a:ext cx="7102265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 err="1">
                <a:solidFill>
                  <a:schemeClr val="tx1"/>
                </a:solidFill>
              </a:rPr>
              <a:t>v</a:t>
            </a:r>
            <a:r>
              <a:rPr lang="cs-CZ" sz="3200" b="1" dirty="0" err="1" smtClean="0">
                <a:solidFill>
                  <a:schemeClr val="tx1"/>
                </a:solidFill>
              </a:rPr>
              <a:t>z</a:t>
            </a:r>
            <a:r>
              <a:rPr lang="cs-CZ" sz="3200" dirty="0" smtClean="0">
                <a:solidFill>
                  <a:schemeClr val="tx1"/>
                </a:solidFill>
              </a:rPr>
              <a:t>- píšeme ve významu směřování vzhůru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3077" name="Picture 5" descr="C:\Documents and Settings\name\Local Settings\Temporary Internet Files\Content.IE5\O4WXRNYI\MC900239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1892236" cy="2174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name\Local Settings\Temporary Internet Files\Content.IE5\O4WXRNYI\MC9004119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23851"/>
            <a:ext cx="3432364" cy="268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353425"/>
            <a:ext cx="19902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znášet se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131840" y="4091433"/>
            <a:ext cx="17482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vzlétnout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93304" y="4938200"/>
            <a:ext cx="2029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zchopit se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47034" y="5230587"/>
            <a:ext cx="27793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zpamatovat se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80076" y="5740333"/>
            <a:ext cx="15516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vzbouřit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11109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82239" y="131439"/>
            <a:ext cx="803425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dirty="0" smtClean="0">
                <a:solidFill>
                  <a:schemeClr val="accent5"/>
                </a:solidFill>
                <a:latin typeface="AR DELANEY" pitchFamily="2" charset="0"/>
              </a:rPr>
              <a:t>z</a:t>
            </a:r>
            <a:endParaRPr lang="cs-CZ" sz="10000" dirty="0">
              <a:solidFill>
                <a:schemeClr val="accent5"/>
              </a:solidFill>
              <a:latin typeface="AR DELANEY" pitchFamily="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59" y="1177880"/>
            <a:ext cx="2266583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z</a:t>
            </a:r>
            <a:r>
              <a:rPr lang="cs-CZ" sz="3200" dirty="0" smtClean="0">
                <a:solidFill>
                  <a:schemeClr val="tx1"/>
                </a:solidFill>
              </a:rPr>
              <a:t>měna stavu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885493"/>
            <a:ext cx="2507994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u</a:t>
            </a:r>
            <a:r>
              <a:rPr lang="cs-CZ" sz="3200" dirty="0" smtClean="0">
                <a:solidFill>
                  <a:schemeClr val="tx1"/>
                </a:solidFill>
              </a:rPr>
              <a:t>končení děje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0677" y="2069454"/>
            <a:ext cx="195899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hubnout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černat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červenat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hroutit se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bavit se</a:t>
            </a:r>
          </a:p>
          <a:p>
            <a:r>
              <a:rPr lang="cs-CZ" sz="3200" dirty="0" smtClean="0"/>
              <a:t>zvadnout</a:t>
            </a:r>
            <a:endParaRPr lang="cs-CZ" sz="3200" dirty="0"/>
          </a:p>
        </p:txBody>
      </p:sp>
      <p:pic>
        <p:nvPicPr>
          <p:cNvPr id="4098" name="Picture 2" descr="C:\Documents and Settings\name\Local Settings\Temporary Internet Files\Content.IE5\D61LRREC\MC900331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092" y="5211763"/>
            <a:ext cx="1816100" cy="113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72201" y="1762655"/>
            <a:ext cx="1523815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chátrat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emřít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lomit</a:t>
            </a:r>
          </a:p>
          <a:p>
            <a:r>
              <a:rPr lang="cs-CZ" sz="3200" dirty="0" smtClean="0"/>
              <a:t>zničit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91472" y="3824758"/>
            <a:ext cx="4752528" cy="107721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tx1"/>
                </a:solidFill>
              </a:rPr>
              <a:t>s</a:t>
            </a:r>
            <a:r>
              <a:rPr lang="cs-CZ" sz="3200" dirty="0" smtClean="0">
                <a:solidFill>
                  <a:schemeClr val="tx1"/>
                </a:solidFill>
              </a:rPr>
              <a:t>lova odvozená  od </a:t>
            </a:r>
            <a:r>
              <a:rPr lang="cs-CZ" sz="3200" dirty="0" err="1" smtClean="0">
                <a:solidFill>
                  <a:schemeClr val="tx1"/>
                </a:solidFill>
              </a:rPr>
              <a:t>podst</a:t>
            </a:r>
            <a:r>
              <a:rPr lang="cs-CZ" sz="3200" dirty="0" smtClean="0">
                <a:solidFill>
                  <a:schemeClr val="tx1"/>
                </a:solidFill>
              </a:rPr>
              <a:t>. nebo příd. jmen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97744" y="4995258"/>
            <a:ext cx="18646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hudebnit</a:t>
            </a:r>
          </a:p>
          <a:p>
            <a:r>
              <a:rPr lang="cs-CZ" sz="3200" dirty="0"/>
              <a:t>z</a:t>
            </a:r>
            <a:r>
              <a:rPr lang="cs-CZ" sz="3200" dirty="0" smtClean="0"/>
              <a:t>důraznit</a:t>
            </a:r>
          </a:p>
          <a:p>
            <a:r>
              <a:rPr lang="cs-CZ" sz="3200" dirty="0" smtClean="0"/>
              <a:t>zvolat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7655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12276"/>
            <a:ext cx="496219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Doplňujte a zdůvodňujte s/z.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989439"/>
            <a:ext cx="884254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Minerálka  _teplala.</a:t>
            </a:r>
            <a:r>
              <a:rPr lang="cs-CZ" sz="3600" dirty="0">
                <a:solidFill>
                  <a:srgbClr val="FF0000"/>
                </a:solidFill>
              </a:rPr>
              <a:t> </a:t>
            </a:r>
            <a:endParaRPr lang="cs-CZ" sz="3600" dirty="0" smtClean="0"/>
          </a:p>
          <a:p>
            <a:r>
              <a:rPr lang="cs-CZ" sz="3600" dirty="0" smtClean="0"/>
              <a:t>Ochránci přírody zorganizovali  _</a:t>
            </a:r>
            <a:r>
              <a:rPr lang="cs-CZ" sz="3600" dirty="0" err="1" smtClean="0"/>
              <a:t>běr</a:t>
            </a:r>
            <a:r>
              <a:rPr lang="cs-CZ" sz="3600" dirty="0" smtClean="0"/>
              <a:t> odpadků.</a:t>
            </a:r>
          </a:p>
          <a:p>
            <a:r>
              <a:rPr lang="cs-CZ" sz="3600" dirty="0" smtClean="0"/>
              <a:t>Budeme  _čítat desítky.</a:t>
            </a:r>
          </a:p>
          <a:p>
            <a:r>
              <a:rPr lang="cs-CZ" sz="3600" dirty="0" smtClean="0"/>
              <a:t>Běž se  _chovat.</a:t>
            </a:r>
          </a:p>
          <a:p>
            <a:r>
              <a:rPr lang="cs-CZ" sz="3600" dirty="0" smtClean="0"/>
              <a:t>Táta  _kácel starou jabloň.</a:t>
            </a:r>
          </a:p>
          <a:p>
            <a:r>
              <a:rPr lang="cs-CZ" sz="3600" dirty="0" smtClean="0"/>
              <a:t>Vítr  _trhal střechy domů.</a:t>
            </a:r>
          </a:p>
          <a:p>
            <a:r>
              <a:rPr lang="cs-CZ" sz="3600" dirty="0" smtClean="0"/>
              <a:t>Děti si cestou  _pívaly.</a:t>
            </a:r>
          </a:p>
          <a:p>
            <a:r>
              <a:rPr lang="cs-CZ" sz="3600" dirty="0" smtClean="0"/>
              <a:t>Jirka ze stromu  _</a:t>
            </a:r>
            <a:r>
              <a:rPr lang="cs-CZ" sz="3600" dirty="0" err="1" smtClean="0"/>
              <a:t>hazoval</a:t>
            </a:r>
            <a:r>
              <a:rPr lang="cs-CZ" sz="3600" dirty="0" smtClean="0"/>
              <a:t> hrušky.</a:t>
            </a:r>
          </a:p>
          <a:p>
            <a:r>
              <a:rPr lang="cs-CZ" sz="3600" dirty="0" smtClean="0"/>
              <a:t>Oděv mi  _vlhnul.</a:t>
            </a:r>
          </a:p>
          <a:p>
            <a:r>
              <a:rPr lang="cs-CZ" sz="3600" dirty="0" smtClean="0"/>
              <a:t>Lidé se  _</a:t>
            </a:r>
            <a:r>
              <a:rPr lang="cs-CZ" sz="3600" dirty="0" err="1" smtClean="0"/>
              <a:t>bíhali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4310" y="1527281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7" name="Obdélník 6"/>
          <p:cNvSpPr/>
          <p:nvPr/>
        </p:nvSpPr>
        <p:spPr>
          <a:xfrm>
            <a:off x="2064355" y="5379460"/>
            <a:ext cx="3674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8" name="Obdélník 7"/>
          <p:cNvSpPr/>
          <p:nvPr/>
        </p:nvSpPr>
        <p:spPr>
          <a:xfrm flipH="1">
            <a:off x="3059832" y="4293096"/>
            <a:ext cx="2373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z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89442" y="989439"/>
            <a:ext cx="3674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233714" y="3747476"/>
            <a:ext cx="36580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257883" y="3187825"/>
            <a:ext cx="36580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023636" y="2073151"/>
            <a:ext cx="36580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247613" y="4849654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40733" y="5932919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74072" y="2625381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775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6728893" cy="12003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Předložka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z, ze </a:t>
            </a:r>
            <a:r>
              <a:rPr lang="cs-CZ" sz="3600" dirty="0" smtClean="0">
                <a:solidFill>
                  <a:schemeClr val="tx1"/>
                </a:solidFill>
              </a:rPr>
              <a:t>se pojí s </a:t>
            </a:r>
            <a:r>
              <a:rPr lang="cs-CZ" sz="3600" b="1" dirty="0" smtClean="0">
                <a:solidFill>
                  <a:srgbClr val="FF0000"/>
                </a:solidFill>
              </a:rPr>
              <a:t>2. pádem</a:t>
            </a:r>
            <a:r>
              <a:rPr lang="cs-CZ" sz="3600" dirty="0" smtClean="0"/>
              <a:t>.</a:t>
            </a:r>
          </a:p>
          <a:p>
            <a:r>
              <a:rPr lang="cs-CZ" sz="3600" dirty="0" smtClean="0">
                <a:solidFill>
                  <a:schemeClr val="tx1"/>
                </a:solidFill>
              </a:rPr>
              <a:t>Předložka</a:t>
            </a: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s, se </a:t>
            </a:r>
            <a:r>
              <a:rPr lang="cs-CZ" sz="3600" dirty="0" smtClean="0">
                <a:solidFill>
                  <a:schemeClr val="tx1"/>
                </a:solidFill>
              </a:rPr>
              <a:t>se pojí se </a:t>
            </a:r>
            <a:r>
              <a:rPr lang="cs-CZ" sz="3600" b="1" dirty="0" smtClean="0">
                <a:solidFill>
                  <a:srgbClr val="FF0000"/>
                </a:solidFill>
              </a:rPr>
              <a:t>7. pádem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848"/>
            <a:ext cx="4403193" cy="58477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Zvolte správnou variantu.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9089" y="3140968"/>
            <a:ext cx="470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05460" y="3140968"/>
            <a:ext cx="24098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kamarádem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76135" y="3638271"/>
            <a:ext cx="11841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země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49089" y="4221088"/>
            <a:ext cx="20572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t</a:t>
            </a:r>
            <a:r>
              <a:rPr lang="cs-CZ" sz="3600" dirty="0" smtClean="0"/>
              <a:t>éto knihy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76135" y="4757717"/>
            <a:ext cx="13842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přáteli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05721" y="5229200"/>
            <a:ext cx="1229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zvyku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1350" y="5748166"/>
            <a:ext cx="40452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ospíchat  __  jídlem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08010" y="3140968"/>
            <a:ext cx="1504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psíkem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8168" y="4135787"/>
            <a:ext cx="24384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b</a:t>
            </a:r>
            <a:r>
              <a:rPr lang="cs-CZ" sz="3600" dirty="0"/>
              <a:t>y</a:t>
            </a:r>
            <a:r>
              <a:rPr lang="cs-CZ" sz="3600" smtClean="0"/>
              <a:t>t </a:t>
            </a:r>
            <a:r>
              <a:rPr lang="cs-CZ" sz="3600" dirty="0" smtClean="0"/>
              <a:t>__  cihel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52671" y="4720627"/>
            <a:ext cx="8242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bot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02779" y="5748166"/>
            <a:ext cx="12184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hlavy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92305" y="5218112"/>
            <a:ext cx="31435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s</a:t>
            </a:r>
            <a:r>
              <a:rPr lang="cs-CZ" sz="3600" dirty="0" smtClean="0"/>
              <a:t>líbit __  radostí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3860" y="3140968"/>
            <a:ext cx="566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z/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0442" y="3643281"/>
            <a:ext cx="5862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42270" y="3638272"/>
            <a:ext cx="787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/se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58566" y="4221087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928758" y="4196928"/>
            <a:ext cx="555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/s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31186" y="4782118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3303" y="4794229"/>
            <a:ext cx="566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z/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4935" y="5229199"/>
            <a:ext cx="5862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909573" y="5218111"/>
            <a:ext cx="787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/se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87634" y="5750933"/>
            <a:ext cx="566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z/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885164" y="5751614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78168" y="3140967"/>
            <a:ext cx="566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z/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486073" y="3150987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43664" y="3612904"/>
            <a:ext cx="41684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vyrábět ____  salámu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41638" y="3625587"/>
            <a:ext cx="5862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580708" y="3612905"/>
            <a:ext cx="787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/se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774230" y="4147898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996937" y="4127232"/>
            <a:ext cx="555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/s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576896" y="4720627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851879" y="4720627"/>
            <a:ext cx="555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/s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469221" y="5218110"/>
            <a:ext cx="566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z/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810516" y="5218112"/>
            <a:ext cx="365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540602" y="5751614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809983" y="5748165"/>
            <a:ext cx="555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/s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893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  <p:bldP spid="23" grpId="0"/>
      <p:bldP spid="25" grpId="0"/>
      <p:bldP spid="27" grpId="0"/>
      <p:bldP spid="28" grpId="0"/>
      <p:bldP spid="30" grpId="0"/>
      <p:bldP spid="33" grpId="0"/>
      <p:bldP spid="37" grpId="0"/>
      <p:bldP spid="39" grpId="0"/>
      <p:bldP spid="40" grpId="0"/>
      <p:bldP spid="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5138737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476672"/>
            <a:ext cx="2945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92245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Vlastní 2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201</TotalTime>
  <Words>373</Words>
  <Application>Microsoft Office PowerPoint</Application>
  <PresentationFormat>Předvádění na obrazovce (4:3)</PresentationFormat>
  <Paragraphs>131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Macro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učitel</cp:lastModifiedBy>
  <cp:revision>20</cp:revision>
  <dcterms:created xsi:type="dcterms:W3CDTF">2012-07-13T16:02:01Z</dcterms:created>
  <dcterms:modified xsi:type="dcterms:W3CDTF">2012-10-22T08:17:28Z</dcterms:modified>
</cp:coreProperties>
</file>