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7" r:id="rId2"/>
    <p:sldId id="265" r:id="rId3"/>
    <p:sldId id="266" r:id="rId4"/>
    <p:sldId id="258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4E536A7A-B3C4-4150-B7E4-C30048E02530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54949378-8C7D-4B78-8884-BB5D60505CC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506183"/>
              </p:ext>
            </p:extLst>
          </p:nvPr>
        </p:nvGraphicFramePr>
        <p:xfrm>
          <a:off x="899592" y="2924945"/>
          <a:ext cx="7239519" cy="30726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6338"/>
                <a:gridCol w="5483181"/>
              </a:tblGrid>
              <a:tr h="10609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r>
                        <a:rPr lang="en-US" sz="2000" dirty="0" smtClean="0">
                          <a:effectLst/>
                        </a:rPr>
                        <a:t>: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ZÁKLADNÍ ŠKOLA PODBOŘANY, HUSOVA 276, OKR LOUNY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Autor: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MGR. OLGA FILÍPKOVÁ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Název</a:t>
                      </a:r>
                      <a:r>
                        <a:rPr lang="en-US" sz="2000">
                          <a:effectLst/>
                        </a:rPr>
                        <a:t>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smtClean="0">
                          <a:effectLst/>
                          <a:latin typeface="Arial Rounded MT Bold" pitchFamily="34" charset="0"/>
                        </a:rPr>
                        <a:t>VY_32_INOVACE_438_PŘÍMÁ_ŘEČ</a:t>
                      </a:r>
                      <a:endParaRPr lang="cs-CZ" sz="2000" b="0" dirty="0">
                        <a:effectLst/>
                        <a:latin typeface="Arial Rounded MT Bold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Téma</a:t>
                      </a:r>
                      <a:r>
                        <a:rPr lang="en-US" sz="2000">
                          <a:effectLst/>
                        </a:rPr>
                        <a:t>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Výklad – </a:t>
                      </a: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přímá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řeč, uvozovací věta, psaní přímé řeči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r>
                        <a:rPr lang="en-US" sz="2000" dirty="0">
                          <a:effectLst/>
                        </a:rPr>
                        <a:t>:</a:t>
                      </a:r>
                      <a:endParaRPr lang="cs-CZ" sz="2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CZ.1.07/1.4.00/21. 2975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36712"/>
            <a:ext cx="554935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4671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77975" y="3284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741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86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96752"/>
            <a:ext cx="81369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Datum vytvoření:   20.10. 2012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Klíčová slova:  </a:t>
            </a:r>
          </a:p>
          <a:p>
            <a:r>
              <a:rPr lang="cs-CZ" sz="2800" dirty="0" smtClean="0"/>
              <a:t>řeč přímá, řeč nepřímá, uvozovací věta, uvozovky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3219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131840" y="404664"/>
            <a:ext cx="1797287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Anotace: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052736"/>
            <a:ext cx="835292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Tato prezentace je určena k výkladu učiva v předmětu český jazyk a literatura v 5. ročníku.</a:t>
            </a:r>
          </a:p>
          <a:p>
            <a:r>
              <a:rPr lang="cs-CZ" sz="2400" dirty="0"/>
              <a:t>4</a:t>
            </a:r>
            <a:r>
              <a:rPr lang="cs-CZ" sz="2400" dirty="0" smtClean="0"/>
              <a:t>. list: obecné vysvětlení řeči přímé a nepřímé, vysvětlení pojmu- věta uvozovací.</a:t>
            </a:r>
          </a:p>
          <a:p>
            <a:r>
              <a:rPr lang="cs-CZ" sz="2400" dirty="0" smtClean="0"/>
              <a:t>5. list: typy postavení věty uvozovací.</a:t>
            </a:r>
          </a:p>
          <a:p>
            <a:r>
              <a:rPr lang="cs-CZ" sz="2400" dirty="0"/>
              <a:t>6</a:t>
            </a:r>
            <a:r>
              <a:rPr lang="cs-CZ" sz="2400" dirty="0" smtClean="0"/>
              <a:t>. list: vysvětlení pravidel, když v. uvozovací stojí před přímou řečí.</a:t>
            </a:r>
          </a:p>
          <a:p>
            <a:r>
              <a:rPr lang="cs-CZ" sz="2400" dirty="0" smtClean="0"/>
              <a:t>7. list: vysvětlení pravidel, když stojí v. uvozovací za přímou řečí.</a:t>
            </a:r>
          </a:p>
          <a:p>
            <a:r>
              <a:rPr lang="cs-CZ" sz="2400" dirty="0" smtClean="0"/>
              <a:t>8. list: vysvětlení pravidel, když v. uvozovací je vložena do přímé řeči.</a:t>
            </a:r>
          </a:p>
          <a:p>
            <a:r>
              <a:rPr lang="cs-CZ" sz="2400" dirty="0" smtClean="0"/>
              <a:t>9. list: úkol pro žáky- převeďte nepřímou řeč do řeči přímé.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51530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chemeClr val="accent2">
                    <a:lumMod val="75000"/>
                  </a:schemeClr>
                </a:solidFill>
              </a:rPr>
              <a:t>Řeč přímá a nepřímá</a:t>
            </a:r>
            <a:endParaRPr lang="cs-CZ" sz="6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600" dirty="0" smtClean="0"/>
              <a:t>Přímá řeč uvádí, co řekl mluvčí.</a:t>
            </a:r>
          </a:p>
          <a:p>
            <a:pPr>
              <a:buFont typeface="Wingdings" pitchFamily="2" charset="2"/>
              <a:buChar char="v"/>
            </a:pPr>
            <a:endParaRPr lang="cs-CZ" sz="3600" dirty="0" smtClean="0"/>
          </a:p>
          <a:p>
            <a:pPr>
              <a:buFont typeface="Wingdings" pitchFamily="2" charset="2"/>
              <a:buChar char="v"/>
            </a:pPr>
            <a:r>
              <a:rPr lang="cs-CZ" sz="3600" dirty="0" smtClean="0"/>
              <a:t>Přímá řeč bývá na začátku a na konci ohraničena uvozovkami.</a:t>
            </a:r>
          </a:p>
          <a:p>
            <a:pPr>
              <a:buFont typeface="Wingdings" pitchFamily="2" charset="2"/>
              <a:buChar char="v"/>
            </a:pPr>
            <a:endParaRPr lang="cs-CZ" sz="3600" dirty="0" smtClean="0"/>
          </a:p>
          <a:p>
            <a:pPr>
              <a:buFont typeface="Wingdings" pitchFamily="2" charset="2"/>
              <a:buChar char="v"/>
            </a:pPr>
            <a:r>
              <a:rPr lang="cs-CZ" sz="3600" dirty="0" smtClean="0"/>
              <a:t>Věta uvozovací uvádí, kdo řeč pronesl.</a:t>
            </a:r>
          </a:p>
        </p:txBody>
      </p:sp>
    </p:spTree>
    <p:extLst>
      <p:ext uri="{BB962C8B-B14F-4D97-AF65-F5344CB8AC3E}">
        <p14:creationId xmlns:p14="http://schemas.microsoft.com/office/powerpoint/2010/main" val="56686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22429"/>
            <a:ext cx="8352928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Věta uvozovací může být :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3" y="1700808"/>
            <a:ext cx="6474849" cy="45243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	Před </a:t>
            </a:r>
            <a:r>
              <a:rPr lang="cs-CZ" sz="3600" b="1" dirty="0" smtClean="0"/>
              <a:t>přímou řečí</a:t>
            </a:r>
          </a:p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 </a:t>
            </a:r>
            <a:r>
              <a:rPr lang="cs-CZ" sz="3600" dirty="0" smtClean="0">
                <a:solidFill>
                  <a:schemeClr val="accent1"/>
                </a:solidFill>
              </a:rPr>
              <a:t>______</a:t>
            </a:r>
            <a:r>
              <a:rPr lang="cs-CZ" sz="3600" dirty="0" smtClean="0"/>
              <a:t>: „</a:t>
            </a:r>
            <a:r>
              <a:rPr lang="cs-CZ" sz="3600" dirty="0" smtClean="0">
                <a:solidFill>
                  <a:srgbClr val="FF0000"/>
                </a:solidFill>
              </a:rPr>
              <a:t>_________</a:t>
            </a:r>
            <a:r>
              <a:rPr lang="cs-CZ" sz="3600" dirty="0" smtClean="0"/>
              <a:t>.“</a:t>
            </a:r>
            <a:endParaRPr lang="cs-CZ" sz="36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3600" dirty="0" smtClean="0"/>
          </a:p>
          <a:p>
            <a:r>
              <a:rPr lang="cs-CZ" sz="3600" b="1" dirty="0" smtClean="0"/>
              <a:t>	Za </a:t>
            </a:r>
            <a:r>
              <a:rPr lang="cs-CZ" sz="3600" b="1" dirty="0" smtClean="0"/>
              <a:t>přímou řečí</a:t>
            </a:r>
          </a:p>
          <a:p>
            <a:r>
              <a:rPr lang="cs-CZ" sz="3600" dirty="0" smtClean="0"/>
              <a:t>  „</a:t>
            </a:r>
            <a:r>
              <a:rPr lang="cs-CZ" sz="3600" dirty="0" smtClean="0">
                <a:solidFill>
                  <a:srgbClr val="FF0000"/>
                </a:solidFill>
              </a:rPr>
              <a:t>______</a:t>
            </a:r>
            <a:r>
              <a:rPr lang="cs-CZ" sz="3600" dirty="0" smtClean="0"/>
              <a:t>,“ </a:t>
            </a:r>
            <a:r>
              <a:rPr lang="cs-CZ" sz="3600" dirty="0" smtClean="0">
                <a:solidFill>
                  <a:schemeClr val="accent1"/>
                </a:solidFill>
              </a:rPr>
              <a:t>_________</a:t>
            </a:r>
            <a:r>
              <a:rPr lang="cs-CZ" sz="3600" dirty="0" smtClean="0"/>
              <a:t>.</a:t>
            </a:r>
            <a:endParaRPr lang="cs-CZ" sz="36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3600" dirty="0" smtClean="0"/>
          </a:p>
          <a:p>
            <a:r>
              <a:rPr lang="cs-CZ" sz="3600" b="1" dirty="0" smtClean="0"/>
              <a:t>Je do přímé řeči </a:t>
            </a:r>
            <a:r>
              <a:rPr lang="cs-CZ" sz="3600" b="1" dirty="0" smtClean="0"/>
              <a:t>vložena</a:t>
            </a:r>
          </a:p>
          <a:p>
            <a:r>
              <a:rPr lang="cs-CZ" sz="3600" dirty="0" smtClean="0"/>
              <a:t>  „</a:t>
            </a:r>
            <a:r>
              <a:rPr lang="cs-CZ" sz="3600" dirty="0" smtClean="0">
                <a:solidFill>
                  <a:srgbClr val="FF0000"/>
                </a:solidFill>
              </a:rPr>
              <a:t>____</a:t>
            </a:r>
            <a:r>
              <a:rPr lang="cs-CZ" sz="3600" dirty="0" smtClean="0"/>
              <a:t>“ ,</a:t>
            </a:r>
            <a:r>
              <a:rPr lang="cs-CZ" sz="3600" dirty="0" smtClean="0">
                <a:solidFill>
                  <a:schemeClr val="accent1"/>
                </a:solidFill>
              </a:rPr>
              <a:t>___</a:t>
            </a:r>
            <a:r>
              <a:rPr lang="cs-CZ" sz="3600" dirty="0" smtClean="0"/>
              <a:t>,  „</a:t>
            </a:r>
            <a:r>
              <a:rPr lang="cs-CZ" sz="3600" dirty="0" smtClean="0">
                <a:solidFill>
                  <a:srgbClr val="FF0000"/>
                </a:solidFill>
              </a:rPr>
              <a:t>______</a:t>
            </a:r>
            <a:r>
              <a:rPr lang="cs-CZ" sz="3600" dirty="0" smtClean="0"/>
              <a:t>.“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07079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6141" y="404664"/>
            <a:ext cx="8124404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Uvozovací věta – před přímou řečí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0017" y="1556792"/>
            <a:ext cx="86101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Jirka řekl</a:t>
            </a:r>
            <a:r>
              <a:rPr lang="cs-CZ" sz="2800" dirty="0" smtClean="0"/>
              <a:t>: „</a:t>
            </a:r>
            <a:r>
              <a:rPr lang="cs-CZ" sz="2800" dirty="0" smtClean="0">
                <a:solidFill>
                  <a:srgbClr val="FF0000"/>
                </a:solidFill>
              </a:rPr>
              <a:t>Zítra pojedu s kamarády na výlet</a:t>
            </a:r>
            <a:r>
              <a:rPr lang="cs-CZ" sz="2800" dirty="0" smtClean="0"/>
              <a:t>.“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860" y="2301152"/>
            <a:ext cx="8219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Hanka se zeptala</a:t>
            </a:r>
            <a:r>
              <a:rPr lang="cs-CZ" sz="3200" dirty="0" smtClean="0"/>
              <a:t>: „</a:t>
            </a:r>
            <a:r>
              <a:rPr lang="cs-CZ" sz="3200" dirty="0" smtClean="0">
                <a:solidFill>
                  <a:srgbClr val="FF0000"/>
                </a:solidFill>
              </a:rPr>
              <a:t>Už bude oběd</a:t>
            </a:r>
            <a:r>
              <a:rPr lang="cs-CZ" sz="3200" dirty="0" smtClean="0"/>
              <a:t>?“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8852" y="3177400"/>
            <a:ext cx="80485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Teta zdůraznila</a:t>
            </a:r>
            <a:r>
              <a:rPr lang="cs-CZ" sz="3200" dirty="0" smtClean="0"/>
              <a:t>: „</a:t>
            </a:r>
            <a:r>
              <a:rPr lang="cs-CZ" sz="3200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Přestaň mi už lhát</a:t>
            </a:r>
            <a:r>
              <a:rPr lang="cs-CZ" sz="3200" dirty="0" smtClean="0"/>
              <a:t>!“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3813" y="4518986"/>
            <a:ext cx="8384140" cy="1569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Stojí-li věta uvozovací před přímou řečí, píšeme:</a:t>
            </a:r>
          </a:p>
          <a:p>
            <a:r>
              <a:rPr lang="cs-CZ" sz="2400" dirty="0" smtClean="0"/>
              <a:t>za větou uvozovací –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 přímou řečí –</a:t>
            </a:r>
          </a:p>
          <a:p>
            <a:r>
              <a:rPr lang="cs-CZ" sz="2400" dirty="0" smtClean="0"/>
              <a:t>Věta uvozovací i přímá řeč začíná -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857256" y="4842151"/>
            <a:ext cx="1693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dvojtečku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76545" y="5224579"/>
            <a:ext cx="5237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t</a:t>
            </a:r>
            <a:r>
              <a:rPr lang="cs-CZ" sz="2400" dirty="0" smtClean="0">
                <a:solidFill>
                  <a:srgbClr val="FF0000"/>
                </a:solidFill>
              </a:rPr>
              <a:t>ečku, vykřičník, otazník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04286" y="5626981"/>
            <a:ext cx="3004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v</a:t>
            </a:r>
            <a:r>
              <a:rPr lang="cs-CZ" sz="2400" dirty="0" smtClean="0">
                <a:solidFill>
                  <a:srgbClr val="FF0000"/>
                </a:solidFill>
              </a:rPr>
              <a:t>elkým písmenem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552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46946"/>
            <a:ext cx="7510454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Věta uvozovací - za přímou řečí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700808"/>
            <a:ext cx="7602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„</a:t>
            </a:r>
            <a:r>
              <a:rPr lang="cs-CZ" sz="3200" dirty="0" smtClean="0">
                <a:solidFill>
                  <a:srgbClr val="FF0000"/>
                </a:solidFill>
              </a:rPr>
              <a:t>Pojedeme domů, Karle</a:t>
            </a:r>
            <a:r>
              <a:rPr lang="cs-CZ" sz="3200" dirty="0" smtClean="0"/>
              <a:t>,“ </a:t>
            </a:r>
            <a:r>
              <a:rPr lang="cs-CZ" sz="3200" dirty="0" smtClean="0">
                <a:solidFill>
                  <a:schemeClr val="tx2"/>
                </a:solidFill>
              </a:rPr>
              <a:t>řekl strýc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415369"/>
            <a:ext cx="83368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„</a:t>
            </a:r>
            <a:r>
              <a:rPr lang="cs-CZ" sz="3200" dirty="0" smtClean="0">
                <a:solidFill>
                  <a:srgbClr val="FF0000"/>
                </a:solidFill>
              </a:rPr>
              <a:t>Nečti při jídle noviny</a:t>
            </a:r>
            <a:r>
              <a:rPr lang="cs-CZ" sz="3200" dirty="0" smtClean="0"/>
              <a:t>!“ </a:t>
            </a:r>
            <a:r>
              <a:rPr lang="cs-CZ" sz="3200" dirty="0" smtClean="0">
                <a:solidFill>
                  <a:schemeClr val="tx2"/>
                </a:solidFill>
              </a:rPr>
              <a:t>řekla maminka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3181236"/>
            <a:ext cx="8638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„</a:t>
            </a:r>
            <a:r>
              <a:rPr lang="cs-CZ" sz="2800" dirty="0" smtClean="0">
                <a:solidFill>
                  <a:srgbClr val="FF0000"/>
                </a:solidFill>
              </a:rPr>
              <a:t>Vypočítal jsi to správně</a:t>
            </a:r>
            <a:r>
              <a:rPr lang="cs-CZ" sz="2800" dirty="0" smtClean="0"/>
              <a:t>?“ </a:t>
            </a:r>
            <a:r>
              <a:rPr lang="cs-CZ" sz="2800" dirty="0" smtClean="0">
                <a:solidFill>
                  <a:schemeClr val="tx2"/>
                </a:solidFill>
              </a:rPr>
              <a:t>zeptal se pan učitel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4293096"/>
            <a:ext cx="8423653" cy="224676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Stojí-li věta uvozovací za přímou řečí, píšeme</a:t>
            </a:r>
          </a:p>
          <a:p>
            <a:r>
              <a:rPr lang="cs-CZ" sz="2800" dirty="0"/>
              <a:t>z</a:t>
            </a:r>
            <a:r>
              <a:rPr lang="cs-CZ" sz="2800" dirty="0" smtClean="0"/>
              <a:t>a přímou řečí –</a:t>
            </a:r>
          </a:p>
          <a:p>
            <a:r>
              <a:rPr lang="cs-CZ" sz="2800" dirty="0"/>
              <a:t>z</a:t>
            </a:r>
            <a:r>
              <a:rPr lang="cs-CZ" sz="2800" dirty="0" smtClean="0"/>
              <a:t>a větou uvozovací –</a:t>
            </a:r>
          </a:p>
          <a:p>
            <a:r>
              <a:rPr lang="cs-CZ" sz="2800" dirty="0" smtClean="0"/>
              <a:t>Přímá řeč začíná                písmenem.</a:t>
            </a:r>
          </a:p>
          <a:p>
            <a:r>
              <a:rPr lang="cs-CZ" sz="2800" dirty="0" smtClean="0"/>
              <a:t>Věta uvozovací začíná               písmenem.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63888" y="4717326"/>
            <a:ext cx="4616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č</a:t>
            </a:r>
            <a:r>
              <a:rPr lang="cs-CZ" sz="2800" dirty="0" smtClean="0">
                <a:solidFill>
                  <a:srgbClr val="FF0000"/>
                </a:solidFill>
              </a:rPr>
              <a:t>árku, vykřičník, otazník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01317" y="5122489"/>
            <a:ext cx="1167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tečku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51337" y="5569607"/>
            <a:ext cx="1608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velkým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07362" y="6016645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m</a:t>
            </a:r>
            <a:r>
              <a:rPr lang="cs-CZ" sz="2800" dirty="0" smtClean="0">
                <a:solidFill>
                  <a:srgbClr val="FF0000"/>
                </a:solidFill>
              </a:rPr>
              <a:t>alým 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66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397427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Věta uvozovací je do přímé řeči vložena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628800"/>
            <a:ext cx="8539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„</a:t>
            </a:r>
            <a:r>
              <a:rPr lang="cs-CZ" sz="2400" dirty="0" smtClean="0">
                <a:solidFill>
                  <a:srgbClr val="FF0000"/>
                </a:solidFill>
              </a:rPr>
              <a:t>Neznám nikoho</a:t>
            </a:r>
            <a:r>
              <a:rPr lang="cs-CZ" sz="2400" dirty="0" smtClean="0"/>
              <a:t>,“ </a:t>
            </a:r>
            <a:r>
              <a:rPr lang="cs-CZ" sz="2400" dirty="0" smtClean="0">
                <a:solidFill>
                  <a:schemeClr val="accent1"/>
                </a:solidFill>
              </a:rPr>
              <a:t>řekl Vojta</a:t>
            </a:r>
            <a:r>
              <a:rPr lang="cs-CZ" sz="2400" dirty="0" smtClean="0"/>
              <a:t>, „</a:t>
            </a:r>
            <a:r>
              <a:rPr lang="cs-CZ" sz="2400" dirty="0" smtClean="0">
                <a:solidFill>
                  <a:srgbClr val="FF0000"/>
                </a:solidFill>
              </a:rPr>
              <a:t>ale brzy se seznámím</a:t>
            </a:r>
            <a:r>
              <a:rPr lang="cs-CZ" sz="2400" dirty="0" smtClean="0"/>
              <a:t>.“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334071"/>
            <a:ext cx="7936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„</a:t>
            </a:r>
            <a:r>
              <a:rPr lang="cs-CZ" sz="2400" dirty="0" smtClean="0">
                <a:solidFill>
                  <a:srgbClr val="FF0000"/>
                </a:solidFill>
              </a:rPr>
              <a:t>Utíkej rychle</a:t>
            </a:r>
            <a:r>
              <a:rPr lang="cs-CZ" sz="2400" dirty="0" smtClean="0"/>
              <a:t>,“ </a:t>
            </a:r>
            <a:r>
              <a:rPr lang="cs-CZ" sz="2400" dirty="0" smtClean="0">
                <a:solidFill>
                  <a:schemeClr val="accent1"/>
                </a:solidFill>
              </a:rPr>
              <a:t>poručil tatínek</a:t>
            </a:r>
            <a:r>
              <a:rPr lang="cs-CZ" sz="2400" dirty="0" smtClean="0"/>
              <a:t>, „</a:t>
            </a:r>
            <a:r>
              <a:rPr lang="cs-CZ" sz="2400" dirty="0" smtClean="0">
                <a:solidFill>
                  <a:srgbClr val="FF0000"/>
                </a:solidFill>
              </a:rPr>
              <a:t>za chvíli zavírají</a:t>
            </a:r>
            <a:r>
              <a:rPr lang="cs-CZ" sz="2400" dirty="0"/>
              <a:t>!</a:t>
            </a:r>
            <a:r>
              <a:rPr lang="cs-CZ" sz="2400" dirty="0" smtClean="0"/>
              <a:t>“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9871" y="2967335"/>
            <a:ext cx="86283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„</a:t>
            </a:r>
            <a:r>
              <a:rPr lang="cs-CZ" sz="2400" dirty="0" smtClean="0">
                <a:solidFill>
                  <a:srgbClr val="FF0000"/>
                </a:solidFill>
              </a:rPr>
              <a:t>Kolikrát to budu opakovat</a:t>
            </a:r>
            <a:r>
              <a:rPr lang="cs-CZ" sz="2400" dirty="0" smtClean="0"/>
              <a:t>,“ </a:t>
            </a:r>
            <a:r>
              <a:rPr lang="cs-CZ" sz="2400" dirty="0" smtClean="0">
                <a:solidFill>
                  <a:schemeClr val="accent1"/>
                </a:solidFill>
              </a:rPr>
              <a:t>řekl Mirek</a:t>
            </a:r>
            <a:r>
              <a:rPr lang="cs-CZ" sz="2400" dirty="0" smtClean="0"/>
              <a:t>, „</a:t>
            </a:r>
            <a:r>
              <a:rPr lang="cs-CZ" sz="2400" dirty="0" smtClean="0">
                <a:solidFill>
                  <a:srgbClr val="FF0000"/>
                </a:solidFill>
              </a:rPr>
              <a:t>nesouhlasím</a:t>
            </a:r>
            <a:r>
              <a:rPr lang="cs-CZ" sz="2400" dirty="0" smtClean="0"/>
              <a:t>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s tím</a:t>
            </a:r>
            <a:r>
              <a:rPr lang="cs-CZ" sz="2400" dirty="0" smtClean="0"/>
              <a:t>.“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4365104"/>
            <a:ext cx="8397427" cy="16619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Věta uvozovací vložená do přímé řeči, je oddělena čárkami a píše se s malým počátečním písmenem.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342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2316"/>
            <a:ext cx="7907549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Převeďte řeč nepřímou do řeči přímé.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5811" y="1325959"/>
            <a:ext cx="6825458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Děti popřály Alence, aby se brzy uzdravila.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717032"/>
            <a:ext cx="6346546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Maminka se zeptala otce, kde se zdržel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060848"/>
            <a:ext cx="6105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</a:rPr>
              <a:t>Děti popřály Alence</a:t>
            </a:r>
            <a:r>
              <a:rPr lang="cs-CZ" sz="2400" dirty="0" smtClean="0"/>
              <a:t>: „</a:t>
            </a:r>
            <a:r>
              <a:rPr lang="cs-CZ" sz="2400" dirty="0" smtClean="0">
                <a:solidFill>
                  <a:srgbClr val="FF0000"/>
                </a:solidFill>
              </a:rPr>
              <a:t>Brzy se uzdrav</a:t>
            </a:r>
            <a:r>
              <a:rPr lang="cs-CZ" sz="2400" dirty="0" smtClean="0"/>
              <a:t>.“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2353" y="2780927"/>
            <a:ext cx="60329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„</a:t>
            </a:r>
            <a:r>
              <a:rPr lang="cs-CZ" sz="2400" dirty="0" smtClean="0">
                <a:solidFill>
                  <a:srgbClr val="FF0000"/>
                </a:solidFill>
              </a:rPr>
              <a:t>Brzy se uzdrav</a:t>
            </a:r>
            <a:r>
              <a:rPr lang="cs-CZ" sz="2400" dirty="0" smtClean="0"/>
              <a:t>,“ </a:t>
            </a:r>
            <a:r>
              <a:rPr lang="cs-CZ" sz="2400" dirty="0" smtClean="0">
                <a:solidFill>
                  <a:schemeClr val="accent1"/>
                </a:solidFill>
              </a:rPr>
              <a:t>popřály děti Alence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5811" y="4509120"/>
            <a:ext cx="70406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</a:rPr>
              <a:t>Maminka se zeptala otce</a:t>
            </a:r>
            <a:r>
              <a:rPr lang="cs-CZ" sz="2400" dirty="0" smtClean="0"/>
              <a:t>: „ </a:t>
            </a:r>
            <a:r>
              <a:rPr lang="cs-CZ" sz="2400" dirty="0" smtClean="0">
                <a:solidFill>
                  <a:srgbClr val="FF0000"/>
                </a:solidFill>
              </a:rPr>
              <a:t>Kde ses zdržel</a:t>
            </a:r>
            <a:r>
              <a:rPr lang="cs-CZ" sz="2400" dirty="0" smtClean="0"/>
              <a:t>?“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2353" y="5301208"/>
            <a:ext cx="6944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„</a:t>
            </a:r>
            <a:r>
              <a:rPr lang="cs-CZ" sz="2400" dirty="0" smtClean="0">
                <a:solidFill>
                  <a:srgbClr val="FF0000"/>
                </a:solidFill>
              </a:rPr>
              <a:t>Kde ses zdržel</a:t>
            </a:r>
            <a:r>
              <a:rPr lang="cs-CZ" sz="2400" dirty="0" smtClean="0"/>
              <a:t>?“ </a:t>
            </a:r>
            <a:r>
              <a:rPr lang="cs-CZ" sz="2400" dirty="0" smtClean="0">
                <a:solidFill>
                  <a:schemeClr val="accent1"/>
                </a:solidFill>
              </a:rPr>
              <a:t>zeptala se maminka otce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60207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</TotalTime>
  <Words>476</Words>
  <Application>Microsoft Office PowerPoint</Application>
  <PresentationFormat>Předvádění na obrazovce (4:3)</PresentationFormat>
  <Paragraphs>80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Carnival</vt:lpstr>
      <vt:lpstr>Prezentace aplikace PowerPoint</vt:lpstr>
      <vt:lpstr>Prezentace aplikace PowerPoint</vt:lpstr>
      <vt:lpstr>Prezentace aplikace PowerPoint</vt:lpstr>
      <vt:lpstr>Řeč přímá a nepřímá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DOMOV</dc:creator>
  <cp:lastModifiedBy>DOMOV</cp:lastModifiedBy>
  <cp:revision>17</cp:revision>
  <dcterms:created xsi:type="dcterms:W3CDTF">2012-10-19T18:22:30Z</dcterms:created>
  <dcterms:modified xsi:type="dcterms:W3CDTF">2012-10-20T20:05:34Z</dcterms:modified>
</cp:coreProperties>
</file>