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65" r:id="rId4"/>
    <p:sldId id="258" r:id="rId5"/>
    <p:sldId id="261" r:id="rId6"/>
    <p:sldId id="259" r:id="rId7"/>
    <p:sldId id="266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C0801FD-B295-4BCB-A3C5-5A29AEA7B38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7788F24-C92B-41B9-ADA4-C1536E35AA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16924"/>
              </p:ext>
            </p:extLst>
          </p:nvPr>
        </p:nvGraphicFramePr>
        <p:xfrm>
          <a:off x="1043609" y="3284823"/>
          <a:ext cx="6522734" cy="2804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 školy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Autor: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VY_32_INOVACE_441_ZLOMKY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Téma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Vysvětlení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pojmu zlomek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Číslo projektu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2975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52736"/>
            <a:ext cx="6200485" cy="129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123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239000" cy="4970952"/>
          </a:xfrm>
        </p:spPr>
        <p:txBody>
          <a:bodyPr/>
          <a:lstStyle/>
          <a:p>
            <a:r>
              <a:rPr lang="cs-CZ" dirty="0" smtClean="0"/>
              <a:t>Tato prezentace slouží k výkladu látky v předmětu matematika pro žáky ve čtvrtém ročníku.</a:t>
            </a:r>
          </a:p>
          <a:p>
            <a:r>
              <a:rPr lang="cs-CZ" dirty="0" smtClean="0"/>
              <a:t>Žáci se seznámí s pojmem zlomek.</a:t>
            </a:r>
          </a:p>
          <a:p>
            <a:r>
              <a:rPr lang="cs-CZ" dirty="0" smtClean="0"/>
              <a:t>Budou určovat na kolik částí je daný tvar rozdělen.</a:t>
            </a:r>
          </a:p>
          <a:p>
            <a:r>
              <a:rPr lang="cs-CZ" dirty="0" smtClean="0"/>
              <a:t>Budou určovat části celku, které jsou vybarveny a seznámí se s jejich správným pojmenováním i matematickým zápisem.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0804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1484784"/>
            <a:ext cx="7239000" cy="4846638"/>
          </a:xfrm>
        </p:spPr>
        <p:txBody>
          <a:bodyPr/>
          <a:lstStyle/>
          <a:p>
            <a:r>
              <a:rPr lang="cs-CZ" b="1" dirty="0" smtClean="0"/>
              <a:t>Datum vytvoření</a:t>
            </a:r>
            <a:r>
              <a:rPr lang="cs-CZ" dirty="0" smtClean="0"/>
              <a:t>:   20.3. 2012</a:t>
            </a:r>
          </a:p>
          <a:p>
            <a:endParaRPr lang="cs-CZ" dirty="0"/>
          </a:p>
          <a:p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 smtClean="0"/>
              <a:t>   zlomek, část celku, čitatel, zlomková čára,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jmenovatel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449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183880" cy="1008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6600" dirty="0" smtClean="0"/>
              <a:t>Zlomky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629504" cy="5329976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Zlomek je část celku.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Urči na kolik částí jsou kruhy rozdělené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971600" y="2759152"/>
            <a:ext cx="1620180" cy="150395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464089" y="4942319"/>
            <a:ext cx="1584176" cy="151216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14" name="Přímá spojnice 13"/>
          <p:cNvCxnSpPr>
            <a:stCxn id="7" idx="0"/>
            <a:endCxn id="7" idx="4"/>
          </p:cNvCxnSpPr>
          <p:nvPr/>
        </p:nvCxnSpPr>
        <p:spPr>
          <a:xfrm>
            <a:off x="2256177" y="4942319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64089" y="5699270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6" idx="2"/>
            <a:endCxn id="6" idx="6"/>
          </p:cNvCxnSpPr>
          <p:nvPr/>
        </p:nvCxnSpPr>
        <p:spPr>
          <a:xfrm>
            <a:off x="971600" y="3511128"/>
            <a:ext cx="16201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vál 45"/>
          <p:cNvSpPr/>
          <p:nvPr/>
        </p:nvSpPr>
        <p:spPr>
          <a:xfrm>
            <a:off x="4463988" y="4798536"/>
            <a:ext cx="1728192" cy="165618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174517" y="2750698"/>
            <a:ext cx="1512168" cy="150395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56"/>
          <p:cNvCxnSpPr>
            <a:stCxn id="47" idx="0"/>
          </p:cNvCxnSpPr>
          <p:nvPr/>
        </p:nvCxnSpPr>
        <p:spPr>
          <a:xfrm>
            <a:off x="4930601" y="2750698"/>
            <a:ext cx="0" cy="7519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4923264" y="3481528"/>
            <a:ext cx="684076" cy="4144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4299812" y="3511127"/>
            <a:ext cx="612068" cy="4144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46" idx="0"/>
            <a:endCxn id="46" idx="4"/>
          </p:cNvCxnSpPr>
          <p:nvPr/>
        </p:nvCxnSpPr>
        <p:spPr>
          <a:xfrm>
            <a:off x="5328084" y="4798536"/>
            <a:ext cx="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stCxn id="46" idx="2"/>
            <a:endCxn id="46" idx="6"/>
          </p:cNvCxnSpPr>
          <p:nvPr/>
        </p:nvCxnSpPr>
        <p:spPr>
          <a:xfrm>
            <a:off x="4463988" y="562662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stCxn id="46" idx="1"/>
            <a:endCxn id="46" idx="5"/>
          </p:cNvCxnSpPr>
          <p:nvPr/>
        </p:nvCxnSpPr>
        <p:spPr>
          <a:xfrm>
            <a:off x="4717076" y="5041079"/>
            <a:ext cx="1222016" cy="11710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>
            <a:stCxn id="46" idx="3"/>
            <a:endCxn id="46" idx="7"/>
          </p:cNvCxnSpPr>
          <p:nvPr/>
        </p:nvCxnSpPr>
        <p:spPr>
          <a:xfrm flipV="1">
            <a:off x="4717076" y="5041079"/>
            <a:ext cx="1222016" cy="11710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2648797" y="3210289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5920325" y="321028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758240" y="5303462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6347045" y="530346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6918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/>
      <p:bldP spid="9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052736"/>
            <a:ext cx="1224136" cy="15841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827584" y="3861048"/>
            <a:ext cx="2592288" cy="2160240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estiúhelník 3"/>
          <p:cNvSpPr/>
          <p:nvPr/>
        </p:nvSpPr>
        <p:spPr>
          <a:xfrm>
            <a:off x="4932040" y="1052736"/>
            <a:ext cx="2304256" cy="1944216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914748" y="4077072"/>
            <a:ext cx="1008112" cy="86409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95736" y="1052736"/>
            <a:ext cx="1152128" cy="158417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22860" y="4077072"/>
            <a:ext cx="953396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22860" y="4941168"/>
            <a:ext cx="953396" cy="86409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14748" y="4941168"/>
            <a:ext cx="1008112" cy="86409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3" idx="5"/>
            <a:endCxn id="3" idx="3"/>
          </p:cNvCxnSpPr>
          <p:nvPr/>
        </p:nvCxnSpPr>
        <p:spPr>
          <a:xfrm flipH="1">
            <a:off x="2123728" y="4941168"/>
            <a:ext cx="64807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3" idx="1"/>
            <a:endCxn id="3" idx="3"/>
          </p:cNvCxnSpPr>
          <p:nvPr/>
        </p:nvCxnSpPr>
        <p:spPr>
          <a:xfrm>
            <a:off x="1475656" y="4941168"/>
            <a:ext cx="64807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3" idx="1"/>
            <a:endCxn id="3" idx="5"/>
          </p:cNvCxnSpPr>
          <p:nvPr/>
        </p:nvCxnSpPr>
        <p:spPr>
          <a:xfrm>
            <a:off x="1475656" y="4941168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4" idx="3"/>
            <a:endCxn id="4" idx="0"/>
          </p:cNvCxnSpPr>
          <p:nvPr/>
        </p:nvCxnSpPr>
        <p:spPr>
          <a:xfrm>
            <a:off x="4932040" y="2024844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4" idx="5"/>
            <a:endCxn id="4" idx="2"/>
          </p:cNvCxnSpPr>
          <p:nvPr/>
        </p:nvCxnSpPr>
        <p:spPr>
          <a:xfrm flipH="1">
            <a:off x="5418094" y="1052736"/>
            <a:ext cx="1332148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4" idx="4"/>
            <a:endCxn id="4" idx="1"/>
          </p:cNvCxnSpPr>
          <p:nvPr/>
        </p:nvCxnSpPr>
        <p:spPr>
          <a:xfrm>
            <a:off x="5418094" y="1052736"/>
            <a:ext cx="1332148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911168" y="222474"/>
            <a:ext cx="6292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Z kolika částí se skládají tyto útvary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3608" y="1490881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96308" y="1670901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0593" y="4365104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70741" y="4420373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8486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seč 1"/>
          <p:cNvSpPr/>
          <p:nvPr/>
        </p:nvSpPr>
        <p:spPr>
          <a:xfrm>
            <a:off x="506747" y="620688"/>
            <a:ext cx="1512168" cy="1368152"/>
          </a:xfrm>
          <a:prstGeom prst="pie">
            <a:avLst>
              <a:gd name="adj1" fmla="val 5347477"/>
              <a:gd name="adj2" fmla="val 16200000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Výseč 3"/>
          <p:cNvSpPr/>
          <p:nvPr/>
        </p:nvSpPr>
        <p:spPr>
          <a:xfrm rot="10800000">
            <a:off x="560753" y="620688"/>
            <a:ext cx="1404156" cy="1368152"/>
          </a:xfrm>
          <a:prstGeom prst="pie">
            <a:avLst>
              <a:gd name="adj1" fmla="val 5370159"/>
              <a:gd name="adj2" fmla="val 16200000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Výseč 4"/>
          <p:cNvSpPr/>
          <p:nvPr/>
        </p:nvSpPr>
        <p:spPr>
          <a:xfrm>
            <a:off x="506747" y="2492896"/>
            <a:ext cx="1512168" cy="1440160"/>
          </a:xfrm>
          <a:prstGeom prst="pie">
            <a:avLst>
              <a:gd name="adj1" fmla="val 10865350"/>
              <a:gd name="adj2" fmla="val 1620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Výseč 5"/>
          <p:cNvSpPr/>
          <p:nvPr/>
        </p:nvSpPr>
        <p:spPr>
          <a:xfrm rot="16200000">
            <a:off x="542750" y="2446656"/>
            <a:ext cx="1440160" cy="1512168"/>
          </a:xfrm>
          <a:prstGeom prst="pi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7837" y="352477"/>
            <a:ext cx="52565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u="sng" dirty="0" smtClean="0"/>
          </a:p>
          <a:p>
            <a:endParaRPr lang="cs-CZ" sz="2800" u="sng" dirty="0"/>
          </a:p>
          <a:p>
            <a:endParaRPr lang="cs-CZ" sz="2800" u="sng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7097608" y="704599"/>
            <a:ext cx="4267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1</a:t>
            </a:r>
          </a:p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2785" y="35913"/>
            <a:ext cx="61205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Jaká část kruhu je vybarvena? 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87837" y="1127064"/>
            <a:ext cx="3698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Jedna polovina kruhu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87837" y="2924944"/>
            <a:ext cx="36567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Jedna čtvrtina kruhu.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96026" y="4944175"/>
            <a:ext cx="35141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Jedna osmina kruhu.</a:t>
            </a:r>
            <a:endParaRPr lang="cs-CZ" sz="2800" dirty="0"/>
          </a:p>
        </p:txBody>
      </p:sp>
      <p:sp>
        <p:nvSpPr>
          <p:cNvPr id="17" name="Výseč 16"/>
          <p:cNvSpPr/>
          <p:nvPr/>
        </p:nvSpPr>
        <p:spPr>
          <a:xfrm rot="21285944">
            <a:off x="364772" y="4471194"/>
            <a:ext cx="2088232" cy="1944216"/>
          </a:xfrm>
          <a:prstGeom prst="pie">
            <a:avLst>
              <a:gd name="adj1" fmla="val 13067074"/>
              <a:gd name="adj2" fmla="val 1658684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seč 17"/>
          <p:cNvSpPr/>
          <p:nvPr/>
        </p:nvSpPr>
        <p:spPr>
          <a:xfrm rot="18126506">
            <a:off x="381737" y="4475010"/>
            <a:ext cx="2029367" cy="2016224"/>
          </a:xfrm>
          <a:prstGeom prst="pie">
            <a:avLst>
              <a:gd name="adj1" fmla="val 19805943"/>
              <a:gd name="adj2" fmla="val 16899285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84732" y="2687301"/>
            <a:ext cx="4267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1</a:t>
            </a:r>
          </a:p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97608" y="4653136"/>
            <a:ext cx="4539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1</a:t>
            </a:r>
          </a:p>
          <a:p>
            <a:r>
              <a:rPr lang="cs-CZ" sz="4000" dirty="0"/>
              <a:t>8</a:t>
            </a:r>
          </a:p>
        </p:txBody>
      </p:sp>
      <p:cxnSp>
        <p:nvCxnSpPr>
          <p:cNvPr id="23" name="Přímá spojnice 22"/>
          <p:cNvCxnSpPr>
            <a:endCxn id="6" idx="1"/>
          </p:cNvCxnSpPr>
          <p:nvPr/>
        </p:nvCxnSpPr>
        <p:spPr>
          <a:xfrm>
            <a:off x="1262831" y="3186554"/>
            <a:ext cx="756083" cy="161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6" idx="2"/>
          </p:cNvCxnSpPr>
          <p:nvPr/>
        </p:nvCxnSpPr>
        <p:spPr>
          <a:xfrm flipH="1">
            <a:off x="1262830" y="3202740"/>
            <a:ext cx="1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408888" y="5443302"/>
            <a:ext cx="0" cy="10633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395536" y="5467395"/>
            <a:ext cx="1944216" cy="157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408888" y="5483122"/>
            <a:ext cx="714840" cy="6821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560752" y="4869160"/>
            <a:ext cx="1634984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289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5" grpId="0"/>
      <p:bldP spid="16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311748"/>
            <a:ext cx="25394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Zlomek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060848"/>
            <a:ext cx="776175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u="sng" dirty="0" smtClean="0"/>
              <a:t>2</a:t>
            </a:r>
          </a:p>
          <a:p>
            <a:r>
              <a:rPr lang="cs-CZ" sz="8800" dirty="0"/>
              <a:t>5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83968" y="1556792"/>
            <a:ext cx="15712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čitatel</a:t>
            </a:r>
            <a:endParaRPr lang="cs-CZ" sz="36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2991095"/>
            <a:ext cx="32752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bg2">
                    <a:lumMod val="50000"/>
                  </a:schemeClr>
                </a:solidFill>
              </a:rPr>
              <a:t>z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lomková čára</a:t>
            </a:r>
            <a:endParaRPr lang="cs-CZ" sz="36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51189" y="4564375"/>
            <a:ext cx="26260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jmenovatel</a:t>
            </a:r>
            <a:endParaRPr lang="cs-CZ" sz="3600" b="1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035807" y="2060848"/>
            <a:ext cx="2248161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267744" y="3314260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6" idx="1"/>
          </p:cNvCxnSpPr>
          <p:nvPr/>
        </p:nvCxnSpPr>
        <p:spPr>
          <a:xfrm>
            <a:off x="2035807" y="4293096"/>
            <a:ext cx="2115382" cy="5944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60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6747" y="1484784"/>
            <a:ext cx="1159148" cy="100811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915895" y="1484784"/>
            <a:ext cx="1073101" cy="100811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52066" y="2492896"/>
            <a:ext cx="1159148" cy="100811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15896" y="2497737"/>
            <a:ext cx="107310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60648"/>
            <a:ext cx="5904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Čtverec je rozdělen na čtyři stejné části.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8935" y="3244239"/>
            <a:ext cx="47575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Vybarvena je jedna čtvrtina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06658" y="1606101"/>
            <a:ext cx="48122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/>
              <a:t>1</a:t>
            </a:r>
            <a:endParaRPr lang="cs-CZ" sz="4400" dirty="0"/>
          </a:p>
          <a:p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899592" y="458112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13992" y="4581128"/>
            <a:ext cx="914400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99592" y="5495528"/>
            <a:ext cx="914400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813992" y="549552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174616" y="4442349"/>
            <a:ext cx="47328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Vybarveny jsou dvě čtvrtiny.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86617" y="5076859"/>
            <a:ext cx="48122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/>
              <a:t>2</a:t>
            </a:r>
          </a:p>
          <a:p>
            <a:r>
              <a:rPr lang="cs-CZ" sz="44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879734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836712"/>
            <a:ext cx="914400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886000" y="8367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71600" y="17511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886000" y="17511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4365104"/>
            <a:ext cx="9144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86000" y="4365104"/>
            <a:ext cx="9144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5279504"/>
            <a:ext cx="9144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886000" y="5279504"/>
            <a:ext cx="9144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154922" y="904825"/>
            <a:ext cx="45453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Vybarveny jsou tři čtvrtiny.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54922" y="4299084"/>
            <a:ext cx="48969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Vybarveny jsou čtyři čtvrtiny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73787" y="1720083"/>
            <a:ext cx="5068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u="sng" dirty="0"/>
              <a:t>3</a:t>
            </a:r>
            <a:endParaRPr lang="cs-CZ" sz="4800" u="sng" dirty="0" smtClean="0"/>
          </a:p>
          <a:p>
            <a:r>
              <a:rPr lang="cs-CZ" sz="4800" dirty="0"/>
              <a:t>4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867678" y="4825840"/>
            <a:ext cx="5068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u="sng" dirty="0"/>
              <a:t>4</a:t>
            </a:r>
            <a:endParaRPr lang="cs-CZ" sz="4800" u="sng" dirty="0" smtClean="0"/>
          </a:p>
          <a:p>
            <a:r>
              <a:rPr lang="cs-CZ" sz="48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98500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80495" y="297358"/>
            <a:ext cx="6902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Jak nazveme vybarvené části zlomkem?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516216" y="1035025"/>
            <a:ext cx="1152128" cy="449759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516216" y="1484784"/>
            <a:ext cx="1152128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516216" y="1941984"/>
            <a:ext cx="1152128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516216" y="2399184"/>
            <a:ext cx="1152128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516216" y="2856384"/>
            <a:ext cx="1152128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516216" y="3313584"/>
            <a:ext cx="1152128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67544" y="1628800"/>
            <a:ext cx="45720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924744" y="1628800"/>
            <a:ext cx="45720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381944" y="1628800"/>
            <a:ext cx="457200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839144" y="1628800"/>
            <a:ext cx="45720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296344" y="1628800"/>
            <a:ext cx="457200" cy="9144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131840" y="2856384"/>
            <a:ext cx="4572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131840" y="3770784"/>
            <a:ext cx="457200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131840" y="4685184"/>
            <a:ext cx="4572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131840" y="5599584"/>
            <a:ext cx="4572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355976" y="4685184"/>
            <a:ext cx="4572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813176" y="4685184"/>
            <a:ext cx="457200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270376" y="4685184"/>
            <a:ext cx="4572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727576" y="4685184"/>
            <a:ext cx="4572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516216" y="3770784"/>
            <a:ext cx="1152128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184776" y="4685184"/>
            <a:ext cx="4572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641976" y="4685184"/>
            <a:ext cx="457200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40732" y="3645024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40732" y="4559424"/>
            <a:ext cx="914400" cy="8858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-39211" y="1296635"/>
            <a:ext cx="5277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820959" y="1267318"/>
            <a:ext cx="5196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9817" y="3476164"/>
            <a:ext cx="5309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433004" y="3176503"/>
            <a:ext cx="535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D)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692592" y="4104551"/>
            <a:ext cx="508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E)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097362" y="1403375"/>
            <a:ext cx="39946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3</a:t>
            </a:r>
          </a:p>
          <a:p>
            <a:r>
              <a:rPr lang="cs-CZ" sz="3200" dirty="0"/>
              <a:t>5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5727576" y="2170584"/>
            <a:ext cx="39946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5</a:t>
            </a:r>
          </a:p>
          <a:p>
            <a:r>
              <a:rPr lang="cs-CZ" sz="3200" dirty="0"/>
              <a:t>7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1610544" y="4104551"/>
            <a:ext cx="4267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1</a:t>
            </a:r>
          </a:p>
          <a:p>
            <a:r>
              <a:rPr lang="cs-CZ" sz="3600" dirty="0"/>
              <a:t>2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3890307" y="2856384"/>
            <a:ext cx="39946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3</a:t>
            </a:r>
          </a:p>
          <a:p>
            <a:r>
              <a:rPr lang="cs-CZ" sz="3200" dirty="0"/>
              <a:t>4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5889569" y="5630881"/>
            <a:ext cx="39946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4</a:t>
            </a:r>
          </a:p>
          <a:p>
            <a:r>
              <a:rPr lang="cs-CZ" sz="32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45695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57" grpId="0"/>
      <p:bldP spid="58" grpId="0"/>
      <p:bldP spid="5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60648"/>
            <a:ext cx="4597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Přečti správně zlomky: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0281" y="1018183"/>
            <a:ext cx="42511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4537" y="2708920"/>
            <a:ext cx="3946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4222" y="3843045"/>
            <a:ext cx="6046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 5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10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4537" y="5265548"/>
            <a:ext cx="3946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313883" y="1151227"/>
            <a:ext cx="3946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313883" y="2701898"/>
            <a:ext cx="6046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 8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11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07658" y="3852753"/>
            <a:ext cx="3946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6</a:t>
            </a:r>
            <a:endParaRPr lang="cs-CZ" sz="28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07658" y="5265548"/>
            <a:ext cx="3946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1295182"/>
            <a:ext cx="18774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vě pětiny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2924944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ři sedminy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4058488"/>
            <a:ext cx="20088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ět desetin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5480991"/>
            <a:ext cx="2558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edna polovina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45870" y="1366670"/>
            <a:ext cx="1930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ři čtvrtiny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57278" y="2917341"/>
            <a:ext cx="26548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sm jedenáctin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1929" y="4058488"/>
            <a:ext cx="19688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vě šestiny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1929" y="5480991"/>
            <a:ext cx="1771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ři třetiny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41532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170</TotalTime>
  <Words>276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Prezentace aplikace PowerPoint</vt:lpstr>
      <vt:lpstr>Zlomky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19</cp:revision>
  <dcterms:created xsi:type="dcterms:W3CDTF">2012-03-22T17:20:55Z</dcterms:created>
  <dcterms:modified xsi:type="dcterms:W3CDTF">2012-03-29T20:00:21Z</dcterms:modified>
</cp:coreProperties>
</file>