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4" r:id="rId3"/>
    <p:sldId id="265" r:id="rId4"/>
    <p:sldId id="259" r:id="rId5"/>
    <p:sldId id="258" r:id="rId6"/>
    <p:sldId id="260" r:id="rId7"/>
    <p:sldId id="261" r:id="rId8"/>
    <p:sldId id="262" r:id="rId9"/>
    <p:sldId id="263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2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9_02.jpg"/>
          <p:cNvPicPr preferRelativeResize="0">
            <a:picLocks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54112" y="0"/>
            <a:ext cx="73152" cy="6858000"/>
          </a:xfrm>
          <a:prstGeom prst="rect">
            <a:avLst/>
          </a:prstGeom>
        </p:spPr>
      </p:pic>
      <p:pic>
        <p:nvPicPr>
          <p:cNvPr id="7" name="Picture 6" descr="1_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0500" y="0"/>
            <a:ext cx="1333500" cy="685800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0352"/>
            <a:ext cx="9144000" cy="228600"/>
            <a:chOff x="0" y="6582727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7813040" y="6582727"/>
              <a:ext cx="1330960" cy="228600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34101" y="6582727"/>
              <a:ext cx="1609724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6582727"/>
              <a:ext cx="6096000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</p:spPr>
        <p:txBody>
          <a:bodyPr/>
          <a:lstStyle/>
          <a:p>
            <a:fld id="{8B2D51CA-521A-4766-A0CF-687650463948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</p:spPr>
        <p:txBody>
          <a:bodyPr/>
          <a:lstStyle/>
          <a:p>
            <a:fld id="{A33D4F5D-8B36-41FE-BFD8-4BA4D011184C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32" name="Rectangle 3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D51CA-521A-4766-A0CF-687650463948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3D4F5D-8B36-41FE-BFD8-4BA4D011184C}" type="slidenum">
              <a:rPr lang="cs-CZ" smtClean="0"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/>
          <p:nvPr/>
        </p:nvGrpSpPr>
        <p:grpSpPr>
          <a:xfrm>
            <a:off x="1438274" y="6629400"/>
            <a:ext cx="7705726" cy="228600"/>
            <a:chOff x="1438274" y="6629400"/>
            <a:chExt cx="7705726" cy="228600"/>
          </a:xfrm>
        </p:grpSpPr>
        <p:sp>
          <p:nvSpPr>
            <p:cNvPr id="27" name="Rectangle 26"/>
            <p:cNvSpPr/>
            <p:nvPr/>
          </p:nvSpPr>
          <p:spPr>
            <a:xfrm>
              <a:off x="8763000" y="662940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142480" y="662940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438274" y="6629400"/>
              <a:ext cx="566356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5245101"/>
            <a:ext cx="6934199" cy="1155700"/>
          </a:xfrm>
        </p:spPr>
        <p:txBody>
          <a:bodyPr anchor="t">
            <a:normAutofit/>
          </a:bodyPr>
          <a:lstStyle>
            <a:lvl1pPr algn="r">
              <a:defRPr sz="4200" b="0" i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2600" y="4114800"/>
            <a:ext cx="6934199" cy="1130300"/>
          </a:xfrm>
        </p:spPr>
        <p:txBody>
          <a:bodyPr anchor="b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0" name="Picture 9" descr="9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63980" cy="6858000"/>
          </a:xfrm>
          <a:prstGeom prst="rect">
            <a:avLst/>
          </a:prstGeom>
        </p:spPr>
      </p:pic>
      <p:sp>
        <p:nvSpPr>
          <p:cNvPr id="24" name="Date Placeholder 23"/>
          <p:cNvSpPr>
            <a:spLocks noGrp="1"/>
          </p:cNvSpPr>
          <p:nvPr>
            <p:ph type="dt" sz="half" idx="10"/>
          </p:nvPr>
        </p:nvSpPr>
        <p:spPr>
          <a:xfrm>
            <a:off x="7162800" y="6610350"/>
            <a:ext cx="1524000" cy="246888"/>
          </a:xfrm>
        </p:spPr>
        <p:txBody>
          <a:bodyPr/>
          <a:lstStyle/>
          <a:p>
            <a:fld id="{8B2D51CA-521A-4766-A0CF-687650463948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1"/>
          </p:nvPr>
        </p:nvSpPr>
        <p:spPr>
          <a:xfrm>
            <a:off x="8742680" y="6610350"/>
            <a:ext cx="381000" cy="246888"/>
          </a:xfrm>
        </p:spPr>
        <p:txBody>
          <a:bodyPr/>
          <a:lstStyle/>
          <a:p>
            <a:fld id="{A33D4F5D-8B36-41FE-BFD8-4BA4D011184C}" type="slidenum">
              <a:rPr lang="cs-CZ" smtClean="0"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2"/>
          </p:nvPr>
        </p:nvSpPr>
        <p:spPr>
          <a:xfrm>
            <a:off x="1524000" y="6610350"/>
            <a:ext cx="5562600" cy="247650"/>
          </a:xfrm>
        </p:spPr>
        <p:txBody>
          <a:bodyPr/>
          <a:lstStyle/>
          <a:p>
            <a:endParaRPr lang="cs-CZ"/>
          </a:p>
        </p:txBody>
      </p:sp>
      <p:pic>
        <p:nvPicPr>
          <p:cNvPr id="20" name="Picture 19" descr="vert_bar_02.png"/>
          <p:cNvPicPr preferRelativeResize="0">
            <a:picLocks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62456" y="0"/>
            <a:ext cx="73152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3" name="Group 14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8B2D51CA-521A-4766-A0CF-687650463948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33D4F5D-8B36-41FE-BFD8-4BA4D011184C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4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4648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57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5"/>
          </p:nvPr>
        </p:nvSpPr>
        <p:spPr>
          <a:xfrm>
            <a:off x="4648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6" name="Picture 15" descr="bar_0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20" name="Rectangle 1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Date Placeholder 2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8B2D51CA-521A-4766-A0CF-687650463948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33D4F5D-8B36-41FE-BFD8-4BA4D011184C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3" name="Group 11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D51CA-521A-4766-A0CF-687650463948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3D4F5D-8B36-41FE-BFD8-4BA4D011184C}" type="slidenum">
              <a:rPr lang="cs-CZ" smtClean="0"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D51CA-521A-4766-A0CF-687650463948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3D4F5D-8B36-41FE-BFD8-4BA4D011184C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title"/>
          </p:nvPr>
        </p:nvSpPr>
        <p:spPr>
          <a:xfrm>
            <a:off x="457200" y="1524000"/>
            <a:ext cx="3352800" cy="914400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419600" y="1524000"/>
            <a:ext cx="42672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1" y="2514599"/>
            <a:ext cx="3352800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bar_0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8B2D51CA-521A-4766-A0CF-687650463948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33D4F5D-8B36-41FE-BFD8-4BA4D011184C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048"/>
            <a:ext cx="3355848" cy="914400"/>
          </a:xfrm>
        </p:spPr>
        <p:txBody>
          <a:bodyPr anchor="b">
            <a:normAutofit/>
          </a:bodyPr>
          <a:lstStyle>
            <a:lvl1pPr algn="l">
              <a:defRPr lang="en-US" sz="1800" b="1" i="0" kern="1200" cap="all" spc="1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25696" y="1554480"/>
            <a:ext cx="4270248" cy="4059936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355848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lang="en-US" sz="14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D51CA-521A-4766-A0CF-687650463948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D4F5D-8B36-41FE-BFD8-4BA4D011184C}" type="slidenum">
              <a:rPr lang="cs-CZ" smtClean="0"/>
              <a:t>‹#›</a:t>
            </a:fld>
            <a:endParaRPr lang="cs-CZ"/>
          </a:p>
        </p:txBody>
      </p:sp>
      <p:pic>
        <p:nvPicPr>
          <p:cNvPr id="8" name="Picture 7" descr="4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9" name="Picture 8" descr="bar_06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4419600" y="1524000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419600" y="5637212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D51CA-521A-4766-A0CF-687650463948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3D4F5D-8B36-41FE-BFD8-4BA4D011184C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89085"/>
            <a:ext cx="2057400" cy="553707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85216"/>
            <a:ext cx="6019800" cy="554126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D51CA-521A-4766-A0CF-687650463948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3D4F5D-8B36-41FE-BFD8-4BA4D011184C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4000">
                <a:schemeClr val="bg1">
                  <a:lumMod val="75000"/>
                  <a:alpha val="61000"/>
                </a:schemeClr>
              </a:gs>
              <a:gs pos="38000">
                <a:schemeClr val="bg1">
                  <a:lumMod val="75000"/>
                  <a:alpha val="76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9144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4144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61035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8B2D51CA-521A-4766-A0CF-687650463948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610350"/>
            <a:ext cx="6629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2680" y="6610350"/>
            <a:ext cx="381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A33D4F5D-8B36-41FE-BFD8-4BA4D011184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Char char="§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86547" y="3954621"/>
          <a:ext cx="5970905" cy="198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0975"/>
                <a:gridCol w="4519930"/>
              </a:tblGrid>
              <a:tr h="1981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1759397"/>
              </p:ext>
            </p:extLst>
          </p:nvPr>
        </p:nvGraphicFramePr>
        <p:xfrm>
          <a:off x="683568" y="2996952"/>
          <a:ext cx="7056784" cy="33649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87979"/>
                <a:gridCol w="5068805"/>
              </a:tblGrid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Název školy</a:t>
                      </a:r>
                      <a:r>
                        <a:rPr lang="en-US" sz="2400" dirty="0">
                          <a:effectLst/>
                        </a:rPr>
                        <a:t>: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ZÁKLADNÍ ŠKOLA PODBOŘANY, HUSOVA 276, OKR LOUNY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Autor: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MGR. OLGA FILÍPKOVÁ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Název</a:t>
                      </a:r>
                      <a:r>
                        <a:rPr lang="en-US" sz="2400">
                          <a:effectLst/>
                        </a:rPr>
                        <a:t>: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VY_32_INOVACE_442_OBVOD_OBDÉLNÍKU_A_ČTVERCE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16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Téma</a:t>
                      </a:r>
                      <a:r>
                        <a:rPr lang="en-US" sz="2400">
                          <a:effectLst/>
                        </a:rPr>
                        <a:t>: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 </a:t>
                      </a:r>
                      <a:r>
                        <a:rPr lang="cs-CZ" sz="2400" dirty="0" smtClean="0">
                          <a:effectLst/>
                        </a:rPr>
                        <a:t>Výpočet obvodu obdélníku a čtverce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56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Číslo projektu</a:t>
                      </a:r>
                      <a:r>
                        <a:rPr lang="en-US" sz="2400">
                          <a:effectLst/>
                        </a:rPr>
                        <a:t>:</a:t>
                      </a:r>
                      <a:endParaRPr lang="cs-CZ" sz="24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 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CZ.1.07/1.4.00/21. 2975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3074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667" y="908720"/>
            <a:ext cx="6200485" cy="129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 pole 2"/>
          <p:cNvSpPr txBox="1">
            <a:spLocks noChangeArrowheads="1"/>
          </p:cNvSpPr>
          <p:nvPr/>
        </p:nvSpPr>
        <p:spPr bwMode="auto">
          <a:xfrm>
            <a:off x="7385050" y="3657600"/>
            <a:ext cx="1508125" cy="204788"/>
          </a:xfrm>
          <a:prstGeom prst="rect">
            <a:avLst/>
          </a:prstGeom>
          <a:solidFill>
            <a:schemeClr val="accent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800">
                <a:effectLst/>
                <a:latin typeface="Calibri"/>
                <a:ea typeface="Calibri"/>
                <a:cs typeface="Times New Roman"/>
              </a:rPr>
              <a:t>Zkopíruj si logo EU do své práce</a:t>
            </a:r>
            <a:endParaRPr lang="cs-CZ" sz="110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577975" y="34750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577975" y="39322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0499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864096"/>
          </a:xfrm>
        </p:spPr>
        <p:txBody>
          <a:bodyPr>
            <a:normAutofit/>
          </a:bodyPr>
          <a:lstStyle/>
          <a:p>
            <a:r>
              <a:rPr lang="cs-CZ" sz="4800" b="1" dirty="0" smtClean="0"/>
              <a:t>Anotace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793035"/>
          </a:xfrm>
        </p:spPr>
        <p:txBody>
          <a:bodyPr>
            <a:normAutofit/>
          </a:bodyPr>
          <a:lstStyle/>
          <a:p>
            <a:r>
              <a:rPr lang="cs-CZ" sz="3200" dirty="0" smtClean="0"/>
              <a:t>Tato prezentace slouží k výkladu látky v předmětu matematika pro žáky ve čtvrtém ročníku.</a:t>
            </a:r>
          </a:p>
          <a:p>
            <a:r>
              <a:rPr lang="cs-CZ" sz="3200" dirty="0" smtClean="0"/>
              <a:t>Žáci se seznámí se způsobem  výpočtu obvodu obdélníku a čtverce a s jejich vzorečky.</a:t>
            </a:r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44134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1556792"/>
            <a:ext cx="556678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Datum vytvoření</a:t>
            </a:r>
            <a:r>
              <a:rPr lang="cs-CZ" sz="3200" dirty="0" smtClean="0"/>
              <a:t>:      31. 3. 2012</a:t>
            </a:r>
          </a:p>
          <a:p>
            <a:endParaRPr lang="cs-CZ" sz="3200" dirty="0"/>
          </a:p>
          <a:p>
            <a:r>
              <a:rPr lang="cs-CZ" sz="3200" b="1" dirty="0" smtClean="0"/>
              <a:t>Klíčová slova:     </a:t>
            </a:r>
          </a:p>
          <a:p>
            <a:r>
              <a:rPr lang="cs-CZ" sz="3200" dirty="0"/>
              <a:t>o</a:t>
            </a:r>
            <a:r>
              <a:rPr lang="cs-CZ" sz="3200" dirty="0" smtClean="0"/>
              <a:t>bdélník, čtverec, obvod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11929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>
                <a:solidFill>
                  <a:schemeClr val="accent2">
                    <a:lumMod val="75000"/>
                  </a:schemeClr>
                </a:solidFill>
              </a:rPr>
              <a:t>       </a:t>
            </a:r>
            <a:r>
              <a:rPr lang="cs-CZ" sz="6600" b="1" dirty="0" smtClean="0">
                <a:solidFill>
                  <a:schemeClr val="accent2">
                    <a:lumMod val="75000"/>
                  </a:schemeClr>
                </a:solidFill>
              </a:rPr>
              <a:t>Obvod obdélníku</a:t>
            </a:r>
            <a:endParaRPr lang="cs-CZ" sz="6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>
            <a:normAutofit/>
          </a:bodyPr>
          <a:lstStyle/>
          <a:p>
            <a:r>
              <a:rPr lang="cs-CZ" sz="4400" b="1" dirty="0" smtClean="0"/>
              <a:t>Obvod obdélníku je součet všech jeho stran.</a:t>
            </a:r>
          </a:p>
          <a:p>
            <a:r>
              <a:rPr lang="cs-CZ" sz="4400" b="1" dirty="0" smtClean="0"/>
              <a:t>Obvod označujeme písmenem  </a:t>
            </a:r>
            <a:r>
              <a:rPr lang="cs-CZ" sz="4400" b="1" dirty="0" smtClean="0">
                <a:solidFill>
                  <a:srgbClr val="FF0000"/>
                </a:solidFill>
              </a:rPr>
              <a:t>o</a:t>
            </a:r>
            <a:r>
              <a:rPr lang="cs-CZ" sz="4400" b="1" dirty="0" smtClean="0">
                <a:solidFill>
                  <a:schemeClr val="tx1"/>
                </a:solidFill>
              </a:rPr>
              <a:t>.</a:t>
            </a:r>
            <a:endParaRPr lang="cs-CZ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222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19672" y="1556792"/>
            <a:ext cx="4968552" cy="216024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>
            <a:off x="1619672" y="3717032"/>
            <a:ext cx="496855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1619672" y="1556792"/>
            <a:ext cx="496855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1619672" y="1556792"/>
            <a:ext cx="0" cy="216024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588224" y="1556792"/>
            <a:ext cx="0" cy="216024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3803924" y="3717032"/>
            <a:ext cx="4379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839944" y="997076"/>
            <a:ext cx="4379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588224" y="2344524"/>
            <a:ext cx="4603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b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187624" y="2344524"/>
            <a:ext cx="4331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b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421275" y="4432756"/>
            <a:ext cx="8258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o</a:t>
            </a:r>
            <a:r>
              <a:rPr lang="cs-CZ" sz="4000" b="1" dirty="0" smtClean="0"/>
              <a:t> =</a:t>
            </a:r>
            <a:endParaRPr lang="cs-CZ" sz="4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253957" y="4432756"/>
            <a:ext cx="4379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794651" y="4456961"/>
            <a:ext cx="405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+</a:t>
            </a:r>
            <a:endParaRPr lang="cs-CZ" sz="4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334940" y="4487738"/>
            <a:ext cx="4331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b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837157" y="4432756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+</a:t>
            </a:r>
            <a:endParaRPr lang="cs-CZ" sz="4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270299" y="4432756"/>
            <a:ext cx="4379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652135" y="4440221"/>
            <a:ext cx="413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+</a:t>
            </a:r>
            <a:endParaRPr lang="cs-CZ" sz="36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107032" y="4440220"/>
            <a:ext cx="4603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b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397396" y="5041736"/>
            <a:ext cx="8258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o</a:t>
            </a:r>
            <a:r>
              <a:rPr lang="cs-CZ" sz="4000" b="1" dirty="0" smtClean="0"/>
              <a:t> =</a:t>
            </a:r>
            <a:endParaRPr lang="cs-CZ" sz="40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267296" y="5041736"/>
            <a:ext cx="8050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2 . </a:t>
            </a:r>
            <a:endParaRPr lang="cs-CZ" sz="40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998796" y="5024996"/>
            <a:ext cx="4379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594498" y="5041736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+</a:t>
            </a:r>
            <a:endParaRPr lang="cs-CZ" sz="40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144141" y="5041736"/>
            <a:ext cx="6237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2.  </a:t>
            </a:r>
            <a:endParaRPr lang="cs-CZ" sz="40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827650" y="5041736"/>
            <a:ext cx="4603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b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388160" y="5626511"/>
            <a:ext cx="8258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o =</a:t>
            </a:r>
            <a:endParaRPr lang="cs-CZ" sz="40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309184" y="5651751"/>
            <a:ext cx="6896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2 .</a:t>
            </a:r>
            <a:endParaRPr lang="cs-CZ" sz="40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3123665" y="5626510"/>
            <a:ext cx="16353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( </a:t>
            </a:r>
            <a:r>
              <a:rPr lang="cs-CZ" sz="4000" b="1" dirty="0" smtClean="0">
                <a:solidFill>
                  <a:srgbClr val="FF0000"/>
                </a:solidFill>
              </a:rPr>
              <a:t>a</a:t>
            </a:r>
            <a:r>
              <a:rPr lang="cs-CZ" sz="4000" b="1" dirty="0" smtClean="0"/>
              <a:t> + </a:t>
            </a:r>
            <a:r>
              <a:rPr lang="cs-CZ" sz="4000" b="1" dirty="0" smtClean="0">
                <a:solidFill>
                  <a:srgbClr val="00B050"/>
                </a:solidFill>
              </a:rPr>
              <a:t>b</a:t>
            </a:r>
            <a:r>
              <a:rPr lang="cs-CZ" sz="4000" b="1" dirty="0" smtClean="0"/>
              <a:t>)</a:t>
            </a:r>
            <a:endParaRPr lang="cs-CZ" sz="40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57184" y="412301"/>
            <a:ext cx="89535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Obvod obdélníku můžeme vypočítat třemi způsoby:</a:t>
            </a:r>
            <a:endParaRPr lang="cs-CZ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533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9" y="548680"/>
            <a:ext cx="79208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Švadlena potřebuje koupit krajku na olemování ubrusu – musí zjistit jeho obvod.</a:t>
            </a:r>
            <a:endParaRPr lang="cs-CZ" sz="3200" dirty="0"/>
          </a:p>
        </p:txBody>
      </p:sp>
      <p:sp>
        <p:nvSpPr>
          <p:cNvPr id="3" name="Obdélník 2"/>
          <p:cNvSpPr/>
          <p:nvPr/>
        </p:nvSpPr>
        <p:spPr>
          <a:xfrm>
            <a:off x="738358" y="1792787"/>
            <a:ext cx="3366572" cy="159350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427020" y="3386288"/>
            <a:ext cx="20008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a</a:t>
            </a:r>
            <a:r>
              <a:rPr lang="cs-CZ" sz="3200" b="1" dirty="0" smtClean="0"/>
              <a:t> = 100 cm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104930" y="2297149"/>
            <a:ext cx="18101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00B050"/>
                </a:solidFill>
              </a:rPr>
              <a:t>b</a:t>
            </a:r>
            <a:r>
              <a:rPr lang="cs-CZ" sz="3200" b="1" dirty="0" smtClean="0"/>
              <a:t> = 90 cm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84169" y="2003356"/>
            <a:ext cx="27697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Stačí švadleně změřit pouze dvě strany?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9106" y="4648616"/>
            <a:ext cx="57236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Výpočet obvodu podle vzorečku: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38358" y="5135256"/>
            <a:ext cx="25314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  <a:r>
              <a:rPr lang="cs-CZ" sz="3200" b="1" dirty="0" smtClean="0">
                <a:solidFill>
                  <a:srgbClr val="FF0000"/>
                </a:solidFill>
              </a:rPr>
              <a:t> = 2 . ( a + b )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79913" y="3686102"/>
            <a:ext cx="49685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ANO – obdélník má protější strany stejně dlouhé.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12243" y="5589240"/>
            <a:ext cx="29738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  <a:r>
              <a:rPr lang="cs-CZ" sz="3200" b="1" dirty="0" smtClean="0">
                <a:solidFill>
                  <a:srgbClr val="FF0000"/>
                </a:solidFill>
              </a:rPr>
              <a:t> = 2 . (100 + 90)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38358" y="6062476"/>
            <a:ext cx="20088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  <a:r>
              <a:rPr lang="cs-CZ" sz="3200" b="1" dirty="0" smtClean="0">
                <a:solidFill>
                  <a:srgbClr val="FF0000"/>
                </a:solidFill>
              </a:rPr>
              <a:t> = 2 . 190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10689" y="5156208"/>
            <a:ext cx="14173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  <a:r>
              <a:rPr lang="cs-CZ" sz="3200" b="1" dirty="0" smtClean="0">
                <a:solidFill>
                  <a:srgbClr val="FF0000"/>
                </a:solidFill>
              </a:rPr>
              <a:t> = 380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614546" y="5726777"/>
            <a:ext cx="19191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  <a:r>
              <a:rPr lang="cs-CZ" sz="3200" b="1" dirty="0" smtClean="0">
                <a:solidFill>
                  <a:srgbClr val="FF0000"/>
                </a:solidFill>
              </a:rPr>
              <a:t> = 380cm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717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/>
      <p:bldP spid="11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14400"/>
          </a:xfrm>
        </p:spPr>
        <p:txBody>
          <a:bodyPr>
            <a:noAutofit/>
          </a:bodyPr>
          <a:lstStyle/>
          <a:p>
            <a:r>
              <a:rPr lang="cs-CZ" sz="6000" b="1" dirty="0" smtClean="0">
                <a:solidFill>
                  <a:schemeClr val="accent6">
                    <a:lumMod val="50000"/>
                  </a:schemeClr>
                </a:solidFill>
              </a:rPr>
              <a:t>        </a:t>
            </a:r>
            <a:r>
              <a:rPr lang="cs-CZ" sz="6600" b="1" dirty="0" smtClean="0">
                <a:solidFill>
                  <a:schemeClr val="accent6">
                    <a:lumMod val="50000"/>
                  </a:schemeClr>
                </a:solidFill>
              </a:rPr>
              <a:t>Obvod čtverce</a:t>
            </a:r>
            <a:endParaRPr lang="cs-CZ" sz="6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/>
          <a:lstStyle/>
          <a:p>
            <a:r>
              <a:rPr lang="cs-CZ" sz="4800" b="1" dirty="0" smtClean="0"/>
              <a:t>Obvod čtverce je součet všech jeho stran.</a:t>
            </a:r>
            <a:endParaRPr lang="cs-CZ" sz="4800" b="1" dirty="0"/>
          </a:p>
          <a:p>
            <a:r>
              <a:rPr lang="cs-CZ" sz="4800" b="1" dirty="0" smtClean="0"/>
              <a:t>Obvod čtverce značíme </a:t>
            </a:r>
            <a:r>
              <a:rPr lang="cs-CZ" sz="4800" b="1" dirty="0" smtClean="0">
                <a:solidFill>
                  <a:srgbClr val="FF0000"/>
                </a:solidFill>
              </a:rPr>
              <a:t>o</a:t>
            </a:r>
            <a:r>
              <a:rPr lang="cs-CZ" sz="4800" b="1" dirty="0" smtClean="0"/>
              <a:t>. 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3612375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81385" y="773415"/>
            <a:ext cx="3672408" cy="3168352"/>
          </a:xfrm>
          <a:prstGeom prst="rect">
            <a:avLst/>
          </a:prstGeom>
          <a:solidFill>
            <a:srgbClr val="FFC000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806593" y="3841351"/>
            <a:ext cx="4379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003428" y="2065203"/>
            <a:ext cx="4379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06593" y="188640"/>
            <a:ext cx="4379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630260" y="2065203"/>
            <a:ext cx="4379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4437112"/>
            <a:ext cx="86909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Víme, že čtverec má všechny strany stejně dlouhé.</a:t>
            </a:r>
            <a:endParaRPr lang="cs-CZ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18332" y="5157192"/>
            <a:ext cx="9412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o</a:t>
            </a:r>
            <a:r>
              <a:rPr lang="cs-CZ" sz="4000" b="1" dirty="0" smtClean="0"/>
              <a:t> =</a:t>
            </a:r>
            <a:r>
              <a:rPr lang="cs-CZ" sz="4000" dirty="0" smtClean="0"/>
              <a:t> 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958049" y="5157192"/>
            <a:ext cx="4379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387975" y="5157192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+</a:t>
            </a:r>
            <a:endParaRPr lang="cs-CZ" sz="4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827519" y="5157192"/>
            <a:ext cx="4379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177638" y="5157192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+</a:t>
            </a:r>
            <a:endParaRPr lang="cs-CZ" sz="4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572175" y="5157192"/>
            <a:ext cx="4379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002101" y="5157192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+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419672" y="5157192"/>
            <a:ext cx="4379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947688" y="5851715"/>
            <a:ext cx="9412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o</a:t>
            </a:r>
            <a:r>
              <a:rPr lang="cs-CZ" sz="4000" b="1" dirty="0" smtClean="0"/>
              <a:t> = </a:t>
            </a:r>
            <a:endParaRPr lang="cs-CZ" sz="4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821810" y="5825861"/>
            <a:ext cx="6896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4 .</a:t>
            </a:r>
            <a:endParaRPr lang="cs-CZ" sz="4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543061" y="5825861"/>
            <a:ext cx="4379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798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04664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Zahradník chce oplotit čtvercovou zahradu. Pomoz mu vypočítat, kolik metrů pletiva bude potřebovat.</a:t>
            </a:r>
            <a:endParaRPr lang="cs-CZ" sz="3200" dirty="0"/>
          </a:p>
        </p:txBody>
      </p:sp>
      <p:sp>
        <p:nvSpPr>
          <p:cNvPr id="4" name="Obdélník 3"/>
          <p:cNvSpPr/>
          <p:nvPr/>
        </p:nvSpPr>
        <p:spPr>
          <a:xfrm>
            <a:off x="853844" y="2420888"/>
            <a:ext cx="2376264" cy="2016224"/>
          </a:xfrm>
          <a:prstGeom prst="rect">
            <a:avLst/>
          </a:prstGeom>
          <a:solidFill>
            <a:srgbClr val="92D050"/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236306" y="4437111"/>
            <a:ext cx="16113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a</a:t>
            </a:r>
            <a:r>
              <a:rPr lang="cs-CZ" sz="3200" b="1" dirty="0" smtClean="0"/>
              <a:t> = 30 m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66905" y="2269591"/>
            <a:ext cx="9460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o</a:t>
            </a:r>
            <a:r>
              <a:rPr lang="cs-CZ" sz="4000" b="1" dirty="0" smtClean="0">
                <a:solidFill>
                  <a:srgbClr val="FF0000"/>
                </a:solidFill>
              </a:rPr>
              <a:t> =</a:t>
            </a:r>
            <a:r>
              <a:rPr lang="cs-CZ" sz="4000" dirty="0" smtClean="0"/>
              <a:t> 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17668" y="2272794"/>
            <a:ext cx="37192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30 + 30 + 30 + 30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170945" y="2977477"/>
            <a:ext cx="12698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1"/>
                </a:solidFill>
              </a:rPr>
              <a:t>nebo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59178" y="3933056"/>
            <a:ext cx="8306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o</a:t>
            </a:r>
            <a:r>
              <a:rPr lang="cs-CZ" sz="4000" b="1" dirty="0" smtClean="0">
                <a:solidFill>
                  <a:srgbClr val="FF0000"/>
                </a:solidFill>
              </a:rPr>
              <a:t> =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565945" y="3954963"/>
            <a:ext cx="13244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4 . 30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659178" y="4692252"/>
            <a:ext cx="9460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o</a:t>
            </a:r>
            <a:r>
              <a:rPr lang="cs-CZ" sz="4000" b="1" dirty="0" smtClean="0">
                <a:solidFill>
                  <a:srgbClr val="FF0000"/>
                </a:solidFill>
              </a:rPr>
              <a:t> = 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689082" y="4692252"/>
            <a:ext cx="9637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120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659178" y="5379313"/>
            <a:ext cx="24881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o</a:t>
            </a:r>
            <a:r>
              <a:rPr lang="cs-CZ" sz="4000" b="1" dirty="0" smtClean="0">
                <a:solidFill>
                  <a:srgbClr val="FF0000"/>
                </a:solidFill>
              </a:rPr>
              <a:t> =   120 m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93288" y="5949280"/>
            <a:ext cx="71846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Zahradník bude potřebovat 120 m pletiva.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149879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51676" y="224814"/>
            <a:ext cx="28938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Zopakujte si: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98313" y="1268760"/>
            <a:ext cx="88561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Vzoreček pro výpočet obvodu </a:t>
            </a: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obdélníku: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98313" y="3847018"/>
            <a:ext cx="82621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Vzoreček pro výpočet obvodu </a:t>
            </a: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čtverce: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00930" y="2204864"/>
            <a:ext cx="46313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>
                <a:solidFill>
                  <a:srgbClr val="FF0000"/>
                </a:solidFill>
              </a:rPr>
              <a:t>o</a:t>
            </a:r>
            <a:r>
              <a:rPr lang="cs-CZ" sz="6000" b="1" dirty="0" smtClean="0">
                <a:solidFill>
                  <a:srgbClr val="FF0000"/>
                </a:solidFill>
              </a:rPr>
              <a:t> = 2 . ( a + b )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89181" y="4581128"/>
            <a:ext cx="265489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>
                <a:solidFill>
                  <a:srgbClr val="FF0000"/>
                </a:solidFill>
              </a:rPr>
              <a:t>o</a:t>
            </a:r>
            <a:r>
              <a:rPr lang="cs-CZ" sz="6000" b="1" dirty="0" smtClean="0">
                <a:solidFill>
                  <a:srgbClr val="FF0000"/>
                </a:solidFill>
              </a:rPr>
              <a:t> = 4 . a</a:t>
            </a:r>
            <a:endParaRPr lang="cs-CZ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980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acro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acr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c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300000"/>
              </a:schemeClr>
            </a:gs>
            <a:gs pos="100000">
              <a:schemeClr val="phClr">
                <a:tint val="80000"/>
                <a:satMod val="15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90000"/>
                <a:satMod val="300000"/>
              </a:schemeClr>
            </a:gs>
            <a:gs pos="100000">
              <a:schemeClr val="phClr">
                <a:satMod val="150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70000"/>
              </a:srgbClr>
            </a:outerShdw>
          </a:effectLst>
        </a:effectStyle>
        <a:effectStyle>
          <a:effectLst>
            <a:outerShdw blurRad="25400" dist="254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5875" prstMaterial="softmetal">
            <a:bevelT w="25400" h="19050" prst="angle"/>
            <a:contourClr>
              <a:schemeClr val="phClr">
                <a:shade val="30000"/>
              </a:schemeClr>
            </a:contourClr>
          </a:sp3d>
        </a:effectStyle>
        <a:effectStyle>
          <a:effectLst>
            <a:outerShdw blurRad="254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9050" prstMaterial="metal">
            <a:bevelT w="63500" h="31750" prst="angle"/>
            <a:contourClr>
              <a:schemeClr val="phClr">
                <a:shade val="25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7000"/>
                <a:shade val="93000"/>
                <a:satMod val="110000"/>
                <a:lumMod val="90000"/>
              </a:schemeClr>
            </a:gs>
            <a:gs pos="76000">
              <a:schemeClr val="phClr">
                <a:tint val="85000"/>
                <a:shade val="75000"/>
                <a:satMod val="120000"/>
              </a:schemeClr>
            </a:gs>
            <a:gs pos="100000">
              <a:schemeClr val="phClr">
                <a:tint val="86000"/>
                <a:shade val="50000"/>
                <a:satMod val="13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35000"/>
                <a:satMod val="146000"/>
                <a:lumMod val="101000"/>
              </a:schemeClr>
            </a:gs>
            <a:gs pos="26000">
              <a:schemeClr val="phClr">
                <a:tint val="96000"/>
                <a:shade val="96000"/>
                <a:satMod val="190000"/>
              </a:schemeClr>
            </a:gs>
            <a:gs pos="100000">
              <a:schemeClr val="phClr">
                <a:tint val="60000"/>
                <a:shade val="90000"/>
                <a:satMod val="22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</TotalTime>
  <Words>332</Words>
  <Application>Microsoft Office PowerPoint</Application>
  <PresentationFormat>Předvádění na obrazovce (4:3)</PresentationFormat>
  <Paragraphs>92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Macro</vt:lpstr>
      <vt:lpstr>Prezentace aplikace PowerPoint</vt:lpstr>
      <vt:lpstr>Anotace</vt:lpstr>
      <vt:lpstr>Prezentace aplikace PowerPoint</vt:lpstr>
      <vt:lpstr>       Obvod obdélníku</vt:lpstr>
      <vt:lpstr>Prezentace aplikace PowerPoint</vt:lpstr>
      <vt:lpstr>Prezentace aplikace PowerPoint</vt:lpstr>
      <vt:lpstr>        Obvod čtverce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DOMOV</dc:creator>
  <cp:lastModifiedBy>DOMOV</cp:lastModifiedBy>
  <cp:revision>17</cp:revision>
  <dcterms:created xsi:type="dcterms:W3CDTF">2012-03-31T14:05:10Z</dcterms:created>
  <dcterms:modified xsi:type="dcterms:W3CDTF">2012-04-09T17:58:44Z</dcterms:modified>
</cp:coreProperties>
</file>