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68" r:id="rId4"/>
    <p:sldId id="259" r:id="rId5"/>
    <p:sldId id="263" r:id="rId6"/>
    <p:sldId id="266" r:id="rId7"/>
    <p:sldId id="258" r:id="rId8"/>
    <p:sldId id="260" r:id="rId9"/>
    <p:sldId id="261" r:id="rId10"/>
    <p:sldId id="262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6D33527-C88A-4E30-8E5D-33006B3EF32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B2154A8-9266-4802-A47D-1866BD8D297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161850"/>
              </p:ext>
            </p:extLst>
          </p:nvPr>
        </p:nvGraphicFramePr>
        <p:xfrm>
          <a:off x="827584" y="2780928"/>
          <a:ext cx="7632847" cy="355393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71241"/>
                <a:gridCol w="5561606"/>
              </a:tblGrid>
              <a:tr h="10301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VY_32_INOVACE_443_ROVNOBĚŽNÍKY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Vysvětlení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pojmu rovnoběžník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652572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679575" y="377663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28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4320479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628800"/>
            <a:ext cx="8208912" cy="43924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Tato prezentace slouží k výkladu látky v předmětu matematika pro žáky ve čtvrtém ročníku.</a:t>
            </a:r>
          </a:p>
          <a:p>
            <a:r>
              <a:rPr lang="cs-CZ" sz="2800" dirty="0" smtClean="0"/>
              <a:t>Žáci si vysvětlí pojem čtyřúhelník.</a:t>
            </a:r>
          </a:p>
          <a:p>
            <a:r>
              <a:rPr lang="cs-CZ" sz="2800" dirty="0" smtClean="0"/>
              <a:t>Seznámí se s pojmem rovnoběžník a na příkladech si ukáží rozdíl mezi čtyřúhelníkem a rovnoběžníkem.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1716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68760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vytvoření: </a:t>
            </a:r>
            <a:r>
              <a:rPr lang="cs-CZ" sz="2800" dirty="0" smtClean="0"/>
              <a:t>9.4.2012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Klíčová slova:</a:t>
            </a:r>
          </a:p>
          <a:p>
            <a:r>
              <a:rPr lang="cs-CZ" sz="2800" dirty="0"/>
              <a:t>č</a:t>
            </a:r>
            <a:r>
              <a:rPr lang="cs-CZ" sz="2800" dirty="0" smtClean="0"/>
              <a:t>tyřúhelník, rovnoběžník, čtverec, obdélník, sousední strany, protější strany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89534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512511" cy="1143000"/>
          </a:xfrm>
        </p:spPr>
        <p:txBody>
          <a:bodyPr/>
          <a:lstStyle/>
          <a:p>
            <a:r>
              <a:rPr lang="cs-CZ" dirty="0" smtClean="0"/>
              <a:t>Rovnoběžníky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2132856"/>
            <a:ext cx="7992888" cy="432048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Rovnoběžník se nazývá čtyřúhelník, který má každé dvě protější strany rovnoběžné.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4020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66598" y="116632"/>
            <a:ext cx="45528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Co je </a:t>
            </a:r>
            <a:r>
              <a:rPr lang="cs-CZ" sz="4000" b="1" dirty="0" smtClean="0">
                <a:solidFill>
                  <a:schemeClr val="accent6"/>
                </a:solidFill>
              </a:rPr>
              <a:t>čtyřúhelník?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586873" y="1467944"/>
            <a:ext cx="1368152" cy="1512168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26213" y="1458176"/>
            <a:ext cx="2160240" cy="504056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84368" y="2951571"/>
            <a:ext cx="2664296" cy="1296144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222357" y="1955077"/>
            <a:ext cx="864096" cy="2304256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00709" y="2718502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28233" y="4247715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70166" y="1693467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14377" y="965173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56981" y="1340768"/>
            <a:ext cx="2755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Čtyřúhelník má: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10675" y="2046327"/>
            <a:ext cx="395381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/>
              <a:t>č</a:t>
            </a:r>
            <a:r>
              <a:rPr lang="cs-CZ" sz="2800" dirty="0" smtClean="0"/>
              <a:t>tyři vrcholy </a:t>
            </a:r>
            <a:r>
              <a:rPr lang="cs-CZ" sz="2800" b="1" dirty="0" smtClean="0">
                <a:solidFill>
                  <a:schemeClr val="accent6"/>
                </a:solidFill>
              </a:rPr>
              <a:t>A,B,C,D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/>
              <a:t>č</a:t>
            </a:r>
            <a:r>
              <a:rPr lang="cs-CZ" sz="2800" dirty="0" smtClean="0"/>
              <a:t>tyři strany  </a:t>
            </a:r>
            <a:r>
              <a:rPr lang="cs-CZ" sz="2800" b="1" dirty="0" smtClean="0">
                <a:solidFill>
                  <a:schemeClr val="accent6"/>
                </a:solidFill>
              </a:rPr>
              <a:t>AB</a:t>
            </a:r>
          </a:p>
          <a:p>
            <a:r>
              <a:rPr lang="cs-CZ" sz="2800" b="1" dirty="0">
                <a:solidFill>
                  <a:schemeClr val="accent6"/>
                </a:solidFill>
              </a:rPr>
              <a:t> </a:t>
            </a:r>
            <a:r>
              <a:rPr lang="cs-CZ" sz="2800" b="1" dirty="0" smtClean="0">
                <a:solidFill>
                  <a:schemeClr val="accent6"/>
                </a:solidFill>
              </a:rPr>
              <a:t>                     BC</a:t>
            </a:r>
          </a:p>
          <a:p>
            <a:r>
              <a:rPr lang="cs-CZ" sz="2800" b="1" dirty="0">
                <a:solidFill>
                  <a:schemeClr val="accent6"/>
                </a:solidFill>
              </a:rPr>
              <a:t> </a:t>
            </a:r>
            <a:r>
              <a:rPr lang="cs-CZ" sz="2800" b="1" dirty="0" smtClean="0">
                <a:solidFill>
                  <a:schemeClr val="accent6"/>
                </a:solidFill>
              </a:rPr>
              <a:t>                     CD</a:t>
            </a:r>
          </a:p>
          <a:p>
            <a:r>
              <a:rPr lang="cs-CZ" sz="2800" b="1" dirty="0">
                <a:solidFill>
                  <a:schemeClr val="accent6"/>
                </a:solidFill>
              </a:rPr>
              <a:t> </a:t>
            </a:r>
            <a:r>
              <a:rPr lang="cs-CZ" sz="2800" b="1" dirty="0" smtClean="0">
                <a:solidFill>
                  <a:schemeClr val="accent6"/>
                </a:solidFill>
              </a:rPr>
              <a:t>                     DA </a:t>
            </a:r>
            <a:r>
              <a:rPr lang="cs-CZ" sz="2800" dirty="0" smtClean="0"/>
              <a:t>                                                                       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0709" y="4770935"/>
            <a:ext cx="879202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Dvojice sousedních stran: </a:t>
            </a:r>
            <a:r>
              <a:rPr lang="cs-CZ" sz="2800" b="1" dirty="0" smtClean="0">
                <a:solidFill>
                  <a:schemeClr val="accent6"/>
                </a:solidFill>
              </a:rPr>
              <a:t>AB a BC, BC a CD, </a:t>
            </a:r>
          </a:p>
          <a:p>
            <a:r>
              <a:rPr lang="cs-CZ" sz="2800" b="1" dirty="0">
                <a:solidFill>
                  <a:schemeClr val="accent6"/>
                </a:solidFill>
              </a:rPr>
              <a:t> </a:t>
            </a:r>
            <a:r>
              <a:rPr lang="cs-CZ" sz="2800" b="1" dirty="0" smtClean="0">
                <a:solidFill>
                  <a:schemeClr val="accent6"/>
                </a:solidFill>
              </a:rPr>
              <a:t>                                      CD a DA, DA a AB</a:t>
            </a:r>
          </a:p>
          <a:p>
            <a:r>
              <a:rPr lang="cs-CZ" sz="2800" dirty="0" smtClean="0"/>
              <a:t>Protější strany: </a:t>
            </a:r>
            <a:r>
              <a:rPr lang="cs-CZ" sz="2800" b="1" dirty="0" smtClean="0">
                <a:solidFill>
                  <a:schemeClr val="accent6"/>
                </a:solidFill>
              </a:rPr>
              <a:t>AB a CD, BC a AD</a:t>
            </a:r>
            <a:endParaRPr lang="cs-CZ" sz="28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414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88640"/>
            <a:ext cx="47772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Co je </a:t>
            </a:r>
            <a:r>
              <a:rPr lang="cs-CZ" sz="4000" b="1" dirty="0" smtClean="0">
                <a:solidFill>
                  <a:schemeClr val="accent6"/>
                </a:solidFill>
              </a:rPr>
              <a:t>rovnoběžník?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196752"/>
            <a:ext cx="82089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Rovnoběžník se nazývá čtyřúhelník, který má </a:t>
            </a:r>
            <a:r>
              <a:rPr lang="cs-CZ" sz="3200" b="1" dirty="0">
                <a:solidFill>
                  <a:schemeClr val="accent6">
                    <a:lumMod val="75000"/>
                  </a:schemeClr>
                </a:solidFill>
              </a:rPr>
              <a:t>každé dvě protější strany rovnoběžné</a:t>
            </a:r>
            <a:r>
              <a:rPr lang="cs-CZ" dirty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572995"/>
            <a:ext cx="7920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Každý obdélník a čtverec je rovnoběžník? 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971600" y="3714852"/>
            <a:ext cx="3031947" cy="129614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68144" y="3717032"/>
            <a:ext cx="1728192" cy="151216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02804" y="4917569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060868" y="4780163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8352" y="3399435"/>
            <a:ext cx="4026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390628"/>
            <a:ext cx="381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11956" y="5056403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96336" y="5043843"/>
            <a:ext cx="364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12366" y="344570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5544" y="3429391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01565" y="5379234"/>
            <a:ext cx="17054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     MN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2195736" y="5379234"/>
            <a:ext cx="0" cy="5232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187624" y="580526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326470" y="5379234"/>
            <a:ext cx="0" cy="5232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501564" y="6047710"/>
            <a:ext cx="1649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LM     KN</a:t>
            </a:r>
            <a:endParaRPr lang="cs-CZ" sz="2800" b="1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2215734" y="6047710"/>
            <a:ext cx="0" cy="5232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326470" y="6047710"/>
            <a:ext cx="0" cy="5232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062023" y="5465614"/>
            <a:ext cx="17164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     ST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062024" y="6047710"/>
            <a:ext cx="1550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RS     PT</a:t>
            </a:r>
            <a:endParaRPr lang="cs-CZ" sz="2800" b="1" dirty="0"/>
          </a:p>
        </p:txBody>
      </p:sp>
      <p:cxnSp>
        <p:nvCxnSpPr>
          <p:cNvPr id="33" name="Přímá spojnice 32"/>
          <p:cNvCxnSpPr/>
          <p:nvPr/>
        </p:nvCxnSpPr>
        <p:spPr>
          <a:xfrm>
            <a:off x="6837194" y="6056578"/>
            <a:ext cx="0" cy="5232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715265" y="6056578"/>
            <a:ext cx="0" cy="5232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837194" y="5465614"/>
            <a:ext cx="0" cy="5232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726137" y="5465614"/>
            <a:ext cx="0" cy="52322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640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7" grpId="0"/>
      <p:bldP spid="30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36712"/>
            <a:ext cx="2808312" cy="115212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71600" y="3645024"/>
            <a:ext cx="2664296" cy="238315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 rot="19296203">
            <a:off x="4882046" y="3528560"/>
            <a:ext cx="3803989" cy="1854926"/>
          </a:xfrm>
          <a:prstGeom prst="parallelogram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rozhodnutí 5"/>
          <p:cNvSpPr/>
          <p:nvPr/>
        </p:nvSpPr>
        <p:spPr>
          <a:xfrm>
            <a:off x="5148064" y="476672"/>
            <a:ext cx="3456384" cy="2076569"/>
          </a:xfrm>
          <a:prstGeom prst="flowChartDecision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611560" y="836712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47564" y="1988840"/>
            <a:ext cx="34563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971600" y="548680"/>
            <a:ext cx="0" cy="1728192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771148" y="548678"/>
            <a:ext cx="0" cy="1728192"/>
          </a:xfrm>
          <a:prstGeom prst="line">
            <a:avLst/>
          </a:prstGeom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95536" y="3645024"/>
            <a:ext cx="3708412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39799" y="6028183"/>
            <a:ext cx="3708412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71600" y="3284984"/>
            <a:ext cx="0" cy="3079252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635896" y="3284984"/>
            <a:ext cx="0" cy="3079252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751782" y="260648"/>
            <a:ext cx="2448272" cy="151216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6444208" y="1304763"/>
            <a:ext cx="2452136" cy="147616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471738" y="260648"/>
            <a:ext cx="2520280" cy="1512168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752942" y="1268760"/>
            <a:ext cx="2520280" cy="1512168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770483" y="2189365"/>
            <a:ext cx="3347450" cy="266429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5557986" y="3933056"/>
            <a:ext cx="3347450" cy="2664298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7578839" y="2276872"/>
            <a:ext cx="1078188" cy="23762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897730" y="4243348"/>
            <a:ext cx="1078188" cy="23762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805419" y="2553241"/>
            <a:ext cx="2856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Rovnoběžníky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1668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1600" y="476672"/>
            <a:ext cx="85306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Rozhodni: Který ze čtyřúhelníku není rovnoběžník ?</a:t>
            </a:r>
          </a:p>
          <a:p>
            <a:r>
              <a:rPr lang="cs-CZ" sz="2800" dirty="0" smtClean="0"/>
              <a:t>A proč ?</a:t>
            </a:r>
            <a:endParaRPr lang="cs-CZ" sz="2800" dirty="0"/>
          </a:p>
        </p:txBody>
      </p:sp>
      <p:sp>
        <p:nvSpPr>
          <p:cNvPr id="4" name="Vývojový diagram: údaje 3"/>
          <p:cNvSpPr/>
          <p:nvPr/>
        </p:nvSpPr>
        <p:spPr>
          <a:xfrm>
            <a:off x="819795" y="2226262"/>
            <a:ext cx="4112243" cy="2187263"/>
          </a:xfrm>
          <a:prstGeom prst="flowChartInputOutput">
            <a:avLst/>
          </a:prstGeom>
          <a:solidFill>
            <a:schemeClr val="accent6">
              <a:lumMod val="40000"/>
              <a:lumOff val="60000"/>
            </a:schemeClr>
          </a:solidFill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Lichoběžník 4"/>
          <p:cNvSpPr/>
          <p:nvPr/>
        </p:nvSpPr>
        <p:spPr>
          <a:xfrm>
            <a:off x="5580113" y="3429000"/>
            <a:ext cx="2745008" cy="2376264"/>
          </a:xfrm>
          <a:prstGeom prst="trapezoid">
            <a:avLst>
              <a:gd name="adj" fmla="val 21209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23534" y="4134819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43769" y="4212056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7455" y="1929113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74059" y="186343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3158" y="5543654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83551" y="5543654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6873" y="3058283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84301" y="3077683"/>
            <a:ext cx="4203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cxnSp>
        <p:nvCxnSpPr>
          <p:cNvPr id="39" name="Přímá spojnice 38"/>
          <p:cNvCxnSpPr/>
          <p:nvPr/>
        </p:nvCxnSpPr>
        <p:spPr>
          <a:xfrm flipH="1">
            <a:off x="5481833" y="1772816"/>
            <a:ext cx="962375" cy="4479304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452320" y="1772816"/>
            <a:ext cx="958258" cy="4471748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423534" y="5157192"/>
            <a:ext cx="54709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Čtyřúhelník EFGH není rovnoběžník, protože strany </a:t>
            </a:r>
          </a:p>
          <a:p>
            <a:r>
              <a:rPr lang="cs-CZ" sz="2800" b="1" dirty="0" smtClean="0">
                <a:solidFill>
                  <a:schemeClr val="accent6"/>
                </a:solidFill>
              </a:rPr>
              <a:t>EH a FG nejsou rovnoběžné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9935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choběžník 1"/>
          <p:cNvSpPr/>
          <p:nvPr/>
        </p:nvSpPr>
        <p:spPr>
          <a:xfrm rot="5400000">
            <a:off x="950289" y="1354970"/>
            <a:ext cx="3456384" cy="3312368"/>
          </a:xfrm>
          <a:prstGeom prst="trapezoid">
            <a:avLst>
              <a:gd name="adj" fmla="val 19209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rozhodnutí 2"/>
          <p:cNvSpPr/>
          <p:nvPr/>
        </p:nvSpPr>
        <p:spPr>
          <a:xfrm>
            <a:off x="5508104" y="872716"/>
            <a:ext cx="3384376" cy="1368152"/>
          </a:xfrm>
          <a:prstGeom prst="flowChartDecision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796136" y="3685217"/>
            <a:ext cx="2376264" cy="20162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00673" y="4739346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34665" y="4135436"/>
            <a:ext cx="365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93150" y="1503704"/>
            <a:ext cx="439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844" y="1234318"/>
            <a:ext cx="4138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9416" y="5630475"/>
            <a:ext cx="426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72400" y="559985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66790" y="3356992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08058" y="3356992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84268" y="2240868"/>
            <a:ext cx="399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739722" y="1556792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06710" y="431086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98853" y="1215916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396571" y="1159948"/>
            <a:ext cx="5247185" cy="1027276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96571" y="3826040"/>
            <a:ext cx="5399565" cy="104312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06823" y="5262566"/>
            <a:ext cx="501148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Čtyřúhelník KLMN není rovnoběžník, protože strany </a:t>
            </a:r>
            <a:r>
              <a:rPr lang="cs-CZ" sz="2800" b="1" dirty="0" smtClean="0">
                <a:solidFill>
                  <a:schemeClr val="accent6"/>
                </a:solidFill>
              </a:rPr>
              <a:t>KL a MN nejsou rovnoběžné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12724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estiúhelník 1"/>
          <p:cNvSpPr/>
          <p:nvPr/>
        </p:nvSpPr>
        <p:spPr>
          <a:xfrm>
            <a:off x="2483769" y="1369884"/>
            <a:ext cx="4104456" cy="3410797"/>
          </a:xfrm>
          <a:prstGeom prst="hexagon">
            <a:avLst>
              <a:gd name="adj" fmla="val 27401"/>
              <a:gd name="vf" fmla="val 115470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2" idx="2"/>
            <a:endCxn id="2" idx="1"/>
          </p:cNvCxnSpPr>
          <p:nvPr/>
        </p:nvCxnSpPr>
        <p:spPr>
          <a:xfrm>
            <a:off x="3418361" y="4780680"/>
            <a:ext cx="2235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2" idx="4"/>
            <a:endCxn id="2" idx="1"/>
          </p:cNvCxnSpPr>
          <p:nvPr/>
        </p:nvCxnSpPr>
        <p:spPr>
          <a:xfrm>
            <a:off x="3418361" y="1369885"/>
            <a:ext cx="2235272" cy="34107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2" idx="3"/>
            <a:endCxn id="2" idx="0"/>
          </p:cNvCxnSpPr>
          <p:nvPr/>
        </p:nvCxnSpPr>
        <p:spPr>
          <a:xfrm>
            <a:off x="2483769" y="3075283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2" idx="2"/>
            <a:endCxn id="2" idx="5"/>
          </p:cNvCxnSpPr>
          <p:nvPr/>
        </p:nvCxnSpPr>
        <p:spPr>
          <a:xfrm flipV="1">
            <a:off x="3418361" y="1369885"/>
            <a:ext cx="2235272" cy="34107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267744" y="265477"/>
            <a:ext cx="3861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Pravidelný šestiúhelník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67907" y="3045273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76441" y="4823574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86549" y="4823574"/>
            <a:ext cx="388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 flipH="1">
            <a:off x="7020272" y="2805996"/>
            <a:ext cx="310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26727" y="1108274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26319" y="1108274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915121" y="2935771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0" y="5574501"/>
            <a:ext cx="9324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Najdi alespoň čtyři rovnoběžníky, které vidíš na obrázku.</a:t>
            </a:r>
            <a:endParaRPr lang="cs-CZ" sz="2800" dirty="0"/>
          </a:p>
        </p:txBody>
      </p:sp>
      <p:cxnSp>
        <p:nvCxnSpPr>
          <p:cNvPr id="36" name="Přímá spojnice 35"/>
          <p:cNvCxnSpPr>
            <a:stCxn id="2" idx="2"/>
            <a:endCxn id="2" idx="1"/>
          </p:cNvCxnSpPr>
          <p:nvPr/>
        </p:nvCxnSpPr>
        <p:spPr>
          <a:xfrm>
            <a:off x="3418361" y="4780680"/>
            <a:ext cx="2235272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2" idx="0"/>
          </p:cNvCxnSpPr>
          <p:nvPr/>
        </p:nvCxnSpPr>
        <p:spPr>
          <a:xfrm>
            <a:off x="4535997" y="3075283"/>
            <a:ext cx="2052228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2" idx="0"/>
            <a:endCxn id="2" idx="1"/>
          </p:cNvCxnSpPr>
          <p:nvPr/>
        </p:nvCxnSpPr>
        <p:spPr>
          <a:xfrm flipH="1">
            <a:off x="5653633" y="3075283"/>
            <a:ext cx="934592" cy="1705397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2" idx="2"/>
          </p:cNvCxnSpPr>
          <p:nvPr/>
        </p:nvCxnSpPr>
        <p:spPr>
          <a:xfrm flipH="1">
            <a:off x="3418361" y="3045273"/>
            <a:ext cx="1117636" cy="1735407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>
            <a:off x="3424253" y="1372836"/>
            <a:ext cx="2235272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>
            <a:stCxn id="2" idx="3"/>
          </p:cNvCxnSpPr>
          <p:nvPr/>
        </p:nvCxnSpPr>
        <p:spPr>
          <a:xfrm>
            <a:off x="2483769" y="3075283"/>
            <a:ext cx="2040444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flipH="1">
            <a:off x="4551373" y="1332199"/>
            <a:ext cx="1117636" cy="1735407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>
            <a:endCxn id="2" idx="3"/>
          </p:cNvCxnSpPr>
          <p:nvPr/>
        </p:nvCxnSpPr>
        <p:spPr>
          <a:xfrm flipH="1">
            <a:off x="2483769" y="1369884"/>
            <a:ext cx="951490" cy="1705399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>
            <a:stCxn id="2" idx="5"/>
            <a:endCxn id="2" idx="5"/>
          </p:cNvCxnSpPr>
          <p:nvPr/>
        </p:nvCxnSpPr>
        <p:spPr>
          <a:xfrm>
            <a:off x="5653633" y="136988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11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0423" y="395953"/>
            <a:ext cx="2691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Zopakujte si: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3397" y="1268760"/>
            <a:ext cx="3969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6"/>
                </a:solidFill>
              </a:rPr>
              <a:t>Co je čtyřúhelník?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3397" y="3645024"/>
            <a:ext cx="4147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6"/>
                </a:solidFill>
              </a:rPr>
              <a:t>Co je rovnoběžník?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5" y="1988840"/>
            <a:ext cx="8991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Čtyřúhelník má:  4 vrcholy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4 strany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dvojice sousedních a protějších stran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6" y="4509120"/>
            <a:ext cx="90886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Rovnoběžník je čtyřúhelník, který má každé dvě protější strany rovnoběžné.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411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265</TotalTime>
  <Words>320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Anotace</vt:lpstr>
      <vt:lpstr>Prezentace aplikace PowerPoint</vt:lpstr>
      <vt:lpstr>Rovnoběžníky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25</cp:revision>
  <dcterms:created xsi:type="dcterms:W3CDTF">2012-04-05T06:54:58Z</dcterms:created>
  <dcterms:modified xsi:type="dcterms:W3CDTF">2012-04-09T17:44:28Z</dcterms:modified>
</cp:coreProperties>
</file>