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5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E076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AA159A7-7A35-43FF-A6E8-E77A40A54731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1679C6-F7AF-4A8B-A9DF-6C7C22ED55D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List_aplikace_Microsoft_Excel1.xlsx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217389"/>
              </p:ext>
            </p:extLst>
          </p:nvPr>
        </p:nvGraphicFramePr>
        <p:xfrm>
          <a:off x="543450" y="2348880"/>
          <a:ext cx="7920880" cy="43315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5839"/>
                <a:gridCol w="5925041"/>
              </a:tblGrid>
              <a:tr h="13587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4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4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VY_32_INOVACE_444_OBSAH_OBDÉLNÍKU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48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Výpočet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obsahu obdélníku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49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27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matematika.</a:t>
            </a:r>
          </a:p>
          <a:p>
            <a:r>
              <a:rPr lang="cs-CZ" dirty="0" smtClean="0"/>
              <a:t>Žáci se seznámí s pojmem obsah obdélníku.</a:t>
            </a:r>
          </a:p>
          <a:p>
            <a:r>
              <a:rPr lang="cs-CZ" dirty="0" smtClean="0"/>
              <a:t>Seznámí se s centimetrem čtverečným a naučí se ho zapisovat.</a:t>
            </a:r>
          </a:p>
          <a:p>
            <a:r>
              <a:rPr lang="cs-CZ" dirty="0" smtClean="0"/>
              <a:t>Seznámí se se vzorečkem pro výpočet obdélníku.</a:t>
            </a:r>
          </a:p>
          <a:p>
            <a:r>
              <a:rPr lang="cs-CZ" dirty="0" smtClean="0"/>
              <a:t>Naučí se na příkladech vypočítat obsah obdélníku.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69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484784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   10.4.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Klíčová slova:     </a:t>
            </a:r>
            <a:r>
              <a:rPr lang="cs-CZ" sz="2800" dirty="0"/>
              <a:t>o</a:t>
            </a:r>
            <a:r>
              <a:rPr lang="cs-CZ" sz="2800" dirty="0" smtClean="0"/>
              <a:t>bdélník, obsah obdélníku, centimetr čtverečný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681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652904"/>
          </a:xfrm>
        </p:spPr>
        <p:txBody>
          <a:bodyPr>
            <a:noAutofit/>
          </a:bodyPr>
          <a:lstStyle/>
          <a:p>
            <a:r>
              <a:rPr lang="cs-CZ" sz="8000" dirty="0" smtClean="0"/>
              <a:t> </a:t>
            </a:r>
            <a:r>
              <a:rPr lang="cs-CZ" sz="8800" dirty="0" smtClean="0"/>
              <a:t>Obsah obdélníku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75158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63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95359" y="1275817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obrázku je obdélník ABCD, jehož strany mají velikost 4 cm a  2 cm. </a:t>
            </a:r>
            <a:endParaRPr lang="cs-CZ" sz="3200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61" y="3282285"/>
            <a:ext cx="3804599" cy="1805869"/>
          </a:xfrm>
          <a:prstGeom prst="rect">
            <a:avLst/>
          </a:prstGeom>
          <a:solidFill>
            <a:srgbClr val="FFFF00"/>
          </a:solidFill>
          <a:ln w="38100">
            <a:solidFill>
              <a:srgbClr val="7030A0"/>
            </a:solidFill>
            <a:miter lim="800000"/>
            <a:headEnd/>
            <a:tailEnd/>
          </a:ln>
          <a:effectLst/>
        </p:spPr>
      </p:pic>
      <p:cxnSp>
        <p:nvCxnSpPr>
          <p:cNvPr id="5" name="Přímá spojnice 4"/>
          <p:cNvCxnSpPr/>
          <p:nvPr/>
        </p:nvCxnSpPr>
        <p:spPr>
          <a:xfrm>
            <a:off x="3203848" y="3284984"/>
            <a:ext cx="0" cy="1805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3073" idx="0"/>
            <a:endCxn id="3073" idx="2"/>
          </p:cNvCxnSpPr>
          <p:nvPr/>
        </p:nvCxnSpPr>
        <p:spPr>
          <a:xfrm>
            <a:off x="4130361" y="3282285"/>
            <a:ext cx="0" cy="1805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3284984"/>
            <a:ext cx="0" cy="1805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3073" idx="1"/>
            <a:endCxn id="3073" idx="3"/>
          </p:cNvCxnSpPr>
          <p:nvPr/>
        </p:nvCxnSpPr>
        <p:spPr>
          <a:xfrm>
            <a:off x="2228061" y="4185220"/>
            <a:ext cx="38045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032660" y="3853822"/>
            <a:ext cx="1054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 cm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7" y="5090853"/>
            <a:ext cx="982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</a:rPr>
              <a:t>cm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30120" y="4862127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32660" y="4860020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32660" y="2996952"/>
            <a:ext cx="618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02870" y="2967870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3217" y="5675628"/>
            <a:ext cx="90407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Umíme vypočítat obvod obdélníku. Naučíme se vypočítat také jeho obsah.  Vypočítej obvod obdélníku.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2365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139731"/>
              </p:ext>
            </p:extLst>
          </p:nvPr>
        </p:nvGraphicFramePr>
        <p:xfrm>
          <a:off x="1316724" y="2492896"/>
          <a:ext cx="3561679" cy="1584176"/>
        </p:xfrm>
        <a:graphic>
          <a:graphicData uri="http://schemas.openxmlformats.org/drawingml/2006/table">
            <a:tbl>
              <a:tblPr/>
              <a:tblGrid>
                <a:gridCol w="847033"/>
                <a:gridCol w="904882"/>
                <a:gridCol w="904882"/>
                <a:gridCol w="904882"/>
              </a:tblGrid>
              <a:tr h="79208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908720"/>
            <a:ext cx="8208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Obdélník je rozdělen na 8 čtverců o straně </a:t>
            </a:r>
            <a:r>
              <a:rPr lang="cs-CZ" sz="2800" b="1" dirty="0" smtClean="0">
                <a:solidFill>
                  <a:srgbClr val="FF0000"/>
                </a:solidFill>
              </a:rPr>
              <a:t>1 cm</a:t>
            </a:r>
            <a:r>
              <a:rPr lang="cs-CZ" sz="2800" dirty="0" smtClean="0"/>
              <a:t>.  Počet těchto čtverců určuje </a:t>
            </a:r>
            <a:r>
              <a:rPr lang="cs-CZ" sz="2800" b="1" dirty="0" smtClean="0">
                <a:solidFill>
                  <a:srgbClr val="FF0000"/>
                </a:solidFill>
              </a:rPr>
              <a:t>obsah</a:t>
            </a:r>
            <a:r>
              <a:rPr lang="cs-CZ" sz="2800" dirty="0" smtClean="0"/>
              <a:t> obdélníku ABCD.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810" y="4653136"/>
            <a:ext cx="90431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  o straně  1 cm má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obsah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1 centimetr čtverečný </a:t>
            </a:r>
          </a:p>
          <a:p>
            <a:r>
              <a:rPr lang="cs-CZ" sz="2800" dirty="0" smtClean="0"/>
              <a:t>(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zapisujeme </a:t>
            </a:r>
            <a:r>
              <a:rPr lang="cs-CZ" sz="4400" b="1" dirty="0" smtClean="0">
                <a:solidFill>
                  <a:srgbClr val="FF0000"/>
                </a:solidFill>
              </a:rPr>
              <a:t>1 cm²</a:t>
            </a:r>
            <a:r>
              <a:rPr lang="cs-CZ" sz="2800" dirty="0" smtClean="0"/>
              <a:t>).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Obsah</a:t>
            </a:r>
            <a:r>
              <a:rPr lang="cs-CZ" sz="2800" dirty="0" smtClean="0"/>
              <a:t> vyobrazeného obdélníku je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8 centimetrů čtverečných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zapisujeme</a:t>
            </a:r>
            <a:r>
              <a:rPr lang="cs-CZ" sz="2800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8 cm²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5928987"/>
              </p:ext>
            </p:extLst>
          </p:nvPr>
        </p:nvGraphicFramePr>
        <p:xfrm>
          <a:off x="5940152" y="2996952"/>
          <a:ext cx="883915" cy="8357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List" r:id="rId4" imgW="523951" imgH="495300" progId="Excel.Sheet.12">
                  <p:embed/>
                </p:oleObj>
              </mc:Choice>
              <mc:Fallback>
                <p:oleObj name="List" r:id="rId4" imgW="523951" imgH="4953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940152" y="2996952"/>
                        <a:ext cx="883915" cy="835701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915300" y="3840616"/>
            <a:ext cx="827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1cm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9352" y="3068960"/>
            <a:ext cx="8274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1cm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8484" y="3130515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1cm²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1911" y="3902171"/>
            <a:ext cx="391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5352" y="3934825"/>
            <a:ext cx="369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19607" y="2216475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07867" y="2216475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903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0557" y="4081170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18469" y="4081170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35816" y="507469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43728" y="507469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6458" y="336235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21977" y="192219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8448" y="507469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0557" y="2634657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21977" y="264227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10557" y="192219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0542" y="192219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40542" y="408243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10557" y="3354737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18469" y="3361090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0542" y="2642278"/>
            <a:ext cx="792088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02165" y="620688"/>
            <a:ext cx="78131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Jaký obsah mají tyto obdélníky, jestliže jeden čtvereček je </a:t>
            </a:r>
            <a:r>
              <a:rPr lang="cs-CZ" sz="3200" b="1" dirty="0" smtClean="0">
                <a:solidFill>
                  <a:srgbClr val="FF0000"/>
                </a:solidFill>
              </a:rPr>
              <a:t>1 cm²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940542" y="1922198"/>
            <a:ext cx="2369119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316806" y="1922198"/>
            <a:ext cx="0" cy="2880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940542" y="1922198"/>
            <a:ext cx="5916" cy="28803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946458" y="4801250"/>
            <a:ext cx="23703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687280" y="3042447"/>
            <a:ext cx="53873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Obsah obdélníku je </a:t>
            </a:r>
            <a:r>
              <a:rPr lang="cs-CZ" sz="4400" b="1" dirty="0" smtClean="0">
                <a:solidFill>
                  <a:srgbClr val="FF0000"/>
                </a:solidFill>
              </a:rPr>
              <a:t>12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cm².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535816" y="579477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35588" y="579477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938448" y="5794773"/>
            <a:ext cx="79208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/>
          <p:nvPr/>
        </p:nvCxnSpPr>
        <p:spPr>
          <a:xfrm>
            <a:off x="943500" y="5074693"/>
            <a:ext cx="237330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327904" y="5074693"/>
            <a:ext cx="0" cy="14401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38448" y="5074693"/>
            <a:ext cx="0" cy="14401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943500" y="6514853"/>
            <a:ext cx="23844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790702" y="5692061"/>
            <a:ext cx="51869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Obsah obdélníku je </a:t>
            </a:r>
            <a:r>
              <a:rPr lang="cs-CZ" sz="4000" b="1" dirty="0" smtClean="0">
                <a:solidFill>
                  <a:srgbClr val="FF0000"/>
                </a:solidFill>
              </a:rPr>
              <a:t>6 cm².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687280" y="2373047"/>
            <a:ext cx="3863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Počet čtverečků je </a:t>
            </a:r>
            <a:r>
              <a:rPr lang="cs-CZ" sz="3200" dirty="0" smtClean="0"/>
              <a:t>12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838666" y="5107286"/>
            <a:ext cx="3876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Počet čtverečků je  6.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862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7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192" y="908720"/>
            <a:ext cx="82766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Jak vypočítáme obsah obdélníku?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31322"/>
            <a:ext cx="8413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Vynásobíme délky dvou jeho sousedních stran.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741951"/>
              </p:ext>
            </p:extLst>
          </p:nvPr>
        </p:nvGraphicFramePr>
        <p:xfrm>
          <a:off x="5045440" y="3096878"/>
          <a:ext cx="3539600" cy="1403598"/>
        </p:xfrm>
        <a:graphic>
          <a:graphicData uri="http://schemas.openxmlformats.org/drawingml/2006/table">
            <a:tbl>
              <a:tblPr/>
              <a:tblGrid>
                <a:gridCol w="707920"/>
                <a:gridCol w="707920"/>
                <a:gridCol w="707920"/>
                <a:gridCol w="707920"/>
                <a:gridCol w="707920"/>
              </a:tblGrid>
              <a:tr h="70179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</a:tr>
              <a:tr h="70179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66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516216" y="4525789"/>
            <a:ext cx="556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85040" y="3573016"/>
            <a:ext cx="492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5038" y="3683683"/>
            <a:ext cx="31660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S  =  a  .  b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5049009"/>
            <a:ext cx="2194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obsah </a:t>
            </a:r>
          </a:p>
          <a:p>
            <a:r>
              <a:rPr lang="cs-CZ" sz="2400" dirty="0" smtClean="0"/>
              <a:t>  obdélníku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32078" y="5108887"/>
            <a:ext cx="2542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élky sousedních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stran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771800" y="4568517"/>
            <a:ext cx="360040" cy="5403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10" idx="0"/>
          </p:cNvCxnSpPr>
          <p:nvPr/>
        </p:nvCxnSpPr>
        <p:spPr>
          <a:xfrm flipH="1">
            <a:off x="3503228" y="4525789"/>
            <a:ext cx="369055" cy="583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977539" y="4525789"/>
            <a:ext cx="208626" cy="5830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01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0687747"/>
              </p:ext>
            </p:extLst>
          </p:nvPr>
        </p:nvGraphicFramePr>
        <p:xfrm>
          <a:off x="539550" y="1916833"/>
          <a:ext cx="674566" cy="3028940"/>
        </p:xfrm>
        <a:graphic>
          <a:graphicData uri="http://schemas.openxmlformats.org/drawingml/2006/table">
            <a:tbl>
              <a:tblPr/>
              <a:tblGrid>
                <a:gridCol w="337283"/>
                <a:gridCol w="337283"/>
              </a:tblGrid>
              <a:tr h="605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5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5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5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578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181742"/>
              </p:ext>
            </p:extLst>
          </p:nvPr>
        </p:nvGraphicFramePr>
        <p:xfrm>
          <a:off x="514849" y="1955496"/>
          <a:ext cx="3534000" cy="2005608"/>
        </p:xfrm>
        <a:graphic>
          <a:graphicData uri="http://schemas.openxmlformats.org/drawingml/2006/table">
            <a:tbl>
              <a:tblPr/>
              <a:tblGrid>
                <a:gridCol w="706800"/>
                <a:gridCol w="706800"/>
                <a:gridCol w="706800"/>
                <a:gridCol w="706800"/>
                <a:gridCol w="706800"/>
              </a:tblGrid>
              <a:tr h="66853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66853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668536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1503688" y="3977374"/>
            <a:ext cx="1472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5 cm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35774" y="2542917"/>
            <a:ext cx="1489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= 3 cm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0658" y="3483781"/>
            <a:ext cx="262046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  =  a  .  b</a:t>
            </a:r>
          </a:p>
          <a:p>
            <a:r>
              <a:rPr lang="cs-CZ" sz="4000" dirty="0" smtClean="0"/>
              <a:t>S  =  5  .  3</a:t>
            </a:r>
          </a:p>
          <a:p>
            <a:r>
              <a:rPr lang="cs-CZ" sz="4000" dirty="0" smtClean="0"/>
              <a:t>S  =  15</a:t>
            </a:r>
          </a:p>
          <a:p>
            <a:r>
              <a:rPr lang="cs-CZ" sz="4000" dirty="0" smtClean="0"/>
              <a:t>S  =  15 cm²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53203" y="1034282"/>
            <a:ext cx="4798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Vypočítej obsah obdélníku.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851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593091"/>
              </p:ext>
            </p:extLst>
          </p:nvPr>
        </p:nvGraphicFramePr>
        <p:xfrm>
          <a:off x="1264004" y="2348880"/>
          <a:ext cx="6417939" cy="3130674"/>
        </p:xfrm>
        <a:graphic>
          <a:graphicData uri="http://schemas.openxmlformats.org/drawingml/2006/table">
            <a:tbl>
              <a:tblPr/>
              <a:tblGrid>
                <a:gridCol w="2139313"/>
                <a:gridCol w="2139313"/>
                <a:gridCol w="2139313"/>
              </a:tblGrid>
              <a:tr h="52177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177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177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177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177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21779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3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1138465"/>
            <a:ext cx="77938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Vypočítej obsahy obdélníků daných rozměrů.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7679" y="2395590"/>
            <a:ext cx="1852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trana a(cm)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6296" y="2395590"/>
            <a:ext cx="1953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trana b (cm)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395589"/>
            <a:ext cx="2026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bsah S (cm²)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16304" y="2841820"/>
            <a:ext cx="5357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19018" y="3300240"/>
            <a:ext cx="576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27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4332" y="388501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24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3110" y="4413697"/>
            <a:ext cx="6238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88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19018" y="4947272"/>
            <a:ext cx="595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9370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170</TotalTime>
  <Words>313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List</vt:lpstr>
      <vt:lpstr>Prezentace aplikace PowerPoint</vt:lpstr>
      <vt:lpstr>Anotace</vt:lpstr>
      <vt:lpstr>Prezentace aplikace PowerPoint</vt:lpstr>
      <vt:lpstr> Obsah obdélníku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profesor</cp:lastModifiedBy>
  <cp:revision>18</cp:revision>
  <dcterms:created xsi:type="dcterms:W3CDTF">2012-04-11T14:43:59Z</dcterms:created>
  <dcterms:modified xsi:type="dcterms:W3CDTF">2012-04-19T10:46:05Z</dcterms:modified>
</cp:coreProperties>
</file>