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CEA9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1F941A7-D964-4F88-A5CA-930B5226DEE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39FF59F-BC8C-48E2-AADA-8985E531253C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41A7-D964-4F88-A5CA-930B5226DEE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FF59F-BC8C-48E2-AADA-8985E53125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71F941A7-D964-4F88-A5CA-930B5226DEE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D39FF59F-BC8C-48E2-AADA-8985E531253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41A7-D964-4F88-A5CA-930B5226DEE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FF59F-BC8C-48E2-AADA-8985E53125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41A7-D964-4F88-A5CA-930B5226DEE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39FF59F-BC8C-48E2-AADA-8985E53125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41A7-D964-4F88-A5CA-930B5226DEE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FF59F-BC8C-48E2-AADA-8985E53125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41A7-D964-4F88-A5CA-930B5226DEE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FF59F-BC8C-48E2-AADA-8985E53125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41A7-D964-4F88-A5CA-930B5226DEE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39FF59F-BC8C-48E2-AADA-8985E53125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41A7-D964-4F88-A5CA-930B5226DEE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FF59F-BC8C-48E2-AADA-8985E53125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41A7-D964-4F88-A5CA-930B5226DEE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FF59F-BC8C-48E2-AADA-8985E53125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41A7-D964-4F88-A5CA-930B5226DEE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FF59F-BC8C-48E2-AADA-8985E53125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1F941A7-D964-4F88-A5CA-930B5226DEE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39FF59F-BC8C-48E2-AADA-8985E531253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5165388"/>
              </p:ext>
            </p:extLst>
          </p:nvPr>
        </p:nvGraphicFramePr>
        <p:xfrm>
          <a:off x="1016982" y="2276872"/>
          <a:ext cx="7200799" cy="417791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58937"/>
                <a:gridCol w="5141862"/>
              </a:tblGrid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Autor: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Název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VY_32_INOVACE_445_OBSAH_ČTVERCE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Téma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Výpočet</a:t>
                      </a:r>
                      <a:r>
                        <a:rPr lang="cs-CZ" sz="2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obsahu čtverce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720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869" y="692696"/>
            <a:ext cx="5857026" cy="122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331640" y="3776639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76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Tato prezentace slouží k výkladu látky v předmětu matematika pro žáky ve čtvrtém ročníku.</a:t>
            </a:r>
          </a:p>
          <a:p>
            <a:r>
              <a:rPr lang="cs-CZ" dirty="0" smtClean="0"/>
              <a:t>Žáci se seznámí s výpočtem obsahu čtverce.</a:t>
            </a:r>
          </a:p>
          <a:p>
            <a:r>
              <a:rPr lang="cs-CZ" dirty="0" smtClean="0"/>
              <a:t>Seznámí se se vzorcem pro výpočet obsahu čtverce.</a:t>
            </a:r>
          </a:p>
          <a:p>
            <a:r>
              <a:rPr lang="cs-CZ" dirty="0" smtClean="0"/>
              <a:t>Na příkladech budou počítat obsahy čtverců.</a:t>
            </a:r>
          </a:p>
          <a:p>
            <a:r>
              <a:rPr lang="cs-CZ" dirty="0" smtClean="0"/>
              <a:t>Na závěr  vypočítají obvod a obsah čtverců s danými rozměry.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7438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96752"/>
            <a:ext cx="75608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Datum vytvoření:  </a:t>
            </a:r>
            <a:r>
              <a:rPr lang="cs-CZ" sz="3200" dirty="0" smtClean="0"/>
              <a:t>15. 4. 2012</a:t>
            </a:r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b="1" dirty="0" smtClean="0"/>
              <a:t>Klíčová slova:   </a:t>
            </a:r>
            <a:r>
              <a:rPr lang="cs-CZ" sz="3200" dirty="0" smtClean="0"/>
              <a:t>obsah čtverce, centimetr čtverečný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40559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Obsah čtverce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Obsah čtverce počítáme stejně jako obsah obdélníku. </a:t>
            </a:r>
          </a:p>
          <a:p>
            <a:endParaRPr lang="cs-CZ" sz="3600" dirty="0" smtClean="0"/>
          </a:p>
          <a:p>
            <a:r>
              <a:rPr lang="cs-CZ" sz="3600" dirty="0" smtClean="0"/>
              <a:t>Vynásobíme délky jeho dvou sousedních stran.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91575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4640327"/>
              </p:ext>
            </p:extLst>
          </p:nvPr>
        </p:nvGraphicFramePr>
        <p:xfrm>
          <a:off x="3032646" y="3181879"/>
          <a:ext cx="3078710" cy="2753690"/>
        </p:xfrm>
        <a:graphic>
          <a:graphicData uri="http://schemas.openxmlformats.org/drawingml/2006/table">
            <a:tbl>
              <a:tblPr/>
              <a:tblGrid>
                <a:gridCol w="615742"/>
                <a:gridCol w="615742"/>
                <a:gridCol w="615742"/>
                <a:gridCol w="615742"/>
                <a:gridCol w="615742"/>
              </a:tblGrid>
              <a:tr h="55073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55073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55073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55073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55073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11561" y="980728"/>
            <a:ext cx="7920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Čtverec ABCD je rozdělen na </a:t>
            </a:r>
            <a:r>
              <a:rPr lang="cs-CZ" sz="2800" b="1" dirty="0" smtClean="0">
                <a:solidFill>
                  <a:srgbClr val="FF0000"/>
                </a:solidFill>
              </a:rPr>
              <a:t>25 čtverců</a:t>
            </a:r>
            <a:r>
              <a:rPr lang="cs-CZ" sz="2800" dirty="0" smtClean="0"/>
              <a:t>. Jestliže má jeden čtverec obsah </a:t>
            </a:r>
            <a:r>
              <a:rPr lang="cs-CZ" sz="2800" b="1" dirty="0" smtClean="0">
                <a:solidFill>
                  <a:srgbClr val="FF0000"/>
                </a:solidFill>
              </a:rPr>
              <a:t>1 cm²</a:t>
            </a:r>
            <a:r>
              <a:rPr lang="cs-CZ" sz="2800" dirty="0" smtClean="0"/>
              <a:t>, má čtverec ABCD obsah </a:t>
            </a:r>
            <a:r>
              <a:rPr lang="cs-CZ" sz="2800" b="1" dirty="0" smtClean="0">
                <a:solidFill>
                  <a:srgbClr val="FF0000"/>
                </a:solidFill>
              </a:rPr>
              <a:t>25 cm²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39204" y="5789349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09863" y="5789350"/>
            <a:ext cx="4667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05053" y="2852935"/>
            <a:ext cx="471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39204" y="2852934"/>
            <a:ext cx="5004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53279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5" y="764704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Obsah čtverce o straně </a:t>
            </a:r>
            <a:r>
              <a:rPr lang="cs-CZ" sz="3200" b="1" i="1" dirty="0" smtClean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 budeme počítat takto: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5507844" y="2348880"/>
            <a:ext cx="2448272" cy="2088232"/>
          </a:xfrm>
          <a:prstGeom prst="rect">
            <a:avLst/>
          </a:prstGeom>
          <a:solidFill>
            <a:srgbClr val="7CEA96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440563" y="4317940"/>
            <a:ext cx="4315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033370" y="3131386"/>
            <a:ext cx="4251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677648"/>
            <a:ext cx="4104456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S  =  a  .  a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7903" y="4005063"/>
            <a:ext cx="11153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bsah </a:t>
            </a:r>
          </a:p>
          <a:p>
            <a:r>
              <a:rPr lang="cs-CZ" sz="2000" dirty="0" smtClean="0"/>
              <a:t>čtverce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59" y="4022641"/>
            <a:ext cx="26004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d</a:t>
            </a:r>
            <a:r>
              <a:rPr lang="cs-CZ" sz="2000" dirty="0" smtClean="0"/>
              <a:t>élky sousedních              	stran</a:t>
            </a:r>
            <a:endParaRPr lang="cs-CZ" sz="2000" dirty="0"/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755576" y="3392996"/>
            <a:ext cx="220012" cy="6296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915816" y="3392996"/>
            <a:ext cx="360040" cy="6296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3923928" y="3392996"/>
            <a:ext cx="360040" cy="6296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964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6423323"/>
              </p:ext>
            </p:extLst>
          </p:nvPr>
        </p:nvGraphicFramePr>
        <p:xfrm>
          <a:off x="1115616" y="1052736"/>
          <a:ext cx="2578472" cy="2256656"/>
        </p:xfrm>
        <a:graphic>
          <a:graphicData uri="http://schemas.openxmlformats.org/drawingml/2006/table">
            <a:tbl>
              <a:tblPr/>
              <a:tblGrid>
                <a:gridCol w="644618"/>
                <a:gridCol w="644618"/>
                <a:gridCol w="644618"/>
                <a:gridCol w="644618"/>
              </a:tblGrid>
              <a:tr h="56416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6416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6416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6416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4420502"/>
              </p:ext>
            </p:extLst>
          </p:nvPr>
        </p:nvGraphicFramePr>
        <p:xfrm>
          <a:off x="5508104" y="1268760"/>
          <a:ext cx="1879848" cy="1674489"/>
        </p:xfrm>
        <a:graphic>
          <a:graphicData uri="http://schemas.openxmlformats.org/drawingml/2006/table">
            <a:tbl>
              <a:tblPr/>
              <a:tblGrid>
                <a:gridCol w="626616"/>
                <a:gridCol w="626616"/>
                <a:gridCol w="626616"/>
              </a:tblGrid>
              <a:tr h="55816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55816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55816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650094" y="3351475"/>
            <a:ext cx="1595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a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= 4cm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2982143"/>
            <a:ext cx="1595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a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= 3cm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979712" y="265083"/>
            <a:ext cx="585611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Počítej obsahy čtverců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151560" y="4149079"/>
            <a:ext cx="276069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 = a . a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 </a:t>
            </a:r>
            <a:r>
              <a:rPr lang="cs-CZ" sz="3200" b="1" dirty="0" smtClean="0"/>
              <a:t>= 4 . 4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r>
              <a:rPr lang="cs-CZ" sz="3200" b="1" dirty="0" smtClean="0"/>
              <a:t> = 16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r>
              <a:rPr lang="cs-CZ" sz="3200" b="1" dirty="0" smtClean="0"/>
              <a:t> = 16 cm²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4813" y="4149080"/>
            <a:ext cx="2468946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 = a . a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 </a:t>
            </a:r>
            <a:r>
              <a:rPr lang="cs-CZ" sz="3200" b="1" dirty="0" smtClean="0"/>
              <a:t>=</a:t>
            </a:r>
            <a:r>
              <a:rPr lang="cs-CZ" sz="3200" dirty="0" smtClean="0"/>
              <a:t> </a:t>
            </a:r>
            <a:r>
              <a:rPr lang="cs-CZ" sz="3200" b="1" dirty="0" smtClean="0"/>
              <a:t>3 . 3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r>
              <a:rPr lang="cs-CZ" sz="3200" b="1" dirty="0" smtClean="0"/>
              <a:t> = 9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r>
              <a:rPr lang="cs-CZ" sz="3200" b="1" dirty="0" smtClean="0"/>
              <a:t> = 9 cm²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657280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3266" y="851375"/>
            <a:ext cx="70301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Vypočítej obvod a obsah čtverců.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6044891"/>
              </p:ext>
            </p:extLst>
          </p:nvPr>
        </p:nvGraphicFramePr>
        <p:xfrm>
          <a:off x="971600" y="2204862"/>
          <a:ext cx="7030129" cy="3571455"/>
        </p:xfrm>
        <a:graphic>
          <a:graphicData uri="http://schemas.openxmlformats.org/drawingml/2006/table">
            <a:tbl>
              <a:tblPr/>
              <a:tblGrid>
                <a:gridCol w="2016224"/>
                <a:gridCol w="2520280"/>
                <a:gridCol w="2493625"/>
              </a:tblGrid>
              <a:tr h="631865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 (cm)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obsah S (cm²)</a:t>
                      </a:r>
                      <a:endParaRPr lang="cs-CZ" sz="3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obvod o (cm)</a:t>
                      </a:r>
                      <a:endParaRPr lang="cs-CZ" sz="3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87918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</a:t>
                      </a:r>
                      <a:endParaRPr lang="cs-CZ" sz="3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87918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  <a:endParaRPr lang="cs-CZ" sz="3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87918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  <a:endParaRPr lang="cs-CZ" sz="3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87918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</a:t>
                      </a:r>
                      <a:endParaRPr lang="cs-CZ" sz="3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87918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</a:t>
                      </a:r>
                      <a:endParaRPr lang="cs-CZ" sz="3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54130" y="2852936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49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2558" y="3482862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81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38747" y="4115074"/>
            <a:ext cx="8675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196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38746" y="4717343"/>
            <a:ext cx="8675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225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97808" y="5263857"/>
            <a:ext cx="8675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400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2852936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28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45402" y="3475396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36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91101" y="4038161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56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91101" y="4635115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60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91350" y="5240563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80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48950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89</TotalTime>
  <Words>231</Words>
  <Application>Microsoft Office PowerPoint</Application>
  <PresentationFormat>Předvádění na obrazovce (4:3)</PresentationFormat>
  <Paragraphs>131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Carnival</vt:lpstr>
      <vt:lpstr>Prezentace aplikace PowerPoint</vt:lpstr>
      <vt:lpstr>Anotace</vt:lpstr>
      <vt:lpstr>Prezentace aplikace PowerPoint</vt:lpstr>
      <vt:lpstr>Obsah čtverce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10</cp:revision>
  <dcterms:created xsi:type="dcterms:W3CDTF">2012-04-15T14:22:03Z</dcterms:created>
  <dcterms:modified xsi:type="dcterms:W3CDTF">2012-04-15T15:53:00Z</dcterms:modified>
</cp:coreProperties>
</file>