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5" r:id="rId5"/>
    <p:sldId id="258" r:id="rId6"/>
    <p:sldId id="260" r:id="rId7"/>
    <p:sldId id="262" r:id="rId8"/>
    <p:sldId id="259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D2267E-5AE6-4AF3-9CEF-D3BC63B30C4E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147B893-1675-4999-A11F-00BAF3AFE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43777438"/>
              </p:ext>
            </p:extLst>
          </p:nvPr>
        </p:nvGraphicFramePr>
        <p:xfrm>
          <a:off x="179512" y="2577713"/>
          <a:ext cx="8713663" cy="42175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03543"/>
                <a:gridCol w="6210120"/>
              </a:tblGrid>
              <a:tr h="12731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VY_32_INOVACE_446_GRAFICKÝ_SOUČET_ÚSEČEK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Grafický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součet úseček, trojúhelníku a čtyřúhelníku 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391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Číslo projektu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7975" y="836712"/>
            <a:ext cx="618226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23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776864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340768"/>
            <a:ext cx="8496944" cy="491488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Tato prezentace slouží k výkladu učiva v předmětu matematika pro žáky 4. tříd.</a:t>
            </a:r>
          </a:p>
          <a:p>
            <a:r>
              <a:rPr lang="cs-CZ" sz="2800" dirty="0" smtClean="0"/>
              <a:t>Žáci se seznámí s postupem při rýsování grafického součtu úseček.</a:t>
            </a:r>
          </a:p>
          <a:p>
            <a:r>
              <a:rPr lang="cs-CZ" sz="2800" dirty="0" smtClean="0"/>
              <a:t>Seznámí se s grafickým součtem úseček trojúhelníku a libovolného čtyřúhelníku.</a:t>
            </a:r>
          </a:p>
          <a:p>
            <a:r>
              <a:rPr lang="cs-CZ" sz="2800" dirty="0" smtClean="0"/>
              <a:t>Seznámí se se zápisem grafického součtu úseček.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025462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7" y="1412776"/>
            <a:ext cx="74888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vytvoření:       </a:t>
            </a:r>
            <a:r>
              <a:rPr lang="cs-CZ" sz="2800" dirty="0" smtClean="0"/>
              <a:t>27. 4. 2012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Klíčová slova:      </a:t>
            </a:r>
            <a:r>
              <a:rPr lang="cs-CZ" sz="2800" dirty="0" smtClean="0"/>
              <a:t>grafický součet úseček, trojúhelník, čtyřúhelník, shodnost úseček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0307371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981075"/>
            <a:ext cx="7704138" cy="2663825"/>
          </a:xfrm>
        </p:spPr>
        <p:txBody>
          <a:bodyPr/>
          <a:lstStyle/>
          <a:p>
            <a:r>
              <a:rPr lang="cs-CZ" sz="7200" dirty="0" smtClean="0"/>
              <a:t>Grafický součet úseček</a:t>
            </a:r>
            <a:endParaRPr lang="cs-CZ" sz="7200" dirty="0"/>
          </a:p>
        </p:txBody>
      </p:sp>
      <p:pic>
        <p:nvPicPr>
          <p:cNvPr id="1026" name="Picture 2" descr="C:\Documents and Settings\name\Local Settings\Temporary Internet Files\Content.IE5\I4BKSSAI\MC9003054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823031"/>
            <a:ext cx="3456384" cy="375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37174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331640" y="3717032"/>
            <a:ext cx="5832648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331640" y="3609020"/>
            <a:ext cx="0" cy="2160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182188" y="3591731"/>
            <a:ext cx="0" cy="2160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131840" y="3609020"/>
            <a:ext cx="0" cy="2160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331640" y="3609020"/>
            <a:ext cx="180020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131840" y="3609020"/>
            <a:ext cx="4032448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939104" y="3127524"/>
            <a:ext cx="364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3458" y="3670239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c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44830" y="3065969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a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33509" y="3807755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6788" y="3807755"/>
            <a:ext cx="388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82454" y="3810002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1" y="692696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obrázku je úsečka AC.  </a:t>
            </a:r>
          </a:p>
          <a:p>
            <a:r>
              <a:rPr lang="cs-CZ" sz="3200" dirty="0" smtClean="0"/>
              <a:t>Říkáme, že úsečka AC je grafickým součtem úseček AB a BC.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0641" y="4935736"/>
            <a:ext cx="2579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Zapisujeme: 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76675" y="4935736"/>
            <a:ext cx="29548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AB + BC = AC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91644" y="5520511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a</a:t>
            </a:r>
            <a:r>
              <a:rPr lang="cs-CZ" sz="3200" b="1" dirty="0" smtClean="0"/>
              <a:t> + b = c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5958716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907704" y="2420888"/>
            <a:ext cx="2880320" cy="0"/>
          </a:xfrm>
          <a:prstGeom prst="line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788024" y="2420888"/>
            <a:ext cx="1872208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940152" y="1748932"/>
            <a:ext cx="1872208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790154" y="1196752"/>
            <a:ext cx="2880320" cy="576064"/>
          </a:xfrm>
          <a:prstGeom prst="line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259632" y="2878088"/>
            <a:ext cx="6336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907704" y="2717304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775943" y="2734072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665555" y="2734072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711977" y="3036530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605121" y="3048909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445783" y="3048909"/>
            <a:ext cx="4395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2555776" y="1484784"/>
            <a:ext cx="360040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084168" y="1772816"/>
            <a:ext cx="576064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663271" y="936605"/>
            <a:ext cx="288032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940152" y="1484784"/>
            <a:ext cx="187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663271" y="1382595"/>
            <a:ext cx="54719" cy="2601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3543592" y="838549"/>
            <a:ext cx="58627" cy="19611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940152" y="1382595"/>
            <a:ext cx="0" cy="2601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812360" y="1382048"/>
            <a:ext cx="0" cy="2601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498109" y="89781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240637" y="374594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761257" y="838549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621673" y="910412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83455" y="3597245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Úsečky PR a ST představují potrubí, které se má spojit. </a:t>
            </a:r>
            <a:endParaRPr lang="cs-CZ" sz="24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44344" y="4293096"/>
            <a:ext cx="852155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Narýsujeme přímku p a na ní bod K.</a:t>
            </a:r>
          </a:p>
          <a:p>
            <a:r>
              <a:rPr lang="cs-CZ" sz="2800" dirty="0" smtClean="0"/>
              <a:t>2. Úsečku PR přeneseme od bodu K na přímku p a zvolíme bod L.</a:t>
            </a:r>
          </a:p>
          <a:p>
            <a:r>
              <a:rPr lang="cs-CZ" sz="2800" dirty="0" smtClean="0"/>
              <a:t>3. Od bodu L naneseme úsečku ST a zvolíme bod M.</a:t>
            </a:r>
          </a:p>
          <a:p>
            <a:r>
              <a:rPr lang="cs-CZ" sz="2800" dirty="0" smtClean="0"/>
              <a:t>4. </a:t>
            </a:r>
            <a:r>
              <a:rPr lang="cs-CZ" sz="2800" dirty="0" smtClean="0">
                <a:solidFill>
                  <a:srgbClr val="FF0000"/>
                </a:solidFill>
              </a:rPr>
              <a:t>Úsečka KM je grafickým součtem úseček PR a ST.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7462013" y="2508817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526052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907704" y="2420888"/>
            <a:ext cx="2880320" cy="0"/>
          </a:xfrm>
          <a:prstGeom prst="line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788024" y="2420888"/>
            <a:ext cx="1872208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940152" y="1748932"/>
            <a:ext cx="1872208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790154" y="1196752"/>
            <a:ext cx="2880320" cy="576064"/>
          </a:xfrm>
          <a:prstGeom prst="line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259632" y="2878088"/>
            <a:ext cx="6336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907704" y="2717304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775943" y="2734072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665555" y="2734072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711977" y="3036530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605121" y="3048909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445783" y="3048909"/>
            <a:ext cx="4395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2555776" y="1484784"/>
            <a:ext cx="360040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084168" y="1772816"/>
            <a:ext cx="576064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663271" y="936605"/>
            <a:ext cx="288032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940152" y="1484784"/>
            <a:ext cx="187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663271" y="1382595"/>
            <a:ext cx="54719" cy="2601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3543592" y="838549"/>
            <a:ext cx="58627" cy="19611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940152" y="1382595"/>
            <a:ext cx="0" cy="2601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812360" y="1382048"/>
            <a:ext cx="0" cy="2601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498109" y="89781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240637" y="374594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761257" y="838549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621673" y="910412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462013" y="2508817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5841" y="3856278"/>
            <a:ext cx="2167581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Zapisujeme: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87997" y="3768353"/>
            <a:ext cx="20399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PR + ST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30314" y="5013176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138616" y="5043953"/>
            <a:ext cx="5886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˜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83730" y="5044020"/>
            <a:ext cx="5068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318315" y="5013176"/>
            <a:ext cx="837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74257" y="5013176"/>
            <a:ext cx="7393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KL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77983" y="6146749"/>
            <a:ext cx="1518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shodná</a:t>
            </a:r>
            <a:endParaRPr lang="cs-CZ" sz="2400" dirty="0"/>
          </a:p>
        </p:txBody>
      </p:sp>
      <p:cxnSp>
        <p:nvCxnSpPr>
          <p:cNvPr id="32" name="Přímá spojnice se šipkou 31"/>
          <p:cNvCxnSpPr>
            <a:stCxn id="24" idx="0"/>
          </p:cNvCxnSpPr>
          <p:nvPr/>
        </p:nvCxnSpPr>
        <p:spPr>
          <a:xfrm flipV="1">
            <a:off x="3437165" y="5669695"/>
            <a:ext cx="0" cy="47705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5103099" y="5044020"/>
            <a:ext cx="7296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</a:t>
            </a:r>
            <a:endParaRPr lang="cs-CZ" sz="4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481209" y="5032412"/>
            <a:ext cx="8082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LM</a:t>
            </a:r>
            <a:endParaRPr lang="cs-CZ" sz="4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863115" y="5043952"/>
            <a:ext cx="5886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˜</a:t>
            </a:r>
            <a:endParaRPr lang="cs-CZ" sz="6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901491" y="5044020"/>
            <a:ext cx="4707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467942" y="6144398"/>
            <a:ext cx="1518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shodná</a:t>
            </a:r>
            <a:endParaRPr lang="cs-CZ" sz="2400" dirty="0"/>
          </a:p>
        </p:txBody>
      </p:sp>
      <p:cxnSp>
        <p:nvCxnSpPr>
          <p:cNvPr id="48" name="Přímá spojnice se šipkou 47"/>
          <p:cNvCxnSpPr/>
          <p:nvPr/>
        </p:nvCxnSpPr>
        <p:spPr>
          <a:xfrm flipV="1">
            <a:off x="6136845" y="5669697"/>
            <a:ext cx="20581" cy="4770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4259560" y="3768353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722402" y="3768353"/>
            <a:ext cx="1920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KL + LM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7891211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23" grpId="0"/>
      <p:bldP spid="24" grpId="0"/>
      <p:bldP spid="33" grpId="0"/>
      <p:bldP spid="35" grpId="0"/>
      <p:bldP spid="36" grpId="0"/>
      <p:bldP spid="37" grpId="0"/>
      <p:bldP spid="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79"/>
            <a:ext cx="647004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Grafický součet </a:t>
            </a:r>
            <a:r>
              <a:rPr lang="cs-CZ" sz="3200" dirty="0" smtClean="0"/>
              <a:t>stran libovolného </a:t>
            </a:r>
          </a:p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trojúhelníku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827584" y="1988840"/>
            <a:ext cx="936104" cy="172819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763688" y="1988840"/>
            <a:ext cx="1584176" cy="504056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827584" y="2492896"/>
            <a:ext cx="2520280" cy="1224136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496972" y="3585077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79824" y="2212697"/>
            <a:ext cx="388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19938" y="1511206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7982" y="1805353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39448" y="2505638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55119" y="2967303"/>
            <a:ext cx="336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251520" y="4509120"/>
            <a:ext cx="84249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96972" y="4365104"/>
            <a:ext cx="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96972" y="4338451"/>
            <a:ext cx="1826623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548078" y="4381872"/>
            <a:ext cx="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323596" y="4365104"/>
            <a:ext cx="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323595" y="4325234"/>
            <a:ext cx="2224483" cy="1321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573276" y="4365104"/>
            <a:ext cx="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48078" y="4328416"/>
            <a:ext cx="3025198" cy="1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1419938" y="2212697"/>
            <a:ext cx="903658" cy="200839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1419938" y="2735917"/>
            <a:ext cx="1959886" cy="148517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834552" y="2736470"/>
            <a:ext cx="2961584" cy="14846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295636" y="452588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347864" y="4525888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b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892201" y="4525888"/>
            <a:ext cx="336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08459" y="4725943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386366" y="4756720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684380" y="5614501"/>
            <a:ext cx="42013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BC + AC + AB = EF</a:t>
            </a:r>
            <a:endParaRPr lang="cs-CZ" sz="4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11845" y="5706834"/>
            <a:ext cx="2167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Zapisujeme: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564957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42" grpId="0"/>
      <p:bldP spid="43" grpId="0"/>
      <p:bldP spid="44" grpId="0"/>
      <p:bldP spid="45" grpId="0"/>
      <p:bldP spid="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174" y="404664"/>
            <a:ext cx="89178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Grafický součet </a:t>
            </a:r>
            <a:r>
              <a:rPr lang="cs-CZ" sz="3200" dirty="0" smtClean="0"/>
              <a:t>stran libovolného </a:t>
            </a:r>
            <a:r>
              <a:rPr lang="cs-CZ" sz="3200" dirty="0" smtClean="0"/>
              <a:t>čtyřúhelníku.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2973366" y="1672637"/>
            <a:ext cx="777630" cy="43204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750996" y="1672637"/>
            <a:ext cx="1238594" cy="86409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253286" y="2536733"/>
            <a:ext cx="2736304" cy="86409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2253286" y="2104685"/>
            <a:ext cx="720080" cy="1296144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07504" y="4797152"/>
            <a:ext cx="8784976" cy="7200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942428" y="3205617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89590" y="230590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21438" y="1192143"/>
            <a:ext cx="402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91530" y="1653808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296396" y="4726993"/>
            <a:ext cx="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296396" y="4562840"/>
            <a:ext cx="2907452" cy="5849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03848" y="4562840"/>
            <a:ext cx="1785742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989590" y="4562840"/>
            <a:ext cx="99049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5980084" y="4562840"/>
            <a:ext cx="1616252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594756" y="4679832"/>
            <a:ext cx="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980083" y="4706095"/>
            <a:ext cx="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989590" y="4689140"/>
            <a:ext cx="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203848" y="4710645"/>
            <a:ext cx="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117297" y="5044428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402212" y="4994127"/>
            <a:ext cx="388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49" name="Přímá spojnice se šipkou 48"/>
          <p:cNvCxnSpPr/>
          <p:nvPr/>
        </p:nvCxnSpPr>
        <p:spPr>
          <a:xfrm flipH="1">
            <a:off x="2253286" y="3205617"/>
            <a:ext cx="950562" cy="11594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H="1">
            <a:off x="4096720" y="2305900"/>
            <a:ext cx="403272" cy="20592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>
            <a:off x="3362181" y="1888661"/>
            <a:ext cx="2122655" cy="254845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>
            <a:off x="2782448" y="2536732"/>
            <a:ext cx="4005762" cy="19003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117297" y="5877271"/>
            <a:ext cx="18870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Zapisujeme: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066489" y="5768093"/>
            <a:ext cx="55298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KL + LM + MN + NK = AB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7549072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5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51127"/>
            <a:ext cx="33417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531018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08716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226</TotalTime>
  <Words>306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Anotace</vt:lpstr>
      <vt:lpstr>Snímek 3</vt:lpstr>
      <vt:lpstr>Grafický součet úseček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Dum</cp:lastModifiedBy>
  <cp:revision>26</cp:revision>
  <dcterms:created xsi:type="dcterms:W3CDTF">2012-04-22T12:27:46Z</dcterms:created>
  <dcterms:modified xsi:type="dcterms:W3CDTF">2013-12-12T14:06:58Z</dcterms:modified>
</cp:coreProperties>
</file>